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88" r:id="rId4"/>
    <p:sldId id="258" r:id="rId5"/>
    <p:sldId id="260" r:id="rId6"/>
    <p:sldId id="290" r:id="rId7"/>
    <p:sldId id="289" r:id="rId8"/>
    <p:sldId id="292" r:id="rId9"/>
    <p:sldId id="294" r:id="rId10"/>
    <p:sldId id="293" r:id="rId11"/>
    <p:sldId id="296" r:id="rId12"/>
    <p:sldId id="297" r:id="rId13"/>
    <p:sldId id="298" r:id="rId14"/>
    <p:sldId id="299" r:id="rId15"/>
    <p:sldId id="261" r:id="rId16"/>
    <p:sldId id="300" r:id="rId17"/>
    <p:sldId id="262" r:id="rId18"/>
    <p:sldId id="301" r:id="rId19"/>
    <p:sldId id="302" r:id="rId20"/>
    <p:sldId id="303" r:id="rId21"/>
    <p:sldId id="310" r:id="rId22"/>
    <p:sldId id="304" r:id="rId23"/>
    <p:sldId id="291" r:id="rId24"/>
    <p:sldId id="305" r:id="rId25"/>
    <p:sldId id="306" r:id="rId26"/>
    <p:sldId id="307" r:id="rId27"/>
    <p:sldId id="308" r:id="rId28"/>
    <p:sldId id="311" r:id="rId29"/>
    <p:sldId id="309" r:id="rId30"/>
    <p:sldId id="287" r:id="rId31"/>
    <p:sldId id="313" r:id="rId32"/>
    <p:sldId id="312" r:id="rId33"/>
  </p:sldIdLst>
  <p:sldSz cx="18288000" cy="10287000"/>
  <p:notesSz cx="6858000" cy="9144000"/>
  <p:embeddedFontLst>
    <p:embeddedFont>
      <p:font typeface="Barlow Bold" panose="020B0604020202020204" charset="0"/>
      <p:bold r:id="rId35"/>
    </p:embeddedFont>
    <p:embeddedFont>
      <p:font typeface="Calibri" panose="020F0502020204030204" pitchFamily="34" charset="0"/>
      <p:regular r:id="rId36"/>
      <p:bold r:id="rId37"/>
      <p:italic r:id="rId38"/>
      <p:boldItalic r:id="rId39"/>
    </p:embeddedFont>
    <p:embeddedFont>
      <p:font typeface="Cambria Math" panose="02040503050406030204" pitchFamily="18" charset="0"/>
      <p:regular r:id="rId40"/>
    </p:embeddedFont>
    <p:embeddedFont>
      <p:font typeface="Inter" panose="020B0604020202020204" charset="0"/>
      <p:bold r:id="rId41"/>
      <p:boldItalic r:id="rId42"/>
    </p:embeddedFont>
    <p:embeddedFont>
      <p:font typeface="Montserrat" panose="020B0604020202020204" charset="0"/>
      <p:regular r:id="rId43"/>
      <p:bold r:id="rId44"/>
      <p:italic r:id="rId45"/>
      <p:boldItalic r:id="rId46"/>
    </p:embeddedFont>
    <p:embeddedFont>
      <p:font typeface="Noto Sans" panose="020B0604020202020204" charset="0"/>
      <p:regular r:id="rId47"/>
      <p:bold r:id="rId48"/>
      <p:italic r:id="rId49"/>
      <p:boldItalic r:id="rId50"/>
    </p:embeddedFont>
    <p:embeddedFont>
      <p:font typeface="Roboto"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57" userDrawn="1">
          <p15:clr>
            <a:srgbClr val="A4A3A4"/>
          </p15:clr>
        </p15:guide>
        <p15:guide id="2" pos="28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DFDF"/>
    <a:srgbClr val="366092"/>
    <a:srgbClr val="F9F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EF45B2E-63C3-4EAE-ABAE-3E7C438A2E67}"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1589" autoAdjust="0"/>
  </p:normalViewPr>
  <p:slideViewPr>
    <p:cSldViewPr snapToGrid="0" showGuides="1">
      <p:cViewPr>
        <p:scale>
          <a:sx n="25" d="100"/>
          <a:sy n="25" d="100"/>
        </p:scale>
        <p:origin x="2165" y="744"/>
      </p:cViewPr>
      <p:guideLst>
        <p:guide orient="horz" pos="2157"/>
        <p:guide pos="2868"/>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vi-VN" sz="800" dirty="0"/>
              <a:t>“Để bắt kịp xu hướng toàn cầu, Chính phủ Việt Nam đã đưa ra nhiều định hướng chiến lược quan trọng:</a:t>
            </a:r>
          </a:p>
          <a:p>
            <a:r>
              <a:rPr lang="vi-VN" sz="800" dirty="0"/>
              <a:t>Thứ nhất: mục tiêu đến năm 2030, Việt Nam phải trở thành </a:t>
            </a:r>
            <a:r>
              <a:rPr lang="vi-VN" sz="800" b="1" dirty="0"/>
              <a:t>trung tâm AI hàng đầu ASEAN</a:t>
            </a:r>
            <a:r>
              <a:rPr lang="vi-VN" sz="800" dirty="0"/>
              <a:t>.</a:t>
            </a:r>
          </a:p>
          <a:p>
            <a:r>
              <a:rPr lang="vi-VN" sz="800" dirty="0"/>
              <a:t>Thứ hai: phấn đấu lọt vào </a:t>
            </a:r>
            <a:r>
              <a:rPr lang="vi-VN" sz="800" b="1" dirty="0"/>
              <a:t>top 50 quốc gia dẫn đầu thế giới về AI</a:t>
            </a:r>
            <a:r>
              <a:rPr lang="vi-VN" sz="800" dirty="0"/>
              <a:t>.</a:t>
            </a:r>
          </a:p>
          <a:p>
            <a:r>
              <a:rPr lang="vi-VN" sz="800" dirty="0"/>
              <a:t>Thứ ba: ưu tiên xây dựng </a:t>
            </a:r>
            <a:r>
              <a:rPr lang="vi-VN" sz="800" b="1" dirty="0"/>
              <a:t>hạ tầng số hiện đại</a:t>
            </a:r>
            <a:r>
              <a:rPr lang="vi-VN" sz="800" dirty="0"/>
              <a:t> như dữ liệu mở, trung tâm dữ liệu lớn và siêu máy tính.</a:t>
            </a:r>
          </a:p>
          <a:p>
            <a:r>
              <a:rPr lang="vi-VN" sz="800" dirty="0"/>
              <a:t>Cuối cùng: phát triển </a:t>
            </a:r>
            <a:r>
              <a:rPr lang="vi-VN" sz="800" b="1" dirty="0"/>
              <a:t>ít nhất 10 thương hiệu AI tầm khu vực</a:t>
            </a:r>
            <a:r>
              <a:rPr lang="vi-VN" sz="800" dirty="0"/>
              <a:t>, góp phần định vị Việt Nam trong bản đồ công nghệ thế giới.</a:t>
            </a:r>
            <a:endParaRPr lang="en-US" sz="800" dirty="0"/>
          </a:p>
          <a:p>
            <a:endParaRPr lang="vi-VN" sz="800" dirty="0"/>
          </a:p>
          <a:p>
            <a:r>
              <a:rPr lang="vi-VN" sz="800" dirty="0"/>
              <a:t>AI không chỉ là công cụ, mà là trụ cột để xây dựng Chính phủ số, Kinh tế số và Xã hội số trong tương lai.”</a:t>
            </a:r>
          </a:p>
        </p:txBody>
      </p:sp>
      <p:sp>
        <p:nvSpPr>
          <p:cNvPr id="238" name="Google Shape;23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hệ sinh thái AI Việt Nam, ba lực lượng chính đóng vai trò quan trọng:</a:t>
            </a:r>
          </a:p>
          <a:p>
            <a:r>
              <a:rPr lang="vi-VN" b="1" dirty="0"/>
              <a:t>1. Nhà nước</a:t>
            </a:r>
            <a:br>
              <a:rPr lang="vi-VN" dirty="0"/>
            </a:br>
            <a:r>
              <a:rPr lang="vi-VN" dirty="0"/>
              <a:t>Chính phủ thúc đẩy chuyển đổi số, ban hành chiến lược AI quốc gia, mở dữ liệu và đầu tư hạ tầng như Trung tâm Đổi mới sáng tạo Quốc gia.</a:t>
            </a:r>
          </a:p>
          <a:p>
            <a:r>
              <a:rPr lang="vi-VN" b="1" dirty="0"/>
              <a:t>2. Doanh nghiệp tư nhân</a:t>
            </a:r>
            <a:br>
              <a:rPr lang="vi-VN" dirty="0"/>
            </a:br>
            <a:r>
              <a:rPr lang="vi-VN" dirty="0"/>
              <a:t>Các tập đoàn như Viettel, FPT, VNPT, Vingroup và nhiều startup như VinAI, Cinnamon AI đang dẫn đầu nghiên cứu, ứng dụng AI trong y tế, giáo dục, giao thông và đô thị thông minh.</a:t>
            </a:r>
          </a:p>
          <a:p>
            <a:r>
              <a:rPr lang="vi-VN" b="1" dirty="0"/>
              <a:t>3. Thách thức</a:t>
            </a:r>
            <a:br>
              <a:rPr lang="vi-VN" dirty="0"/>
            </a:br>
            <a:r>
              <a:rPr lang="vi-VN" dirty="0"/>
              <a:t>Dù tiềm năng rất lớn, Việt Nam vẫn đối mặt với nhiều vấn đề như thiếu nhân lực chất lượng cao, thiếu dữ liệu chuẩn hóa và đặc biệt là thiếu khung pháp lý đầy đủ để quản lý AI một cách hiệu quả.</a:t>
            </a:r>
          </a:p>
          <a:p>
            <a:r>
              <a:rPr lang="vi-VN" dirty="0"/>
              <a:t>Ba yếu tố này cho thấy Việt Nam cần phát triển AI một cách thận trọng nhưng quyết liệt.”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12</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“Việt Nam đang đầu tư mạnh vào đào tạo nhân lực AI:</a:t>
            </a:r>
          </a:p>
          <a:p>
            <a:r>
              <a:rPr lang="vi-VN" dirty="0"/>
              <a:t>Các trường đại học mở chương trình đào tạo kỹ sư AI, khoa học dữ liệu, trí tuệ nhân tạo.</a:t>
            </a:r>
          </a:p>
          <a:p>
            <a:r>
              <a:rPr lang="vi-VN" dirty="0"/>
              <a:t>Xuất hiện các trung tâm nghiên cứu AI quy mô lớn.</a:t>
            </a:r>
          </a:p>
          <a:p>
            <a:r>
              <a:rPr lang="vi-VN" dirty="0"/>
              <a:t>Nhiều tổ chức quốc tế hợp tác đào tạo và chuyển giao công nghệ.</a:t>
            </a:r>
            <a:endParaRPr lang="en-US" dirty="0"/>
          </a:p>
          <a:p>
            <a:endParaRPr lang="en-US" dirty="0"/>
          </a:p>
          <a:p>
            <a:endParaRPr lang="vi-VN" dirty="0"/>
          </a:p>
          <a:p>
            <a:r>
              <a:rPr lang="vi-VN" dirty="0"/>
              <a:t>Tuy nhiên, chúng ta đang thiếu một đội ngũ chuyên gia cấp cao, những người có thể dẫn dắt chiến lược AI ở tầm quốc gia hoặc doanh nghiệp lớn.</a:t>
            </a:r>
            <a:endParaRPr lang="en-US" dirty="0"/>
          </a:p>
          <a:p>
            <a:endParaRPr lang="en-US" dirty="0"/>
          </a:p>
          <a:p>
            <a:br>
              <a:rPr lang="vi-VN" dirty="0"/>
            </a:br>
            <a:r>
              <a:rPr lang="vi-VN" dirty="0"/>
              <a:t>Một thực tế khác là tình trạng “chảy máu chất xám” khi nhân lực giỏi về AI thường làm việc cho nước ngoài.</a:t>
            </a:r>
            <a:endParaRPr lang="en-US" dirty="0"/>
          </a:p>
          <a:p>
            <a:endParaRPr lang="vi-VN" dirty="0"/>
          </a:p>
          <a:p>
            <a:r>
              <a:rPr lang="vi-VN" dirty="0"/>
              <a:t>Điều này cho thấy: đầu tư nhân lực AI không chỉ là chuyện đào tạo, mà còn phải giữ chân và tạo môi trường phát triển cho họ.”</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13</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vi-VN" dirty="0"/>
              <a:t>“Để xây dựng đội ngũ nhân lực AI thực sự mạnh, cần ba hướng giải pháp lớn:</a:t>
            </a:r>
            <a:endParaRPr lang="en-US" dirty="0"/>
          </a:p>
          <a:p>
            <a:endParaRPr lang="vi-VN" dirty="0"/>
          </a:p>
          <a:p>
            <a:r>
              <a:rPr lang="vi-VN" b="1" dirty="0"/>
              <a:t>Thứ nhất – Tích hợp AI vào giáo dục sớm:</a:t>
            </a:r>
            <a:br>
              <a:rPr lang="vi-VN" dirty="0"/>
            </a:br>
            <a:r>
              <a:rPr lang="vi-VN" dirty="0"/>
              <a:t>Không chỉ bậc đại học, mà từ THPT đã phải có các môn học về tư duy số, lập trình, dữ liệu và AI.</a:t>
            </a:r>
            <a:endParaRPr lang="en-US" dirty="0"/>
          </a:p>
          <a:p>
            <a:endParaRPr lang="vi-VN" dirty="0"/>
          </a:p>
          <a:p>
            <a:r>
              <a:rPr lang="vi-VN" b="1" dirty="0"/>
              <a:t>Thứ hai – Hợp tác ba bên giữa viện – trường – doanh nghiệp:</a:t>
            </a:r>
            <a:br>
              <a:rPr lang="vi-VN" dirty="0"/>
            </a:br>
            <a:r>
              <a:rPr lang="vi-VN" dirty="0"/>
              <a:t>Các doanh nghiệp cần trở thành “sân thực hành” cho sinh viên AI, giúp họ tiếp cận dự án thật, dữ liệu thật.</a:t>
            </a:r>
            <a:endParaRPr lang="en-US" dirty="0"/>
          </a:p>
          <a:p>
            <a:endParaRPr lang="vi-VN" dirty="0"/>
          </a:p>
          <a:p>
            <a:r>
              <a:rPr lang="vi-VN" b="1" dirty="0"/>
              <a:t>Thứ ba – Thu hút chuyên gia quốc tế:</a:t>
            </a:r>
            <a:br>
              <a:rPr lang="vi-VN" dirty="0"/>
            </a:br>
            <a:r>
              <a:rPr lang="vi-VN" dirty="0"/>
              <a:t>Cần chính sách để chuyên gia AI nước ngoài đến Việt Nam giảng dạy, nghiên cứu, chuyển giao kinh nghiệm.</a:t>
            </a:r>
          </a:p>
          <a:p>
            <a:r>
              <a:rPr lang="vi-VN" dirty="0"/>
              <a:t>Những giải pháp này nhằm đảm bảo Việt Nam không chỉ theo kịp AI, mà còn có thể tạo ra công nghệ AI của chính mình.”</a:t>
            </a:r>
          </a:p>
        </p:txBody>
      </p:sp>
      <p:sp>
        <p:nvSpPr>
          <p:cNvPr id="197" name="Google Shape;1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vi-VN" dirty="0"/>
              <a:t>“Chuyển đổi số đã mở ra hàng loạt ngành nghề mới đầy hấp dẫn:</a:t>
            </a:r>
          </a:p>
          <a:p>
            <a:r>
              <a:rPr lang="vi-VN" dirty="0"/>
              <a:t>Engineers AI &amp; Machine Learning</a:t>
            </a:r>
          </a:p>
          <a:p>
            <a:r>
              <a:rPr lang="vi-VN" dirty="0"/>
              <a:t>Data Scientist</a:t>
            </a:r>
          </a:p>
          <a:p>
            <a:r>
              <a:rPr lang="vi-VN" dirty="0"/>
              <a:t>Cybersecurity Specialist</a:t>
            </a:r>
          </a:p>
          <a:p>
            <a:r>
              <a:rPr lang="vi-VN" dirty="0"/>
              <a:t>Cloud Computing Engineer</a:t>
            </a:r>
          </a:p>
          <a:p>
            <a:r>
              <a:rPr lang="vi-VN" dirty="0"/>
              <a:t>Developer ứng dụng di động</a:t>
            </a:r>
          </a:p>
          <a:p>
            <a:r>
              <a:rPr lang="vi-VN" dirty="0"/>
              <a:t>UX/UI Designer</a:t>
            </a:r>
          </a:p>
          <a:p>
            <a:r>
              <a:rPr lang="vi-VN" dirty="0"/>
              <a:t>AI Trainer</a:t>
            </a:r>
          </a:p>
          <a:p>
            <a:r>
              <a:rPr lang="vi-VN" dirty="0"/>
              <a:t>Digital Content Creator</a:t>
            </a:r>
            <a:endParaRPr lang="en-US" dirty="0"/>
          </a:p>
          <a:p>
            <a:endParaRPr lang="vi-VN" dirty="0"/>
          </a:p>
          <a:p>
            <a:r>
              <a:rPr lang="vi-VN" dirty="0"/>
              <a:t>Những công việc này không chỉ có thu nhập tốt mà còn có tốc độ tăng trưởng nhanh nhất trong thị trường lao động hiện nay.</a:t>
            </a:r>
          </a:p>
          <a:p>
            <a:r>
              <a:rPr lang="vi-VN" dirty="0"/>
              <a:t>Trong bối cảnh tự động hóa gia tăng, các ngành nghề mới này chính là động lực tạo việc làm chất lượng cao cho Việt Nam.”</a:t>
            </a:r>
          </a:p>
        </p:txBody>
      </p:sp>
      <p:sp>
        <p:nvSpPr>
          <p:cNvPr id="238" name="Google Shape;23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vi-VN" dirty="0"/>
          </a:p>
        </p:txBody>
      </p:sp>
      <p:sp>
        <p:nvSpPr>
          <p:cNvPr id="238" name="Google Shape;23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vi-VN" dirty="0"/>
              <a:t>“AI tạo ra những thay đổi cực kỳ rõ rệt trong nhiều ngành:</a:t>
            </a:r>
          </a:p>
          <a:p>
            <a:r>
              <a:rPr lang="vi-VN" b="1" dirty="0"/>
              <a:t>Ngân hàng:</a:t>
            </a:r>
            <a:endParaRPr lang="en-US" b="1" dirty="0"/>
          </a:p>
          <a:p>
            <a:br>
              <a:rPr lang="vi-VN" dirty="0"/>
            </a:br>
            <a:r>
              <a:rPr lang="vi-VN" dirty="0"/>
              <a:t>Chatbot 24/7, hệ thống chống gian lận, đánh giá tín dụng thông minh.</a:t>
            </a:r>
            <a:br>
              <a:rPr lang="vi-VN" dirty="0"/>
            </a:br>
            <a:r>
              <a:rPr lang="vi-VN" dirty="0"/>
              <a:t>Khách hàng được phục vụ nhanh hơn, an toàn hơn.</a:t>
            </a:r>
          </a:p>
          <a:p>
            <a:r>
              <a:rPr lang="vi-VN" b="1" dirty="0"/>
              <a:t>Thương mại điện tử:</a:t>
            </a:r>
            <a:endParaRPr lang="en-US" b="1" dirty="0"/>
          </a:p>
          <a:p>
            <a:br>
              <a:rPr lang="vi-VN" dirty="0"/>
            </a:br>
            <a:r>
              <a:rPr lang="vi-VN" dirty="0"/>
              <a:t>AI cá nhân hóa gợi ý sản phẩm, giúp doanh nghiệp tăng doanh thu và tối ưu trải nghiệm mua sắm.</a:t>
            </a:r>
          </a:p>
          <a:p>
            <a:r>
              <a:rPr lang="vi-VN" b="1" dirty="0"/>
              <a:t>Sản xuất – Logistics:</a:t>
            </a:r>
            <a:endParaRPr lang="en-US" b="1" dirty="0"/>
          </a:p>
          <a:p>
            <a:br>
              <a:rPr lang="vi-VN" dirty="0"/>
            </a:br>
            <a:r>
              <a:rPr lang="vi-VN" dirty="0"/>
              <a:t>Robot tự động trong nhà máy, thuật toán tối ưu lộ trình vận chuyển, hệ thống quản lý kho thông minh.</a:t>
            </a:r>
          </a:p>
        </p:txBody>
      </p:sp>
      <p:sp>
        <p:nvSpPr>
          <p:cNvPr id="279" name="Google Shape;27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vi-VN" dirty="0"/>
              <a:t>Trí tuệ nhân tạo (AI) đang cách mạng hóa nhiều lĩnh vực, mang lại những tác động tích cực và sâu rộng. Từ ngân hàng đến y tế, AI đang tối ưu hóa quy trình, nâng cao hiệu quả và mở ra những khả năng mới.</a:t>
            </a:r>
            <a:r>
              <a:rPr lang="en-US" dirty="0"/>
              <a:t> AI </a:t>
            </a:r>
            <a:r>
              <a:rPr lang="en-US" dirty="0" err="1"/>
              <a:t>không</a:t>
            </a:r>
            <a:r>
              <a:rPr lang="en-US" dirty="0"/>
              <a:t> </a:t>
            </a:r>
            <a:r>
              <a:rPr lang="en-US" dirty="0" err="1"/>
              <a:t>chỉ</a:t>
            </a:r>
            <a:r>
              <a:rPr lang="en-US" dirty="0"/>
              <a:t> </a:t>
            </a:r>
            <a:r>
              <a:rPr lang="en-US" dirty="0" err="1"/>
              <a:t>dừng</a:t>
            </a:r>
            <a:r>
              <a:rPr lang="en-US" dirty="0"/>
              <a:t> </a:t>
            </a:r>
            <a:r>
              <a:rPr lang="en-US" dirty="0" err="1"/>
              <a:t>lại</a:t>
            </a:r>
            <a:r>
              <a:rPr lang="en-US" dirty="0"/>
              <a:t> ở </a:t>
            </a:r>
            <a:r>
              <a:rPr lang="en-US" dirty="0" err="1"/>
              <a:t>các</a:t>
            </a:r>
            <a:r>
              <a:rPr lang="en-US" dirty="0"/>
              <a:t> </a:t>
            </a:r>
            <a:r>
              <a:rPr lang="en-US" dirty="0" err="1"/>
              <a:t>ngành</a:t>
            </a:r>
            <a:r>
              <a:rPr lang="en-US" dirty="0"/>
              <a:t> </a:t>
            </a:r>
            <a:r>
              <a:rPr lang="en-US" dirty="0" err="1"/>
              <a:t>kinh</a:t>
            </a:r>
            <a:r>
              <a:rPr lang="en-US" dirty="0"/>
              <a:t> </a:t>
            </a:r>
            <a:r>
              <a:rPr lang="en-US" dirty="0" err="1"/>
              <a:t>tế</a:t>
            </a:r>
            <a:r>
              <a:rPr lang="en-US" dirty="0"/>
              <a:t> </a:t>
            </a:r>
            <a:r>
              <a:rPr lang="en-US" dirty="0" err="1"/>
              <a:t>truyền</a:t>
            </a:r>
            <a:r>
              <a:rPr lang="en-US" dirty="0"/>
              <a:t> </a:t>
            </a:r>
            <a:r>
              <a:rPr lang="en-US" dirty="0" err="1"/>
              <a:t>thống</a:t>
            </a:r>
            <a:r>
              <a:rPr lang="en-US" dirty="0"/>
              <a:t> </a:t>
            </a:r>
            <a:r>
              <a:rPr lang="en-US" dirty="0" err="1"/>
              <a:t>mà</a:t>
            </a:r>
            <a:r>
              <a:rPr lang="en-US" dirty="0"/>
              <a:t> </a:t>
            </a:r>
            <a:r>
              <a:rPr lang="en-US" dirty="0" err="1"/>
              <a:t>còn</a:t>
            </a:r>
            <a:r>
              <a:rPr lang="en-US" dirty="0"/>
              <a:t> </a:t>
            </a:r>
            <a:r>
              <a:rPr lang="en-US" dirty="0" err="1"/>
              <a:t>mở</a:t>
            </a:r>
            <a:r>
              <a:rPr lang="en-US" dirty="0"/>
              <a:t> </a:t>
            </a:r>
            <a:r>
              <a:rPr lang="en-US" dirty="0" err="1"/>
              <a:t>rộng</a:t>
            </a:r>
            <a:r>
              <a:rPr lang="en-US" dirty="0"/>
              <a:t> sang </a:t>
            </a:r>
            <a:r>
              <a:rPr lang="en-US" dirty="0" err="1"/>
              <a:t>các</a:t>
            </a:r>
            <a:r>
              <a:rPr lang="en-US" dirty="0"/>
              <a:t> </a:t>
            </a:r>
            <a:r>
              <a:rPr lang="en-US" dirty="0" err="1"/>
              <a:t>lĩnh</a:t>
            </a:r>
            <a:r>
              <a:rPr lang="en-US" dirty="0"/>
              <a:t> </a:t>
            </a:r>
            <a:r>
              <a:rPr lang="en-US" dirty="0" err="1"/>
              <a:t>vực</a:t>
            </a:r>
            <a:r>
              <a:rPr lang="en-US" dirty="0"/>
              <a:t> </a:t>
            </a:r>
            <a:r>
              <a:rPr lang="en-US" dirty="0" err="1"/>
              <a:t>thiết</a:t>
            </a:r>
            <a:r>
              <a:rPr lang="en-US" dirty="0"/>
              <a:t> </a:t>
            </a:r>
            <a:r>
              <a:rPr lang="en-US" dirty="0" err="1"/>
              <a:t>yếu</a:t>
            </a:r>
            <a:r>
              <a:rPr lang="en-US" dirty="0"/>
              <a:t> </a:t>
            </a:r>
            <a:r>
              <a:rPr lang="en-US" dirty="0" err="1"/>
              <a:t>khác</a:t>
            </a:r>
            <a:r>
              <a:rPr lang="en-US" dirty="0"/>
              <a:t>, </a:t>
            </a:r>
            <a:r>
              <a:rPr lang="en-US" dirty="0" err="1"/>
              <a:t>mang</a:t>
            </a:r>
            <a:r>
              <a:rPr lang="en-US" dirty="0"/>
              <a:t> </a:t>
            </a:r>
            <a:r>
              <a:rPr lang="en-US" dirty="0" err="1"/>
              <a:t>lại</a:t>
            </a:r>
            <a:r>
              <a:rPr lang="en-US" dirty="0"/>
              <a:t> </a:t>
            </a:r>
            <a:r>
              <a:rPr lang="en-US" dirty="0" err="1"/>
              <a:t>những</a:t>
            </a:r>
            <a:r>
              <a:rPr lang="en-US" dirty="0"/>
              <a:t> </a:t>
            </a:r>
            <a:r>
              <a:rPr lang="en-US" dirty="0" err="1"/>
              <a:t>cải</a:t>
            </a:r>
            <a:r>
              <a:rPr lang="en-US" dirty="0"/>
              <a:t> </a:t>
            </a:r>
            <a:r>
              <a:rPr lang="en-US" dirty="0" err="1"/>
              <a:t>tiến</a:t>
            </a:r>
            <a:r>
              <a:rPr lang="en-US" dirty="0"/>
              <a:t> </a:t>
            </a:r>
            <a:r>
              <a:rPr lang="en-US" dirty="0" err="1"/>
              <a:t>đáng</a:t>
            </a:r>
            <a:r>
              <a:rPr lang="en-US" dirty="0"/>
              <a:t> </a:t>
            </a:r>
            <a:r>
              <a:rPr lang="en-US" dirty="0" err="1"/>
              <a:t>kể</a:t>
            </a:r>
            <a:r>
              <a:rPr lang="en-US" dirty="0"/>
              <a:t> </a:t>
            </a:r>
            <a:r>
              <a:rPr lang="en-US" dirty="0" err="1"/>
              <a:t>cho</a:t>
            </a:r>
            <a:r>
              <a:rPr lang="en-US" dirty="0"/>
              <a:t> </a:t>
            </a:r>
            <a:r>
              <a:rPr lang="en-US" dirty="0" err="1"/>
              <a:t>cuộc</a:t>
            </a:r>
            <a:r>
              <a:rPr lang="en-US" dirty="0"/>
              <a:t> </a:t>
            </a:r>
            <a:r>
              <a:rPr lang="en-US" dirty="0" err="1"/>
              <a:t>sống</a:t>
            </a:r>
            <a:r>
              <a:rPr lang="en-US" dirty="0"/>
              <a:t> </a:t>
            </a:r>
            <a:r>
              <a:rPr lang="en-US" dirty="0" err="1"/>
              <a:t>hàng</a:t>
            </a:r>
            <a:r>
              <a:rPr lang="en-US" dirty="0"/>
              <a:t> </a:t>
            </a:r>
            <a:r>
              <a:rPr lang="en-US" dirty="0" err="1"/>
              <a:t>ngày</a:t>
            </a:r>
            <a:r>
              <a:rPr lang="en-US" dirty="0"/>
              <a: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b="1" dirty="0">
                <a:solidFill>
                  <a:srgbClr val="0070C0"/>
                </a:solidFill>
                <a:latin typeface="Barlow Bold" panose="00000800000000000000" pitchFamily="34" charset="0"/>
                <a:ea typeface="Barlow Bold" panose="00000800000000000000" pitchFamily="34" charset="-122"/>
                <a:cs typeface="Barlow Bold" panose="00000800000000000000" pitchFamily="34" charset="-120"/>
              </a:rPr>
              <a:t>Ngân </a:t>
            </a:r>
            <a:r>
              <a:rPr lang="en-US" sz="1200" b="1" dirty="0" err="1">
                <a:solidFill>
                  <a:srgbClr val="0070C0"/>
                </a:solidFill>
                <a:latin typeface="Barlow Bold" panose="00000800000000000000" pitchFamily="34" charset="0"/>
                <a:ea typeface="Barlow Bold" panose="00000800000000000000" pitchFamily="34" charset="-122"/>
                <a:cs typeface="Barlow Bold" panose="00000800000000000000" pitchFamily="34" charset="-120"/>
              </a:rPr>
              <a:t>hàng</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AI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cung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cấp</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chatbot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hoạt</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động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24/7,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giúp</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khách</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hàng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giải</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đáp</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thắc</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mắc</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và</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thực</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hiện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giao</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dịch</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nhanh</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chóng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Ngoài</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ra</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AI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còn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đóng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vai</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trò</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quan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trọng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trong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việc</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phát</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hiện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gian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lận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và</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đánh</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giá</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tín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dụng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tăng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cường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bảo</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mật</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và</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giảm</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thiểu</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rủi</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ro</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tài</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chính</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a:t>
            </a:r>
            <a:endParaRPr lang="en-US" sz="1200" b="1" i="0" u="none" strike="noStrike" cap="none" dirty="0">
              <a:solidFill>
                <a:schemeClr val="tx1">
                  <a:lumMod val="65000"/>
                  <a:lumOff val="35000"/>
                </a:schemeClr>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b="1" dirty="0">
                <a:solidFill>
                  <a:srgbClr val="0070C0"/>
                </a:solidFill>
                <a:latin typeface="Barlow Bold" panose="00000800000000000000" pitchFamily="34" charset="0"/>
                <a:ea typeface="Barlow Bold" panose="00000800000000000000" pitchFamily="34" charset="-122"/>
                <a:cs typeface="Barlow Bold" panose="00000800000000000000" pitchFamily="34" charset="-120"/>
              </a:rPr>
              <a:t>Bán </a:t>
            </a:r>
            <a:r>
              <a:rPr lang="en-US" sz="1200" b="1" dirty="0" err="1">
                <a:solidFill>
                  <a:srgbClr val="0070C0"/>
                </a:solidFill>
                <a:latin typeface="Barlow Bold" panose="00000800000000000000" pitchFamily="34" charset="0"/>
                <a:ea typeface="Barlow Bold" panose="00000800000000000000" pitchFamily="34" charset="-122"/>
                <a:cs typeface="Barlow Bold" panose="00000800000000000000" pitchFamily="34" charset="-120"/>
              </a:rPr>
              <a:t>lẻ</a:t>
            </a:r>
            <a:r>
              <a:rPr lang="en-US" sz="1200" b="1" dirty="0">
                <a:solidFill>
                  <a:srgbClr val="0070C0"/>
                </a:solidFill>
                <a:latin typeface="Barlow Bold" panose="00000800000000000000" pitchFamily="34" charset="0"/>
                <a:ea typeface="Barlow Bold" panose="00000800000000000000" pitchFamily="34" charset="-122"/>
                <a:cs typeface="Barlow Bold" panose="00000800000000000000" pitchFamily="34" charset="-120"/>
              </a:rPr>
              <a:t> </a:t>
            </a:r>
            <a:r>
              <a:rPr lang="en-US" sz="1200" b="1" dirty="0" err="1">
                <a:solidFill>
                  <a:srgbClr val="0070C0"/>
                </a:solidFill>
                <a:latin typeface="Barlow Bold" panose="00000800000000000000" pitchFamily="34" charset="0"/>
                <a:ea typeface="Barlow Bold" panose="00000800000000000000" pitchFamily="34" charset="-122"/>
                <a:cs typeface="Barlow Bold" panose="00000800000000000000" pitchFamily="34" charset="-120"/>
              </a:rPr>
              <a:t>và</a:t>
            </a:r>
            <a:r>
              <a:rPr lang="en-US" sz="1200" b="1" dirty="0">
                <a:solidFill>
                  <a:srgbClr val="0070C0"/>
                </a:solidFill>
                <a:latin typeface="Barlow Bold" panose="00000800000000000000" pitchFamily="34" charset="0"/>
                <a:ea typeface="Barlow Bold" panose="00000800000000000000" pitchFamily="34" charset="-122"/>
                <a:cs typeface="Barlow Bold" panose="00000800000000000000" pitchFamily="34" charset="-120"/>
              </a:rPr>
              <a:t> Thương </a:t>
            </a:r>
            <a:r>
              <a:rPr lang="en-US" sz="1200" b="1" dirty="0" err="1">
                <a:solidFill>
                  <a:srgbClr val="0070C0"/>
                </a:solidFill>
                <a:latin typeface="Barlow Bold" panose="00000800000000000000" pitchFamily="34" charset="0"/>
                <a:ea typeface="Barlow Bold" panose="00000800000000000000" pitchFamily="34" charset="-122"/>
                <a:cs typeface="Barlow Bold" panose="00000800000000000000" pitchFamily="34" charset="-120"/>
              </a:rPr>
              <a:t>mại</a:t>
            </a:r>
            <a:r>
              <a:rPr lang="en-US" sz="1200" b="1" dirty="0">
                <a:solidFill>
                  <a:srgbClr val="0070C0"/>
                </a:solidFill>
                <a:latin typeface="Barlow Bold" panose="00000800000000000000" pitchFamily="34" charset="0"/>
                <a:ea typeface="Barlow Bold" panose="00000800000000000000" pitchFamily="34" charset="-122"/>
                <a:cs typeface="Barlow Bold" panose="00000800000000000000" pitchFamily="34" charset="-120"/>
              </a:rPr>
              <a:t> </a:t>
            </a:r>
            <a:r>
              <a:rPr lang="en-US" sz="1200" b="1" dirty="0" err="1">
                <a:solidFill>
                  <a:srgbClr val="0070C0"/>
                </a:solidFill>
                <a:latin typeface="Barlow Bold" panose="00000800000000000000" pitchFamily="34" charset="0"/>
                <a:ea typeface="Barlow Bold" panose="00000800000000000000" pitchFamily="34" charset="-122"/>
                <a:cs typeface="Barlow Bold" panose="00000800000000000000" pitchFamily="34" charset="-120"/>
              </a:rPr>
              <a:t>điện</a:t>
            </a:r>
            <a:r>
              <a:rPr lang="en-US" sz="1200" b="1" dirty="0">
                <a:solidFill>
                  <a:srgbClr val="0070C0"/>
                </a:solidFill>
                <a:latin typeface="Barlow Bold" panose="00000800000000000000" pitchFamily="34" charset="0"/>
                <a:ea typeface="Barlow Bold" panose="00000800000000000000" pitchFamily="34" charset="-122"/>
                <a:cs typeface="Barlow Bold" panose="00000800000000000000" pitchFamily="34" charset="-120"/>
              </a:rPr>
              <a:t> </a:t>
            </a:r>
            <a:r>
              <a:rPr lang="en-US" sz="1200" b="1" dirty="0" err="1">
                <a:solidFill>
                  <a:srgbClr val="0070C0"/>
                </a:solidFill>
                <a:latin typeface="Barlow Bold" panose="00000800000000000000" pitchFamily="34" charset="0"/>
                <a:ea typeface="Barlow Bold" panose="00000800000000000000" pitchFamily="34" charset="-122"/>
                <a:cs typeface="Barlow Bold" panose="00000800000000000000" pitchFamily="34" charset="-120"/>
              </a:rPr>
              <a:t>tử</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Trong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lĩnh</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vực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bán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lẻ</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AI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cá</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nhân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hóa</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gợi</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ý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sản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phẩm</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dựa</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trên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hành</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vi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mua</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sắm</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của</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khách</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hàng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nâng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cao</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trải</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nghiệm</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mua</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sắm</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AI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cũng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dự</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đoán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xu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hướng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thị</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trường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giúp</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các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doanh</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nghiệp</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đưa</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ra</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quyết</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định</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kinh</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doanh</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hiệu</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quả</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hơn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sz="1200" b="1" i="0" u="none" strike="noStrike" cap="none" dirty="0">
              <a:solidFill>
                <a:srgbClr val="384653"/>
              </a:solidFill>
              <a:latin typeface="Calibri" panose="020F0502020204030204"/>
              <a:ea typeface="Calibri" panose="020F0502020204030204"/>
              <a:cs typeface="Calibri" panose="020F0502020204030204"/>
              <a:sym typeface="Calibri" panose="020F050202020403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b="1" dirty="0" err="1">
                <a:solidFill>
                  <a:srgbClr val="0070C0"/>
                </a:solidFill>
                <a:latin typeface="Barlow Bold" panose="00000800000000000000" pitchFamily="34" charset="0"/>
                <a:ea typeface="Barlow Bold" panose="00000800000000000000" pitchFamily="34" charset="-122"/>
                <a:cs typeface="Barlow Bold" panose="00000800000000000000" pitchFamily="34" charset="-120"/>
              </a:rPr>
              <a:t>Sản</a:t>
            </a:r>
            <a:r>
              <a:rPr lang="en-US" sz="1200" b="1" dirty="0">
                <a:solidFill>
                  <a:srgbClr val="0070C0"/>
                </a:solidFill>
                <a:latin typeface="Barlow Bold" panose="00000800000000000000" pitchFamily="34" charset="0"/>
                <a:ea typeface="Barlow Bold" panose="00000800000000000000" pitchFamily="34" charset="-122"/>
                <a:cs typeface="Barlow Bold" panose="00000800000000000000" pitchFamily="34" charset="-120"/>
              </a:rPr>
              <a:t> </a:t>
            </a:r>
            <a:r>
              <a:rPr lang="en-US" sz="1200" b="1" dirty="0" err="1">
                <a:solidFill>
                  <a:srgbClr val="0070C0"/>
                </a:solidFill>
                <a:latin typeface="Barlow Bold" panose="00000800000000000000" pitchFamily="34" charset="0"/>
                <a:ea typeface="Barlow Bold" panose="00000800000000000000" pitchFamily="34" charset="-122"/>
                <a:cs typeface="Barlow Bold" panose="00000800000000000000" pitchFamily="34" charset="-120"/>
              </a:rPr>
              <a:t>xuất</a:t>
            </a:r>
            <a:r>
              <a:rPr lang="en-US" sz="1200" b="1" dirty="0">
                <a:solidFill>
                  <a:srgbClr val="0070C0"/>
                </a:solidFill>
                <a:latin typeface="Barlow Bold" panose="00000800000000000000" pitchFamily="34" charset="0"/>
                <a:ea typeface="Barlow Bold" panose="00000800000000000000" pitchFamily="34" charset="-122"/>
                <a:cs typeface="Barlow Bold" panose="00000800000000000000" pitchFamily="34" charset="-120"/>
              </a:rPr>
              <a:t> </a:t>
            </a:r>
            <a:r>
              <a:rPr lang="en-US" sz="1200" b="1" dirty="0" err="1">
                <a:solidFill>
                  <a:srgbClr val="0070C0"/>
                </a:solidFill>
                <a:latin typeface="Barlow Bold" panose="00000800000000000000" pitchFamily="34" charset="0"/>
                <a:ea typeface="Barlow Bold" panose="00000800000000000000" pitchFamily="34" charset="-122"/>
                <a:cs typeface="Barlow Bold" panose="00000800000000000000" pitchFamily="34" charset="-120"/>
              </a:rPr>
              <a:t>và</a:t>
            </a:r>
            <a:r>
              <a:rPr lang="en-US" sz="1200" b="1" dirty="0">
                <a:solidFill>
                  <a:srgbClr val="0070C0"/>
                </a:solidFill>
                <a:latin typeface="Barlow Bold" panose="00000800000000000000" pitchFamily="34" charset="0"/>
                <a:ea typeface="Barlow Bold" panose="00000800000000000000" pitchFamily="34" charset="-122"/>
                <a:cs typeface="Barlow Bold" panose="00000800000000000000" pitchFamily="34" charset="-120"/>
              </a:rPr>
              <a:t> Logistics</a:t>
            </a:r>
            <a:endParaRPr lang="en-US" sz="1200" b="1" i="0" u="none" strike="noStrike" cap="none" dirty="0">
              <a:solidFill>
                <a:srgbClr val="384653"/>
              </a:solidFill>
              <a:latin typeface="Calibri" panose="020F0502020204030204"/>
              <a:ea typeface="Calibri" panose="020F0502020204030204"/>
              <a:cs typeface="Calibri" panose="020F0502020204030204"/>
              <a:sym typeface="Calibri" panose="020F050202020403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Robot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tự</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động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hóa</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các</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quy</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trình</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sản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xuất</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tăng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năng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suất</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và</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giảm</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chi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phí</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AI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tối</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ưu</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hóa</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chuỗi</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cung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ứng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từ</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quản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lý</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kho</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bãi</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đến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vận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chuyển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đảm</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bảo</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hàng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hóa</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được</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giao</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đúng</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thời</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hạn</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và</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hiệu</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quả</a:t>
            </a:r>
            <a:r>
              <a:rPr lang="en-US" sz="1200" b="1" i="0" u="none" strike="noStrike" cap="none" dirty="0">
                <a:solidFill>
                  <a:schemeClr val="tx1">
                    <a:lumMod val="65000"/>
                    <a:lumOff val="35000"/>
                  </a:schemeClr>
                </a:solidFill>
                <a:latin typeface="Calibri" panose="020F0502020204030204"/>
                <a:ea typeface="Montserrat" panose="00000500000000000000" pitchFamily="34" charset="-122"/>
                <a:cs typeface="Montserrat" panose="00000500000000000000" pitchFamily="34" charset="-120"/>
                <a:sym typeface="Calibri" panose="020F0502020204030204"/>
              </a:rPr>
              <a:t>.</a:t>
            </a:r>
            <a:endParaRPr lang="en-US" sz="1200" b="1" i="0" u="none" strike="noStrike" cap="none" dirty="0">
              <a:solidFill>
                <a:schemeClr val="tx1">
                  <a:lumMod val="65000"/>
                  <a:lumOff val="35000"/>
                </a:schemeClr>
              </a:solidFill>
              <a:latin typeface="Calibri" panose="020F0502020204030204"/>
              <a:ea typeface="Calibri" panose="020F0502020204030204"/>
              <a:cs typeface="Calibri" panose="020F0502020204030204"/>
              <a:sym typeface="Calibri" panose="020F050202020403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sz="12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p>
        </p:txBody>
      </p:sp>
      <p:sp>
        <p:nvSpPr>
          <p:cNvPr id="279" name="Google Shape;27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vi-VN" dirty="0"/>
              <a:t>Tuy nhiều lợi ích, AI cũng mang đến những rủi ro nghiêm trọng:</a:t>
            </a:r>
            <a:endParaRPr lang="en-US" dirty="0"/>
          </a:p>
          <a:p>
            <a:endParaRPr lang="vi-VN" dirty="0"/>
          </a:p>
          <a:p>
            <a:r>
              <a:rPr lang="en-US" dirty="0"/>
              <a:t>   </a:t>
            </a:r>
            <a:r>
              <a:rPr lang="vi-VN" dirty="0"/>
              <a:t>Các công việc mang tính lặp lại bị thay thế hàng loạt.</a:t>
            </a:r>
          </a:p>
          <a:p>
            <a:r>
              <a:rPr lang="en-US" dirty="0"/>
              <a:t>   </a:t>
            </a:r>
            <a:r>
              <a:rPr lang="vi-VN" dirty="0"/>
              <a:t>Lao động lớn tuổi hoặc thiếu kỹ năng số gặp nhiều khó khăn trong thích nghi.</a:t>
            </a:r>
          </a:p>
          <a:p>
            <a:r>
              <a:rPr lang="en-US" dirty="0"/>
              <a:t>    </a:t>
            </a:r>
            <a:r>
              <a:rPr lang="vi-VN" dirty="0"/>
              <a:t>Thất nghiệp cơ cấu gia tăng khi AI làm việc nhanh, rẻ và chính xác hơn.</a:t>
            </a:r>
            <a:endParaRPr lang="en-US" dirty="0"/>
          </a:p>
          <a:p>
            <a:endParaRPr lang="en-US" dirty="0"/>
          </a:p>
          <a:p>
            <a:endParaRPr lang="vi-VN" dirty="0"/>
          </a:p>
          <a:p>
            <a:r>
              <a:rPr lang="vi-VN" dirty="0"/>
              <a:t>Khoảng cách thu nhập giữa lao động trình độ cao và thấp ngày càng nới rộng.</a:t>
            </a:r>
            <a:endParaRPr lang="en-US" dirty="0"/>
          </a:p>
          <a:p>
            <a:endParaRPr lang="vi-VN" dirty="0"/>
          </a:p>
          <a:p>
            <a:r>
              <a:rPr lang="vi-VN" dirty="0"/>
              <a:t>Điều này cho thấy: nếu không kịp nâng cấp kỹ năng, người lao động sẽ bị bỏ lại phía sau.</a:t>
            </a:r>
            <a:br>
              <a:rPr lang="en-US" dirty="0"/>
            </a:br>
            <a:br>
              <a:rPr lang="vi-VN" dirty="0"/>
            </a:br>
            <a:r>
              <a:rPr lang="vi-VN" dirty="0"/>
              <a:t>Và đây chính là lý do chúng ta cần những chiến lược nhân lực phù hợp trong giai đoạn mới.”</a:t>
            </a:r>
          </a:p>
          <a:p>
            <a:pPr marL="0" lvl="0" indent="0" algn="l" rtl="0">
              <a:spcBef>
                <a:spcPts val="0"/>
              </a:spcBef>
              <a:spcAft>
                <a:spcPts val="0"/>
              </a:spcAft>
              <a:buNone/>
            </a:pPr>
            <a:endParaRPr dirty="0"/>
          </a:p>
        </p:txBody>
      </p:sp>
      <p:sp>
        <p:nvSpPr>
          <p:cNvPr id="319" name="Google Shape;3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vi-VN" dirty="0"/>
              <a:t>Trí tuệ nhân tạo (AI) mang lại nhiều lợi ích to lớn, nhưng cũng đặt ra những thách thức nghiêm trọng về đạo đức và xã hội mà chúng ta cần phải đối mặt một cách thận trọng. Việc phát triển và triển khai AI cần được cân nhắc kỹ lưỡng để đảm bảo công nghệ này phục vụ lợi ích chung của nhân loại.</a:t>
            </a:r>
            <a:endParaRPr lang="en-US" b="1" dirty="0"/>
          </a:p>
          <a:p>
            <a:endParaRPr lang="en-US" b="1" dirty="0"/>
          </a:p>
          <a:p>
            <a:r>
              <a:rPr lang="vi-VN" b="1" dirty="0"/>
              <a:t>Xâm Phạm Quyền Riêng Tư</a:t>
            </a:r>
          </a:p>
          <a:p>
            <a:r>
              <a:rPr lang="vi-VN" dirty="0"/>
              <a:t>AI có khả năng thu thập, phân tích và chia sẻ lượng lớn dữ liệu cá nhân mà không có sự đồng ý rõ ràng của người dùng. Điều này tạo ra rủi ro lớn về bảo mật thông tin, có thể dẫn đến việc lạm dụng dữ liệu, theo dõi cá nhân và mất quyền kiểm soát thông tin riêng tư. Việc bảo vệ dữ liệu cá nhân trong kỷ nguyên AI là một thách thức cấp bách.</a:t>
            </a:r>
          </a:p>
          <a:p>
            <a:endParaRPr lang="en-US" b="1" dirty="0"/>
          </a:p>
          <a:p>
            <a:r>
              <a:rPr lang="vi-VN" b="1" dirty="0"/>
              <a:t>Thiên Vị Thuật Toán và Bất Bình Đẳng</a:t>
            </a:r>
          </a:p>
          <a:p>
            <a:r>
              <a:rPr lang="vi-VN" dirty="0"/>
              <a:t>Các thuật toán AI có thể kế thừa và khuếch đại những định kiến có sẵn trong dữ liệu huấn luyện, dẫn đến các quyết định thiên vị trong các lĩnh vực quan trọng như tuyển dụng, xét duyệt tín dụng hoặc thực thi pháp luật. Sự thiếu minh bạch trong cách AI đưa ra quyết định có thể làm suy giảm niềm tin xã hội và gây ra bất bình đẳng sâu sắc, ảnh hưởng đến cơ hội và quyền lợi của các nhóm người khác nhau.</a:t>
            </a:r>
            <a:endParaRPr lang="en-US" dirty="0"/>
          </a:p>
          <a:p>
            <a:endParaRPr lang="vi-VN" dirty="0"/>
          </a:p>
          <a:p>
            <a:r>
              <a:rPr lang="vi-VN" b="1" dirty="0"/>
              <a:t>Lo âu nghề nghiệp và cô lập xã hội</a:t>
            </a:r>
          </a:p>
          <a:p>
            <a:r>
              <a:rPr lang="vi-VN" dirty="0"/>
              <a:t>Việc AI thay thế con người trong công việc có thể tạo cảm giác mất giá trị, lo âu và cô lập, đặc biệt với lao động lớn tuổi.</a:t>
            </a:r>
            <a:endParaRPr lang="en-US" dirty="0"/>
          </a:p>
          <a:p>
            <a:endParaRPr lang="vi-VN" dirty="0"/>
          </a:p>
          <a:p>
            <a:r>
              <a:rPr lang="en-US" b="1" dirty="0"/>
              <a:t>Thông tin </a:t>
            </a:r>
            <a:r>
              <a:rPr lang="en-US" b="1" dirty="0" err="1"/>
              <a:t>giả</a:t>
            </a:r>
            <a:r>
              <a:rPr lang="en-US" b="1" dirty="0"/>
              <a:t> (Deepfake)</a:t>
            </a:r>
          </a:p>
          <a:p>
            <a:r>
              <a:rPr lang="en-US" dirty="0" err="1"/>
              <a:t>Sự</a:t>
            </a:r>
            <a:r>
              <a:rPr lang="en-US" dirty="0"/>
              <a:t> </a:t>
            </a:r>
            <a:r>
              <a:rPr lang="en-US" dirty="0" err="1"/>
              <a:t>phổ</a:t>
            </a:r>
            <a:r>
              <a:rPr lang="en-US" dirty="0"/>
              <a:t> </a:t>
            </a:r>
            <a:r>
              <a:rPr lang="en-US" dirty="0" err="1"/>
              <a:t>biến</a:t>
            </a:r>
            <a:r>
              <a:rPr lang="en-US" dirty="0"/>
              <a:t> </a:t>
            </a:r>
            <a:r>
              <a:rPr lang="en-US" dirty="0" err="1"/>
              <a:t>của</a:t>
            </a:r>
            <a:r>
              <a:rPr lang="en-US" dirty="0"/>
              <a:t> AI </a:t>
            </a:r>
            <a:r>
              <a:rPr lang="en-US" dirty="0" err="1"/>
              <a:t>trong</a:t>
            </a:r>
            <a:r>
              <a:rPr lang="en-US" dirty="0"/>
              <a:t> </a:t>
            </a:r>
            <a:r>
              <a:rPr lang="en-US" dirty="0" err="1"/>
              <a:t>truyền</a:t>
            </a:r>
            <a:r>
              <a:rPr lang="en-US" dirty="0"/>
              <a:t> </a:t>
            </a:r>
            <a:r>
              <a:rPr lang="en-US" dirty="0" err="1"/>
              <a:t>thông</a:t>
            </a:r>
            <a:r>
              <a:rPr lang="en-US" dirty="0"/>
              <a:t> </a:t>
            </a:r>
            <a:r>
              <a:rPr lang="en-US" dirty="0" err="1"/>
              <a:t>có</a:t>
            </a:r>
            <a:r>
              <a:rPr lang="en-US" dirty="0"/>
              <a:t> </a:t>
            </a:r>
            <a:r>
              <a:rPr lang="en-US" dirty="0" err="1"/>
              <a:t>thể</a:t>
            </a:r>
            <a:r>
              <a:rPr lang="en-US" dirty="0"/>
              <a:t> </a:t>
            </a:r>
            <a:r>
              <a:rPr lang="en-US" dirty="0" err="1"/>
              <a:t>dẫn</a:t>
            </a:r>
            <a:r>
              <a:rPr lang="en-US" dirty="0"/>
              <a:t> </a:t>
            </a:r>
            <a:r>
              <a:rPr lang="en-US" dirty="0" err="1"/>
              <a:t>đến</a:t>
            </a:r>
            <a:r>
              <a:rPr lang="en-US" dirty="0"/>
              <a:t> </a:t>
            </a:r>
            <a:r>
              <a:rPr lang="en-US" dirty="0" err="1"/>
              <a:t>thông</a:t>
            </a:r>
            <a:r>
              <a:rPr lang="en-US" dirty="0"/>
              <a:t> tin </a:t>
            </a:r>
            <a:r>
              <a:rPr lang="en-US" dirty="0" err="1"/>
              <a:t>giả</a:t>
            </a:r>
            <a:r>
              <a:rPr lang="en-US" dirty="0"/>
              <a:t>, </a:t>
            </a:r>
            <a:r>
              <a:rPr lang="en-US" dirty="0" err="1"/>
              <a:t>làm</a:t>
            </a:r>
            <a:r>
              <a:rPr lang="en-US" dirty="0"/>
              <a:t> </a:t>
            </a:r>
            <a:r>
              <a:rPr lang="en-US" dirty="0" err="1"/>
              <a:t>méo</a:t>
            </a:r>
            <a:r>
              <a:rPr lang="en-US" dirty="0"/>
              <a:t> </a:t>
            </a:r>
            <a:r>
              <a:rPr lang="en-US" dirty="0" err="1"/>
              <a:t>mó</a:t>
            </a:r>
            <a:r>
              <a:rPr lang="en-US" dirty="0"/>
              <a:t> </a:t>
            </a:r>
            <a:r>
              <a:rPr lang="en-US" dirty="0" err="1"/>
              <a:t>nhận</a:t>
            </a:r>
            <a:r>
              <a:rPr lang="en-US" dirty="0"/>
              <a:t> </a:t>
            </a:r>
            <a:r>
              <a:rPr lang="en-US" dirty="0" err="1"/>
              <a:t>thức</a:t>
            </a:r>
            <a:r>
              <a:rPr lang="en-US" dirty="0"/>
              <a:t> </a:t>
            </a:r>
            <a:r>
              <a:rPr lang="en-US" dirty="0" err="1"/>
              <a:t>xã</a:t>
            </a:r>
            <a:r>
              <a:rPr lang="en-US" dirty="0"/>
              <a:t> </a:t>
            </a:r>
            <a:r>
              <a:rPr lang="en-US" dirty="0" err="1"/>
              <a:t>hội</a:t>
            </a:r>
            <a:r>
              <a:rPr lang="en-US" dirty="0"/>
              <a:t> </a:t>
            </a:r>
            <a:r>
              <a:rPr lang="en-US" dirty="0" err="1"/>
              <a:t>và</a:t>
            </a:r>
            <a:r>
              <a:rPr lang="en-US" dirty="0"/>
              <a:t> </a:t>
            </a:r>
            <a:r>
              <a:rPr lang="en-US" dirty="0" err="1"/>
              <a:t>tác</a:t>
            </a:r>
            <a:r>
              <a:rPr lang="en-US" dirty="0"/>
              <a:t> </a:t>
            </a:r>
            <a:r>
              <a:rPr lang="en-US" dirty="0" err="1"/>
              <a:t>động</a:t>
            </a:r>
            <a:r>
              <a:rPr lang="en-US" dirty="0"/>
              <a:t> </a:t>
            </a:r>
            <a:r>
              <a:rPr lang="en-US" dirty="0" err="1"/>
              <a:t>xấu</a:t>
            </a:r>
            <a:r>
              <a:rPr lang="en-US" dirty="0"/>
              <a:t> </a:t>
            </a:r>
            <a:r>
              <a:rPr lang="en-US" dirty="0" err="1"/>
              <a:t>đến</a:t>
            </a:r>
            <a:r>
              <a:rPr lang="en-US" dirty="0"/>
              <a:t> </a:t>
            </a:r>
            <a:r>
              <a:rPr lang="en-US" dirty="0" err="1"/>
              <a:t>giá</a:t>
            </a:r>
            <a:r>
              <a:rPr lang="en-US" dirty="0"/>
              <a:t> </a:t>
            </a:r>
            <a:r>
              <a:rPr lang="en-US" dirty="0" err="1"/>
              <a:t>trị</a:t>
            </a:r>
            <a:r>
              <a:rPr lang="en-US" dirty="0"/>
              <a:t> </a:t>
            </a:r>
            <a:r>
              <a:rPr lang="en-US" dirty="0" err="1"/>
              <a:t>đạo</a:t>
            </a:r>
            <a:r>
              <a:rPr lang="en-US" dirty="0"/>
              <a:t> </a:t>
            </a:r>
            <a:r>
              <a:rPr lang="en-US" dirty="0" err="1"/>
              <a:t>đức</a:t>
            </a:r>
            <a:r>
              <a:rPr lang="en-US" dirty="0"/>
              <a:t> </a:t>
            </a:r>
            <a:r>
              <a:rPr lang="en-US" dirty="0" err="1"/>
              <a:t>cộng</a:t>
            </a:r>
            <a:r>
              <a:rPr lang="en-US" dirty="0"/>
              <a:t> </a:t>
            </a:r>
            <a:r>
              <a:rPr lang="en-US" dirty="0" err="1"/>
              <a:t>đồng</a:t>
            </a:r>
            <a:r>
              <a:rPr lang="en-US" dirty="0"/>
              <a: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vi-VN" dirty="0"/>
              <a:t>Việt Nam cần xây dựng khung pháp lý, chuẩn mực đạo đức và đẩy mạnh giáo dục về nhận thức công nghệ để đảm bảo AI được triển khai một cách minh bạch, an toàn và có trách nhiệm.</a:t>
            </a:r>
          </a:p>
          <a:p>
            <a:pPr marL="0" lvl="0" indent="0" algn="l" rtl="0">
              <a:spcBef>
                <a:spcPts val="0"/>
              </a:spcBef>
              <a:spcAft>
                <a:spcPts val="0"/>
              </a:spcAft>
              <a:buNone/>
            </a:pPr>
            <a:endParaRPr dirty="0"/>
          </a:p>
        </p:txBody>
      </p:sp>
      <p:sp>
        <p:nvSpPr>
          <p:cNvPr id="319" name="Google Shape;3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vi-VN" dirty="0"/>
              <a:t>Trí tuệ nhân tạo (AI) đang định hình lại thị trường lao động toàn cầu, mang đến cả thách thức và cơ hội to lớn cho việc phát triển nguồn nhân lự</a:t>
            </a:r>
            <a:r>
              <a:rPr lang="en-US" dirty="0"/>
              <a:t>….</a:t>
            </a:r>
            <a:endParaRPr lang="vi-VN" dirty="0"/>
          </a:p>
          <a:p>
            <a:endParaRPr lang="en-US" dirty="0"/>
          </a:p>
          <a:p>
            <a:r>
              <a:rPr lang="vi-VN" b="1" dirty="0"/>
              <a:t>Nâng Cao Năng Lực Đổi Mới Sáng Tạo</a:t>
            </a:r>
          </a:p>
          <a:p>
            <a:r>
              <a:rPr lang="en-US" dirty="0"/>
              <a:t>….</a:t>
            </a:r>
            <a:r>
              <a:rPr lang="vi-VN" dirty="0"/>
              <a:t>mở ra những cơ hội chưa từng có để phát triển nguồn nhân lực, nâng cao năng lực đổi mới sáng tạo và năng suất lao động. AI không chỉ tự động hóa các tác vụ mà còn phân tích dữ liệu, tối ưu hóa quyết định, từ đó tăng năng suất lao động lên 20–25%.</a:t>
            </a:r>
          </a:p>
          <a:p>
            <a:r>
              <a:rPr lang="vi-VN" dirty="0"/>
              <a:t>Điều này khuyến khích một nền văn hóa học tập suốt đời và sáng tạo không ngừng, giúp người lao động thích ứng với những thay đổi nhanh chóng của thị trường.</a:t>
            </a:r>
          </a:p>
          <a:p>
            <a:endParaRPr lang="en-US" dirty="0"/>
          </a:p>
          <a:p>
            <a:r>
              <a:rPr lang="vi-VN" b="1" dirty="0"/>
              <a:t>Phát Triển Kỹ Năng Số và Tư Duy Phản Biện</a:t>
            </a:r>
          </a:p>
          <a:p>
            <a:r>
              <a:rPr lang="vi-VN" dirty="0"/>
              <a:t>Trong kỷ nguyên AI, kỹ năng số và tư duy phản biện trở thành chìa khóa để cạnh tranh. Điều này giúp người lao động làm chủ công nghệ mới, thích ứng linh hoạt với sự thay đổi, và tham gia sâu rộng vào chuỗi giá trị toàn cầu, từ đó nâng cao vị thế của Việt Nam trên bản đồ công nghệ thế giới.</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AI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không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chỉ</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là</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cụ</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mà</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còn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là</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động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lực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thúc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đẩy</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sự</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phát</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triển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mạnh</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mẽ</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của</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hệ</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sinh</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thái</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khởi</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nghiệp</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nghệ</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Các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lĩnh</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vực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như</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FinTech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nghệ</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tài</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chính</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EdTech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nghệ</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giáo</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dục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HealthTech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nghệ</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y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tế</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và</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AgriTech</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nghệ</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nghiệp</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đang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chứng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kiến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sự</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bùng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nổ</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nhờ</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ứng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dụng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AI.</a:t>
            </a:r>
            <a:endParaRPr lang="en-US" sz="1200" dirty="0"/>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Việt Nam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có</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cơ</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hội</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chuyển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mình</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từ</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vai</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trò</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gia</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sang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sáng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tạo</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nghệ</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tạo</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ra</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những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sản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phẩm</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và</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dịch</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vụ</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có</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giá</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trị</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tri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thức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cao</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Điều</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này</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không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chỉ</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tạo</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ra</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nhiều</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việc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làm</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chất</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lượng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mà</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còn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định</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vị</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Việt Nam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như</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một</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trung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tâm</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đổi</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mới</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trong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khu</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vực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a:t>
            </a:r>
            <a:endParaRPr lang="en-US" sz="1200"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22</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7" name="Google Shape;1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vi-VN" dirty="0"/>
              <a:t>Trí tuệ nhân tạo (AI) đang định hình lại thế giới, và Việt Nam không nằm ngoài xu thế này. Với dân số trẻ, năng động và sự phát triển mạnh mẽ của các </a:t>
            </a:r>
            <a:r>
              <a:rPr lang="vi-VN" dirty="0" err="1"/>
              <a:t>startup</a:t>
            </a:r>
            <a:r>
              <a:rPr lang="vi-VN" dirty="0"/>
              <a:t> AI, Việt Nam có nhiều tiềm năng để trở thành một trung tâm AI trong khu vực. Tuy nhiên, cũng có những thách thức đáng kể cần phải vượt qua.</a:t>
            </a:r>
            <a:endParaRPr lang="en-US" b="1" dirty="0"/>
          </a:p>
          <a:p>
            <a:endParaRPr lang="en-US" b="1" dirty="0"/>
          </a:p>
          <a:p>
            <a:r>
              <a:rPr lang="vi-VN" b="1" dirty="0"/>
              <a:t>Điểm mạnh</a:t>
            </a:r>
          </a:p>
          <a:p>
            <a:r>
              <a:rPr lang="vi-VN" dirty="0"/>
              <a:t>Việt Nam sở hữu một lực lượng lao động trẻ, năng động và có khả năng tiếp thu công nghệ mới nhanh chóng. Sự bùng nổ của các </a:t>
            </a:r>
            <a:r>
              <a:rPr lang="vi-VN" dirty="0" err="1"/>
              <a:t>startup</a:t>
            </a:r>
            <a:r>
              <a:rPr lang="vi-VN" dirty="0"/>
              <a:t> AI trong nước cho thấy tinh thần đổi mới và khát vọng vươn lên trong lĩnh vực công nghệ. Điều này tạo nền tảng vững chắc cho việc phát triển và ứng dụng AI.</a:t>
            </a:r>
            <a:endParaRPr lang="en-US" dirty="0"/>
          </a:p>
          <a:p>
            <a:endParaRPr lang="vi-VN" dirty="0"/>
          </a:p>
          <a:p>
            <a:r>
              <a:rPr lang="vi-VN" b="1" dirty="0"/>
              <a:t>Điểm yếu</a:t>
            </a:r>
          </a:p>
          <a:p>
            <a:r>
              <a:rPr lang="vi-VN" dirty="0"/>
              <a:t>Mặc dù có tiềm năng, Việt Nam vẫn đối mặt với tình trạng thiếu hụt kỹ năng chuyên sâu về AI. Hoạt động nghiên cứu và phát triển (R&amp;D) trong lĩnh vực này còn hạn chế, chưa tạo ra được nhiều đột phá mang tầm quốc tế. Việc đầu tư vào giáo dục và đào tạo chuyên ngành AI là rất cần thiết.</a:t>
            </a:r>
            <a:endParaRPr lang="en-US" dirty="0"/>
          </a:p>
          <a:p>
            <a:endParaRPr lang="vi-VN" dirty="0"/>
          </a:p>
          <a:p>
            <a:r>
              <a:rPr lang="vi-VN" b="1" dirty="0"/>
              <a:t>Cơ hội</a:t>
            </a:r>
          </a:p>
          <a:p>
            <a:r>
              <a:rPr lang="vi-VN" dirty="0"/>
              <a:t>Việt Nam đang thu hút sự quan tâm từ các nhà đầu tư quốc tế, mở ra cơ hội lớn cho việc hợp tác và phát triển AI. Sự phát triển của học trực tuyến (</a:t>
            </a:r>
            <a:r>
              <a:rPr lang="vi-VN" dirty="0" err="1"/>
              <a:t>online</a:t>
            </a:r>
            <a:r>
              <a:rPr lang="vi-VN" dirty="0"/>
              <a:t> </a:t>
            </a:r>
            <a:r>
              <a:rPr lang="vi-VN" dirty="0" err="1"/>
              <a:t>learning</a:t>
            </a:r>
            <a:r>
              <a:rPr lang="vi-VN" dirty="0"/>
              <a:t>) giúp người dân dễ dàng tiếp cận kiến thức AI. Đặc biệt, các lĩnh vực như </a:t>
            </a:r>
            <a:r>
              <a:rPr lang="vi-VN" dirty="0" err="1"/>
              <a:t>FinTech</a:t>
            </a:r>
            <a:r>
              <a:rPr lang="vi-VN" dirty="0"/>
              <a:t> (công nghệ tài chính) và </a:t>
            </a:r>
            <a:r>
              <a:rPr lang="vi-VN" dirty="0" err="1"/>
              <a:t>EdTech</a:t>
            </a:r>
            <a:r>
              <a:rPr lang="vi-VN" dirty="0"/>
              <a:t> (công nghệ giáo dục) đang là mảnh đất màu mỡ để ứng dụng AI, mang lại hiệu quả kinh tế cao.</a:t>
            </a:r>
            <a:endParaRPr lang="en-US" dirty="0"/>
          </a:p>
          <a:p>
            <a:endParaRPr lang="vi-VN" dirty="0"/>
          </a:p>
          <a:p>
            <a:r>
              <a:rPr lang="vi-VN" b="1" dirty="0"/>
              <a:t>Thách thức</a:t>
            </a:r>
          </a:p>
          <a:p>
            <a:r>
              <a:rPr lang="vi-VN" dirty="0"/>
              <a:t>Mặt trái của tự động hóa là nguy cơ thất nghiệp cho một bộ phận lao động truyền thống. Ngoài ra, tình trạng "chảy máu chất xám" khi các tài năng AI của Việt Nam tìm kiếm cơ hội ở nước ngoài cũng là một thách thức lớn. Chính phủ và doanh nghiệp cần có chính sách giữ chân và phát triển nhân tài.</a:t>
            </a:r>
          </a:p>
          <a:p>
            <a:endParaRPr lang="en-US" dirty="0"/>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vi-VN" dirty="0"/>
              <a:t>Để tận dụng tối đa tiềm năng và vượt qua các thách thức, Việt Nam cần có chiến lược toàn diện, tập trung vào việc nâng cao chất lượng nguồn nhân lực, đẩy mạnh R&amp;D, thu hút đầu tư và tạo môi trường thuận lợi cho sự phát triển của hệ sinh thái AI.</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24</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bối cảnh Đông Nam Á bước vào giai đoạn chuyển đổi số mạnh mẽ, trí tuệ nhân tạo (AI) đang trở thành một trụ cột chiến lược định hình năng lực cạnh tranh của các quốc gia. Việt Nam nổi lên như một “ngôi sao đang lên” với nhiều tiềm năng</a:t>
            </a:r>
            <a:r>
              <a:rPr lang="en-US" dirty="0"/>
              <a: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b="1" dirty="0">
                <a:solidFill>
                  <a:schemeClr val="tx1">
                    <a:lumMod val="65000"/>
                    <a:lumOff val="35000"/>
                  </a:schemeClr>
                </a:solidFill>
              </a:rPr>
              <a:t>“ </a:t>
            </a:r>
            <a:r>
              <a:rPr lang="vi-VN" sz="1200" b="1" dirty="0">
                <a:solidFill>
                  <a:schemeClr val="tx1">
                    <a:lumMod val="65000"/>
                    <a:lumOff val="35000"/>
                  </a:schemeClr>
                </a:solidFill>
              </a:rPr>
              <a:t>Theo Báo cáo Chỉ số sẵn sàng AI của chính phủ do </a:t>
            </a:r>
            <a:r>
              <a:rPr lang="vi-VN" sz="1200" b="1" dirty="0" err="1">
                <a:solidFill>
                  <a:schemeClr val="tx1">
                    <a:lumMod val="65000"/>
                    <a:lumOff val="35000"/>
                  </a:schemeClr>
                </a:solidFill>
              </a:rPr>
              <a:t>Oxford</a:t>
            </a:r>
            <a:r>
              <a:rPr lang="vi-VN" sz="1200" b="1" dirty="0">
                <a:solidFill>
                  <a:schemeClr val="tx1">
                    <a:lumMod val="65000"/>
                    <a:lumOff val="35000"/>
                  </a:schemeClr>
                </a:solidFill>
              </a:rPr>
              <a:t> </a:t>
            </a:r>
            <a:r>
              <a:rPr lang="vi-VN" sz="1200" b="1" dirty="0" err="1">
                <a:solidFill>
                  <a:schemeClr val="tx1">
                    <a:lumMod val="65000"/>
                    <a:lumOff val="35000"/>
                  </a:schemeClr>
                </a:solidFill>
              </a:rPr>
              <a:t>Insights</a:t>
            </a:r>
            <a:r>
              <a:rPr lang="vi-VN" sz="1200" b="1" dirty="0">
                <a:solidFill>
                  <a:schemeClr val="tx1">
                    <a:lumMod val="65000"/>
                    <a:lumOff val="35000"/>
                  </a:schemeClr>
                </a:solidFill>
              </a:rPr>
              <a:t> công bố, Việt Nam đã cải thiện kết quả của mình khi đạt 54,48 điểm vào năm 2023, tăng so với 53,96 điểm của năm 2022. Nhờ sự tiến bộ này, Việt Nam đã vượt </a:t>
            </a:r>
            <a:r>
              <a:rPr lang="vi-VN" sz="1200" b="1" dirty="0" err="1">
                <a:solidFill>
                  <a:schemeClr val="tx1">
                    <a:lumMod val="65000"/>
                    <a:lumOff val="35000"/>
                  </a:schemeClr>
                </a:solidFill>
              </a:rPr>
              <a:t>Philippines</a:t>
            </a:r>
            <a:r>
              <a:rPr lang="vi-VN" sz="1200" b="1" dirty="0">
                <a:solidFill>
                  <a:schemeClr val="tx1">
                    <a:lumMod val="65000"/>
                    <a:lumOff val="35000"/>
                  </a:schemeClr>
                </a:solidFill>
              </a:rPr>
              <a:t> để vươn lên đứng thứ 5 trong số 10 quốc gia ASEAN, tăng một bậc so với năm trước.</a:t>
            </a:r>
            <a:r>
              <a:rPr lang="en-US" sz="1200" b="1" dirty="0">
                <a:solidFill>
                  <a:schemeClr val="tx1">
                    <a:lumMod val="65000"/>
                    <a:lumOff val="35000"/>
                  </a:schemeClr>
                </a:solidFill>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sz="1200" b="1" dirty="0">
              <a:solidFill>
                <a:schemeClr val="tx1">
                  <a:lumMod val="65000"/>
                  <a:lumOff val="35000"/>
                </a:schemeClr>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vi-VN" sz="1200" b="1" dirty="0">
                <a:solidFill>
                  <a:schemeClr val="tx1">
                    <a:lumMod val="65000"/>
                    <a:lumOff val="35000"/>
                  </a:schemeClr>
                </a:solidFill>
              </a:rPr>
              <a:t>Kết quả này phản ánh rõ nỗ lực của Chính phủ Việt Nam trong việc xây dựng khung thể chế và </a:t>
            </a:r>
            <a:r>
              <a:rPr lang="vi-VN" sz="1200" b="1" dirty="0" err="1">
                <a:solidFill>
                  <a:schemeClr val="tx1">
                    <a:lumMod val="65000"/>
                    <a:lumOff val="35000"/>
                  </a:schemeClr>
                </a:solidFill>
              </a:rPr>
              <a:t>chiếnlược</a:t>
            </a:r>
            <a:r>
              <a:rPr lang="vi-VN" sz="1200" b="1" dirty="0">
                <a:solidFill>
                  <a:schemeClr val="tx1">
                    <a:lumMod val="65000"/>
                    <a:lumOff val="35000"/>
                  </a:schemeClr>
                </a:solidFill>
              </a:rPr>
              <a:t> quốc gia về AI. Đặc biệt, Chiến lược quốc gia về nghiên cứu, phát triển và ứng dụng trí tuệ nhân tạo</a:t>
            </a:r>
            <a:r>
              <a:rPr lang="en-US" sz="1200" b="1" dirty="0">
                <a:solidFill>
                  <a:schemeClr val="tx1">
                    <a:lumMod val="65000"/>
                    <a:lumOff val="35000"/>
                  </a:schemeClr>
                </a:solidFill>
              </a:rPr>
              <a:t>. Đ</a:t>
            </a:r>
            <a:r>
              <a:rPr lang="vi-VN" sz="1200" b="1" dirty="0" err="1">
                <a:solidFill>
                  <a:schemeClr val="tx1">
                    <a:lumMod val="65000"/>
                    <a:lumOff val="35000"/>
                  </a:schemeClr>
                </a:solidFill>
              </a:rPr>
              <a:t>ến</a:t>
            </a:r>
            <a:r>
              <a:rPr lang="vi-VN" sz="1200" b="1" dirty="0">
                <a:solidFill>
                  <a:schemeClr val="tx1">
                    <a:lumMod val="65000"/>
                    <a:lumOff val="35000"/>
                  </a:schemeClr>
                </a:solidFill>
              </a:rPr>
              <a:t> năm 2030</a:t>
            </a:r>
            <a:r>
              <a:rPr lang="en-US" sz="1200" b="1" dirty="0">
                <a:solidFill>
                  <a:schemeClr val="tx1">
                    <a:lumMod val="65000"/>
                    <a:lumOff val="35000"/>
                  </a:schemeClr>
                </a:solidFill>
              </a:rPr>
              <a:t> </a:t>
            </a:r>
            <a:r>
              <a:rPr lang="en-US" sz="1200" b="1" dirty="0" err="1">
                <a:solidFill>
                  <a:schemeClr val="tx1">
                    <a:lumMod val="65000"/>
                    <a:lumOff val="35000"/>
                  </a:schemeClr>
                </a:solidFill>
                <a:ea typeface="Montserrat" panose="00000500000000000000" pitchFamily="34" charset="-122"/>
                <a:cs typeface="Montserrat" panose="00000500000000000000" pitchFamily="34" charset="-120"/>
              </a:rPr>
              <a:t>đặt</a:t>
            </a:r>
            <a:r>
              <a:rPr lang="en-US" sz="1200" b="1" dirty="0">
                <a:solidFill>
                  <a:schemeClr val="tx1">
                    <a:lumMod val="65000"/>
                    <a:lumOff val="35000"/>
                  </a:schemeClr>
                </a:solidFill>
                <a:ea typeface="Montserrat" panose="00000500000000000000" pitchFamily="34" charset="-122"/>
                <a:cs typeface="Montserrat" panose="00000500000000000000" pitchFamily="34" charset="-120"/>
              </a:rPr>
              <a:t> </a:t>
            </a:r>
            <a:r>
              <a:rPr lang="en-US" sz="1200" b="1" dirty="0" err="1">
                <a:solidFill>
                  <a:schemeClr val="tx1">
                    <a:lumMod val="65000"/>
                    <a:lumOff val="35000"/>
                  </a:schemeClr>
                </a:solidFill>
                <a:ea typeface="Montserrat" panose="00000500000000000000" pitchFamily="34" charset="-122"/>
                <a:cs typeface="Montserrat" panose="00000500000000000000" pitchFamily="34" charset="-120"/>
              </a:rPr>
              <a:t>mục</a:t>
            </a:r>
            <a:r>
              <a:rPr lang="en-US" sz="1200" b="1" dirty="0">
                <a:solidFill>
                  <a:schemeClr val="tx1">
                    <a:lumMod val="65000"/>
                    <a:lumOff val="35000"/>
                  </a:schemeClr>
                </a:solidFill>
                <a:ea typeface="Montserrat" panose="00000500000000000000" pitchFamily="34" charset="-122"/>
                <a:cs typeface="Montserrat" panose="00000500000000000000" pitchFamily="34" charset="-120"/>
              </a:rPr>
              <a:t> </a:t>
            </a:r>
            <a:r>
              <a:rPr lang="en-US" sz="1200" b="1" dirty="0" err="1">
                <a:solidFill>
                  <a:schemeClr val="tx1">
                    <a:lumMod val="65000"/>
                    <a:lumOff val="35000"/>
                  </a:schemeClr>
                </a:solidFill>
                <a:ea typeface="Montserrat" panose="00000500000000000000" pitchFamily="34" charset="-122"/>
                <a:cs typeface="Montserrat" panose="00000500000000000000" pitchFamily="34" charset="-120"/>
              </a:rPr>
              <a:t>tiêu</a:t>
            </a:r>
            <a:r>
              <a:rPr lang="en-US" sz="1200" b="1" dirty="0">
                <a:solidFill>
                  <a:schemeClr val="tx1">
                    <a:lumMod val="65000"/>
                    <a:lumOff val="35000"/>
                  </a:schemeClr>
                </a:solidFill>
                <a:ea typeface="Montserrat" panose="00000500000000000000" pitchFamily="34" charset="-122"/>
                <a:cs typeface="Montserrat" panose="00000500000000000000" pitchFamily="34" charset="-120"/>
              </a:rPr>
              <a:t> Việt Nam </a:t>
            </a:r>
            <a:r>
              <a:rPr lang="en-US" sz="1200" b="1" dirty="0" err="1">
                <a:solidFill>
                  <a:schemeClr val="tx1">
                    <a:lumMod val="65000"/>
                    <a:lumOff val="35000"/>
                  </a:schemeClr>
                </a:solidFill>
                <a:ea typeface="Montserrat" panose="00000500000000000000" pitchFamily="34" charset="-122"/>
                <a:cs typeface="Montserrat" panose="00000500000000000000" pitchFamily="34" charset="-120"/>
              </a:rPr>
              <a:t>vào</a:t>
            </a:r>
            <a:r>
              <a:rPr lang="en-US" sz="1200" b="1" dirty="0">
                <a:solidFill>
                  <a:schemeClr val="tx1">
                    <a:lumMod val="65000"/>
                    <a:lumOff val="35000"/>
                  </a:schemeClr>
                </a:solidFill>
                <a:ea typeface="Montserrat" panose="00000500000000000000" pitchFamily="34" charset="-122"/>
                <a:cs typeface="Montserrat" panose="00000500000000000000" pitchFamily="34" charset="-120"/>
              </a:rPr>
              <a:t> top 4 ASEAN </a:t>
            </a:r>
            <a:r>
              <a:rPr lang="en-US" sz="1200" b="1" dirty="0" err="1">
                <a:solidFill>
                  <a:schemeClr val="tx1">
                    <a:lumMod val="65000"/>
                    <a:lumOff val="35000"/>
                  </a:schemeClr>
                </a:solidFill>
                <a:ea typeface="Montserrat" panose="00000500000000000000" pitchFamily="34" charset="-122"/>
                <a:cs typeface="Montserrat" panose="00000500000000000000" pitchFamily="34" charset="-120"/>
              </a:rPr>
              <a:t>và</a:t>
            </a:r>
            <a:r>
              <a:rPr lang="en-US" sz="1200" b="1" dirty="0">
                <a:solidFill>
                  <a:schemeClr val="tx1">
                    <a:lumMod val="65000"/>
                    <a:lumOff val="35000"/>
                  </a:schemeClr>
                </a:solidFill>
                <a:ea typeface="Montserrat" panose="00000500000000000000" pitchFamily="34" charset="-122"/>
                <a:cs typeface="Montserrat" panose="00000500000000000000" pitchFamily="34" charset="-120"/>
              </a:rPr>
              <a:t> top 50 </a:t>
            </a:r>
            <a:r>
              <a:rPr lang="en-US" sz="1200" b="1" dirty="0" err="1">
                <a:solidFill>
                  <a:schemeClr val="tx1">
                    <a:lumMod val="65000"/>
                    <a:lumOff val="35000"/>
                  </a:schemeClr>
                </a:solidFill>
                <a:ea typeface="Montserrat" panose="00000500000000000000" pitchFamily="34" charset="-122"/>
                <a:cs typeface="Montserrat" panose="00000500000000000000" pitchFamily="34" charset="-120"/>
              </a:rPr>
              <a:t>thế</a:t>
            </a:r>
            <a:r>
              <a:rPr lang="en-US" sz="1200" b="1" dirty="0">
                <a:solidFill>
                  <a:schemeClr val="tx1">
                    <a:lumMod val="65000"/>
                    <a:lumOff val="35000"/>
                  </a:schemeClr>
                </a:solidFill>
                <a:ea typeface="Montserrat" panose="00000500000000000000" pitchFamily="34" charset="-122"/>
                <a:cs typeface="Montserrat" panose="00000500000000000000" pitchFamily="34" charset="-120"/>
              </a:rPr>
              <a:t> </a:t>
            </a:r>
            <a:r>
              <a:rPr lang="en-US" sz="1200" b="1" dirty="0" err="1">
                <a:solidFill>
                  <a:schemeClr val="tx1">
                    <a:lumMod val="65000"/>
                    <a:lumOff val="35000"/>
                  </a:schemeClr>
                </a:solidFill>
                <a:ea typeface="Montserrat" panose="00000500000000000000" pitchFamily="34" charset="-122"/>
                <a:cs typeface="Montserrat" panose="00000500000000000000" pitchFamily="34" charset="-120"/>
              </a:rPr>
              <a:t>giới</a:t>
            </a:r>
            <a:r>
              <a:rPr lang="en-US" sz="1200" b="1" dirty="0">
                <a:solidFill>
                  <a:schemeClr val="tx1">
                    <a:lumMod val="65000"/>
                    <a:lumOff val="35000"/>
                  </a:schemeClr>
                </a:solidFill>
                <a:ea typeface="Montserrat" panose="00000500000000000000" pitchFamily="34" charset="-122"/>
                <a:cs typeface="Montserrat" panose="00000500000000000000" pitchFamily="34" charset="-120"/>
              </a:rPr>
              <a:t> </a:t>
            </a:r>
            <a:r>
              <a:rPr lang="en-US" sz="1200" b="1" dirty="0" err="1">
                <a:solidFill>
                  <a:schemeClr val="tx1">
                    <a:lumMod val="65000"/>
                    <a:lumOff val="35000"/>
                  </a:schemeClr>
                </a:solidFill>
                <a:ea typeface="Montserrat" panose="00000500000000000000" pitchFamily="34" charset="-122"/>
                <a:cs typeface="Montserrat" panose="00000500000000000000" pitchFamily="34" charset="-120"/>
              </a:rPr>
              <a:t>về</a:t>
            </a:r>
            <a:r>
              <a:rPr lang="en-US" sz="1200" b="1" dirty="0">
                <a:solidFill>
                  <a:schemeClr val="tx1">
                    <a:lumMod val="65000"/>
                    <a:lumOff val="35000"/>
                  </a:schemeClr>
                </a:solidFill>
                <a:ea typeface="Montserrat" panose="00000500000000000000" pitchFamily="34" charset="-122"/>
                <a:cs typeface="Montserrat" panose="00000500000000000000" pitchFamily="34" charset="-120"/>
              </a:rPr>
              <a:t> AI.</a:t>
            </a:r>
            <a:endParaRPr lang="vi-VN" sz="1200" b="1" dirty="0">
              <a:solidFill>
                <a:schemeClr val="tx1">
                  <a:lumMod val="65000"/>
                  <a:lumOff val="35000"/>
                </a:schemeClr>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sz="1200" b="1" dirty="0">
              <a:solidFill>
                <a:schemeClr val="tx1">
                  <a:lumMod val="65000"/>
                  <a:lumOff val="35000"/>
                </a:schemeClr>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Mặc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dù</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có</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những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tiến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bộ</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đáng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kể</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Việt Nam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vẫn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còn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khoảng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cách</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về</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hạ</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tầng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nghiên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cứu</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năng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lực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sáng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tạo</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công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nghệ</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lõi</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và</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nguồn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nhân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lực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chất</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lượng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cao</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so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với</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các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quốc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gia</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tiên</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phong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trong</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khu</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1200"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vực</a:t>
            </a:r>
            <a:r>
              <a:rPr lang="en-US" sz="1200"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a:t>
            </a:r>
            <a:endParaRPr lang="en-US" sz="12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sz="1200" b="1" dirty="0">
              <a:solidFill>
                <a:schemeClr val="tx1">
                  <a:lumMod val="65000"/>
                  <a:lumOff val="35000"/>
                </a:schemeClr>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sz="1200" b="1" dirty="0">
              <a:solidFill>
                <a:schemeClr val="tx1">
                  <a:lumMod val="65000"/>
                  <a:lumOff val="35000"/>
                </a:schemeClr>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vi-VN" sz="1200" b="1" dirty="0">
              <a:solidFill>
                <a:schemeClr val="tx1">
                  <a:lumMod val="65000"/>
                  <a:lumOff val="35000"/>
                </a:schemeClr>
              </a:solidFill>
            </a:endParaRPr>
          </a:p>
          <a:p>
            <a:endParaRPr lang="en-US" dirty="0"/>
          </a:p>
          <a:p>
            <a:r>
              <a:rPr lang="en-US" dirty="0"/>
              <a:t>Nói them </a:t>
            </a:r>
            <a:r>
              <a:rPr lang="en-US" dirty="0" err="1"/>
              <a:t>về</a:t>
            </a:r>
            <a:r>
              <a:rPr lang="en-US" dirty="0"/>
              <a:t> </a:t>
            </a:r>
            <a:r>
              <a:rPr lang="en-US" dirty="0" err="1"/>
              <a:t>chỉ</a:t>
            </a:r>
            <a:r>
              <a:rPr lang="en-US" dirty="0"/>
              <a:t> </a:t>
            </a:r>
            <a:r>
              <a:rPr lang="en-US" dirty="0" err="1"/>
              <a:t>số</a:t>
            </a:r>
            <a:r>
              <a:rPr lang="en-US" dirty="0"/>
              <a:t> </a:t>
            </a:r>
            <a:r>
              <a:rPr lang="en-US" dirty="0" err="1"/>
              <a:t>Này</a:t>
            </a:r>
            <a:r>
              <a:rPr lang="en-US" dirty="0"/>
              <a:t> (Nói </a:t>
            </a:r>
            <a:r>
              <a:rPr lang="en-US" dirty="0" err="1"/>
              <a:t>sơ</a:t>
            </a:r>
            <a:r>
              <a:rPr lang="en-US" dirty="0"/>
              <a:t> </a:t>
            </a:r>
            <a:r>
              <a:rPr lang="en-US" dirty="0" err="1"/>
              <a:t>sơ</a:t>
            </a:r>
            <a:r>
              <a:rPr lang="en-US" dirty="0"/>
              <a:t> qua):</a:t>
            </a:r>
          </a:p>
          <a:p>
            <a:r>
              <a:rPr lang="vi-VN" b="1" dirty="0"/>
              <a:t>Chỉ số Sẵn sàng AI của Chính phủ (</a:t>
            </a:r>
            <a:r>
              <a:rPr lang="vi-VN" b="1" dirty="0" err="1"/>
              <a:t>Government</a:t>
            </a:r>
            <a:r>
              <a:rPr lang="vi-VN" b="1" dirty="0"/>
              <a:t> AI </a:t>
            </a:r>
            <a:r>
              <a:rPr lang="vi-VN" b="1" dirty="0" err="1"/>
              <a:t>Readiness</a:t>
            </a:r>
            <a:r>
              <a:rPr lang="vi-VN" b="1" dirty="0"/>
              <a:t> </a:t>
            </a:r>
            <a:r>
              <a:rPr lang="vi-VN" b="1" dirty="0" err="1"/>
              <a:t>Index</a:t>
            </a:r>
            <a:r>
              <a:rPr lang="vi-VN" b="1" dirty="0"/>
              <a:t>)</a:t>
            </a:r>
            <a:r>
              <a:rPr lang="vi-VN" dirty="0"/>
              <a:t> là bộ chỉ số do </a:t>
            </a:r>
            <a:r>
              <a:rPr lang="vi-VN" dirty="0" err="1"/>
              <a:t>Oxford</a:t>
            </a:r>
            <a:r>
              <a:rPr lang="vi-VN" dirty="0"/>
              <a:t> </a:t>
            </a:r>
            <a:r>
              <a:rPr lang="vi-VN" dirty="0" err="1"/>
              <a:t>Insights</a:t>
            </a:r>
            <a:r>
              <a:rPr lang="vi-VN" dirty="0"/>
              <a:t> xây dựng nhằm đánh giá mức độ một quốc gia </a:t>
            </a:r>
            <a:r>
              <a:rPr lang="vi-VN" b="1" dirty="0"/>
              <a:t>có khả năng, điều kiện và năng lực để ứng dụng AI trong hoạt động quản lý và cung cấp dịch vụ công</a:t>
            </a:r>
            <a:r>
              <a:rPr lang="vi-VN" dirty="0"/>
              <a:t>.</a:t>
            </a:r>
            <a:endParaRPr lang="en-US" dirty="0"/>
          </a:p>
          <a:p>
            <a:endParaRPr lang="vi-VN" dirty="0"/>
          </a:p>
          <a:p>
            <a:r>
              <a:rPr lang="vi-VN" dirty="0"/>
              <a:t>Chỉ số này được hình thành từ </a:t>
            </a:r>
            <a:r>
              <a:rPr lang="vi-VN" b="1" dirty="0"/>
              <a:t>nhiều nhóm tiêu chí</a:t>
            </a:r>
            <a:r>
              <a:rPr lang="vi-VN" dirty="0"/>
              <a:t> khác nhau, tập trung vào ba trụ cột chính:</a:t>
            </a:r>
          </a:p>
          <a:p>
            <a:endParaRPr lang="en-US" dirty="0"/>
          </a:p>
          <a:p>
            <a:pPr>
              <a:buAutoNum type="arabicPeriod"/>
            </a:pPr>
            <a:r>
              <a:rPr lang="en-US" dirty="0" err="1"/>
              <a:t>Chính</a:t>
            </a:r>
            <a:r>
              <a:rPr lang="en-US" dirty="0"/>
              <a:t> </a:t>
            </a:r>
            <a:r>
              <a:rPr lang="en-US" dirty="0" err="1"/>
              <a:t>phủ</a:t>
            </a:r>
            <a:r>
              <a:rPr lang="en-US" dirty="0"/>
              <a:t> (Government):</a:t>
            </a:r>
          </a:p>
          <a:p>
            <a:r>
              <a:rPr lang="vi-VN" dirty="0"/>
              <a:t>Đánh giá mức độ một chính phủ chuẩn bị cho việc ứng dụng AI, bao gồm:</a:t>
            </a:r>
          </a:p>
          <a:p>
            <a:r>
              <a:rPr lang="en-US" b="1" dirty="0"/>
              <a:t> - </a:t>
            </a:r>
            <a:r>
              <a:rPr lang="vi-VN" b="1" dirty="0"/>
              <a:t>Chiến lược và tầm nhìn quốc gia về AI</a:t>
            </a:r>
            <a:endParaRPr lang="vi-VN" dirty="0"/>
          </a:p>
          <a:p>
            <a:r>
              <a:rPr lang="en-US" b="1" dirty="0"/>
              <a:t> - </a:t>
            </a:r>
            <a:r>
              <a:rPr lang="vi-VN" b="1" dirty="0"/>
              <a:t>Khung pháp lý, chính sách, và đạo đức liên quan đến AI</a:t>
            </a:r>
            <a:endParaRPr lang="vi-VN" dirty="0"/>
          </a:p>
          <a:p>
            <a:pPr>
              <a:buAutoNum type="arabicPeriod"/>
            </a:pPr>
            <a:endParaRPr lang="en-US" dirty="0"/>
          </a:p>
          <a:p>
            <a:r>
              <a:rPr lang="vi-VN" b="1" dirty="0"/>
              <a:t>2. Ngành công nghệ (</a:t>
            </a:r>
            <a:r>
              <a:rPr lang="vi-VN" b="1" dirty="0" err="1"/>
              <a:t>Technology</a:t>
            </a:r>
            <a:r>
              <a:rPr lang="vi-VN" b="1" dirty="0"/>
              <a:t> </a:t>
            </a:r>
            <a:r>
              <a:rPr lang="vi-VN" b="1" dirty="0" err="1"/>
              <a:t>Sector</a:t>
            </a:r>
            <a:r>
              <a:rPr lang="vi-VN" b="1" dirty="0"/>
              <a:t>)</a:t>
            </a:r>
          </a:p>
          <a:p>
            <a:r>
              <a:rPr lang="vi-VN" dirty="0"/>
              <a:t>Đo sức mạnh của hệ sinh thái công nghệ trong nước – yếu tố quyết định khả năng triển khai AI:</a:t>
            </a:r>
          </a:p>
          <a:p>
            <a:r>
              <a:rPr lang="en-US" dirty="0"/>
              <a:t>- </a:t>
            </a:r>
            <a:r>
              <a:rPr lang="vi-VN" dirty="0"/>
              <a:t>Năng lực nghiên cứu &amp; phát triển (R&amp;D)</a:t>
            </a:r>
          </a:p>
          <a:p>
            <a:pPr>
              <a:buFontTx/>
              <a:buChar char="-"/>
            </a:pPr>
            <a:r>
              <a:rPr lang="vi-VN" dirty="0"/>
              <a:t>Mức độ đầu tư vào công nghệ</a:t>
            </a:r>
            <a:endParaRPr lang="en-US" dirty="0"/>
          </a:p>
          <a:p>
            <a:pPr>
              <a:buFontTx/>
              <a:buChar char="-"/>
            </a:pPr>
            <a:endParaRPr lang="en-US" dirty="0"/>
          </a:p>
          <a:p>
            <a:r>
              <a:rPr lang="vi-VN" b="1" dirty="0"/>
              <a:t>3. Dữ liệu &amp; hạ tầng (</a:t>
            </a:r>
            <a:r>
              <a:rPr lang="vi-VN" b="1" dirty="0" err="1"/>
              <a:t>Data</a:t>
            </a:r>
            <a:r>
              <a:rPr lang="vi-VN" b="1" dirty="0"/>
              <a:t> </a:t>
            </a:r>
            <a:r>
              <a:rPr lang="vi-VN" b="1" dirty="0" err="1"/>
              <a:t>and</a:t>
            </a:r>
            <a:r>
              <a:rPr lang="vi-VN" b="1" dirty="0"/>
              <a:t> </a:t>
            </a:r>
            <a:r>
              <a:rPr lang="vi-VN" b="1" dirty="0" err="1"/>
              <a:t>Infrastructure</a:t>
            </a:r>
            <a:r>
              <a:rPr lang="vi-VN" b="1" dirty="0"/>
              <a:t>)</a:t>
            </a:r>
          </a:p>
          <a:p>
            <a:r>
              <a:rPr lang="vi-VN" dirty="0"/>
              <a:t>Đánh giá nền tảng dữ liệu và hạ tầng số phục vụ triển khai AI:</a:t>
            </a:r>
          </a:p>
          <a:p>
            <a:r>
              <a:rPr lang="en-US" dirty="0"/>
              <a:t>- </a:t>
            </a:r>
            <a:r>
              <a:rPr lang="vi-VN" dirty="0"/>
              <a:t>Hệ thống dữ liệu quốc gia (chất lượng, mở, khả dụng)</a:t>
            </a:r>
          </a:p>
          <a:p>
            <a:r>
              <a:rPr lang="en-US" dirty="0"/>
              <a:t>- </a:t>
            </a:r>
            <a:r>
              <a:rPr lang="vi-VN" dirty="0"/>
              <a:t>Hạ tầng công nghệ thông tin: </a:t>
            </a:r>
            <a:r>
              <a:rPr lang="vi-VN" dirty="0" err="1"/>
              <a:t>internet</a:t>
            </a:r>
            <a:r>
              <a:rPr lang="vi-VN" dirty="0"/>
              <a:t>, điện toán đám mây, an ninh mạng</a:t>
            </a:r>
          </a:p>
          <a:p>
            <a:pPr>
              <a:buFontTx/>
              <a:buChar char="-"/>
            </a:pPr>
            <a:endParaRPr lang="vi-VN" dirty="0"/>
          </a:p>
          <a:p>
            <a:pPr>
              <a:buAutoNum type="arabicPeriod"/>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25</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vi-VN" b="1" dirty="0"/>
              <a:t>Giáo dục và Đào tạo Nguồn nhân lực AI</a:t>
            </a:r>
          </a:p>
          <a:p>
            <a:r>
              <a:rPr lang="en-US" b="1" dirty="0"/>
              <a:t>- </a:t>
            </a:r>
            <a:r>
              <a:rPr lang="vi-VN" b="1" dirty="0"/>
              <a:t>Phát triển Kỹ năng AI Chuyên sâu</a:t>
            </a:r>
          </a:p>
          <a:p>
            <a:r>
              <a:rPr lang="en-US" dirty="0"/>
              <a:t>     </a:t>
            </a:r>
            <a:r>
              <a:rPr lang="vi-VN" dirty="0"/>
              <a:t>Tập trung đào tạo các kỹ năng cốt lõi như Học máy (ML), Dữ liệu lớn (</a:t>
            </a:r>
            <a:r>
              <a:rPr lang="vi-VN" dirty="0" err="1"/>
              <a:t>Big</a:t>
            </a:r>
            <a:r>
              <a:rPr lang="vi-VN" dirty="0"/>
              <a:t> </a:t>
            </a:r>
            <a:r>
              <a:rPr lang="vi-VN" dirty="0" err="1"/>
              <a:t>Data</a:t>
            </a:r>
            <a:r>
              <a:rPr lang="vi-VN" dirty="0"/>
              <a:t>), Xử lý ngôn ngữ tự nhiên (NLP) và phát triển phần mềm AI. Đảm bảo chương trình đào tạo đáp ứng nhu cầu thực tế của ngành.</a:t>
            </a:r>
          </a:p>
          <a:p>
            <a:r>
              <a:rPr lang="en-US" b="1" dirty="0"/>
              <a:t>- </a:t>
            </a:r>
            <a:r>
              <a:rPr lang="vi-VN" b="1" dirty="0"/>
              <a:t>Chuẩn Quốc tế và Gắn kết Doanh nghiệp</a:t>
            </a:r>
          </a:p>
          <a:p>
            <a:r>
              <a:rPr lang="en-US" dirty="0"/>
              <a:t>     </a:t>
            </a:r>
            <a:r>
              <a:rPr lang="vi-VN" dirty="0"/>
              <a:t>Áp dụng các chuẩn mực quốc tế trong đào tạo, đồng thời tăng cường hợp tác với doanh nghiệp thông qua các chương trình thực tập và dự án thực hành. Điều này giúp sinh viên có kinh nghiệm thực tế và dễ dàng hòa nhập vào thị trường lao động.</a:t>
            </a:r>
          </a:p>
          <a:p>
            <a:r>
              <a:rPr lang="en-US" b="1" dirty="0"/>
              <a:t>- </a:t>
            </a:r>
            <a:r>
              <a:rPr lang="vi-VN" b="1" dirty="0"/>
              <a:t>Cập nhật Chương trình Đào tạo Liên tục</a:t>
            </a:r>
          </a:p>
          <a:p>
            <a:r>
              <a:rPr lang="en-US" dirty="0"/>
              <a:t>     </a:t>
            </a:r>
            <a:r>
              <a:rPr lang="vi-VN" dirty="0"/>
              <a:t>Công nghệ AI phát triển nhanh chóng, đòi hỏi các chương trình đào tạo phải được cập nhật liên tục để theo kịp những tiến bộ mới nhất. Đảm bảo người học luôn được trang bị kiến thức và kỹ năng hiện đại.</a:t>
            </a:r>
            <a:endParaRPr lang="en-US" dirty="0"/>
          </a:p>
          <a:p>
            <a:endParaRPr lang="vi-VN" dirty="0"/>
          </a:p>
          <a:p>
            <a:r>
              <a:rPr lang="en-US" dirty="0"/>
              <a:t>2. </a:t>
            </a:r>
            <a:r>
              <a:rPr lang="vi-VN" b="1" dirty="0"/>
              <a:t>Khung pháp lý và Đạo đức AI</a:t>
            </a:r>
          </a:p>
          <a:p>
            <a:r>
              <a:rPr lang="en-US" dirty="0"/>
              <a:t>     </a:t>
            </a:r>
            <a:r>
              <a:rPr lang="vi-VN" dirty="0"/>
              <a:t>Để đảm bảo sự phát triển AI có trách nhiệm và bền vững, việc xây dựng một khung pháp lý và đạo đức vững chắc là vô cùng cần thiết. Điều này giúp bảo vệ quyền lợi của công dân, thúc đẩy sự công bằng và minh bạch trong ứng dụng AI.</a:t>
            </a:r>
          </a:p>
          <a:p>
            <a:r>
              <a:rPr lang="en-US" b="1" dirty="0"/>
              <a:t>- </a:t>
            </a:r>
            <a:r>
              <a:rPr lang="vi-VN" b="1" dirty="0"/>
              <a:t>Hoàn thiện Luật pháp về AI</a:t>
            </a:r>
          </a:p>
          <a:p>
            <a:r>
              <a:rPr lang="en-US" dirty="0"/>
              <a:t>    </a:t>
            </a:r>
            <a:r>
              <a:rPr lang="vi-VN" dirty="0"/>
              <a:t>Xây dựng và hoàn thiện các quy định pháp luật liên quan đến AI, xác định rõ trách nhiệm của các bên và bảo vệ quyền lợi của người dân trong kỷ nguyên số.</a:t>
            </a:r>
          </a:p>
          <a:p>
            <a:r>
              <a:rPr lang="en-US" b="1" dirty="0"/>
              <a:t>- </a:t>
            </a:r>
            <a:r>
              <a:rPr lang="vi-VN" b="1" dirty="0"/>
              <a:t>Nguyên tắc Đạo đức AI</a:t>
            </a:r>
          </a:p>
          <a:p>
            <a:r>
              <a:rPr lang="en-US" dirty="0"/>
              <a:t>   </a:t>
            </a:r>
            <a:r>
              <a:rPr lang="vi-VN" dirty="0"/>
              <a:t>Thiết lập các nguyên tắc cốt lõi như công bằng, minh bạch, an toàn và tránh định kiến trong phát triển và ứng dụng AI, đảm bảo AI phục vụ lợi ích con người.</a:t>
            </a:r>
          </a:p>
          <a:p>
            <a:r>
              <a:rPr lang="en-US" b="1" dirty="0"/>
              <a:t>- </a:t>
            </a:r>
            <a:r>
              <a:rPr lang="vi-VN" b="1" dirty="0"/>
              <a:t>Hệ thống Giám sát và Xử lý Vi phạm</a:t>
            </a:r>
          </a:p>
          <a:p>
            <a:r>
              <a:rPr lang="en-US" dirty="0"/>
              <a:t>   </a:t>
            </a:r>
            <a:r>
              <a:rPr lang="vi-VN" dirty="0"/>
              <a:t>Xây dựng cơ chế giám sát hiệu quả và hệ thống xử lý vi phạm đạo đức – pháp lý trong lĩnh vực AI, đảm bảo tuân thủ các quy định đã đề ra.</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27</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29</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0" name="Google Shape;103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Nghiên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cứu</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cho</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thấy</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tác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động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của</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AI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đến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thị</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trường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lao</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động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theo</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quy</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luật</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phân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tầng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thay</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thế</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công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việc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cơ</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học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mở</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rộng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phân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tích</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dữ</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liệu</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và</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tiến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tới</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mô</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phỏng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năng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lực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trực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giác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trong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khi</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trí</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tuệ</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đồng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cảm</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vẫn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là</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pháo</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đài</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cuối</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cùng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của</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con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người</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Điều</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này</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tái</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cấu</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trúc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hệ</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thống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giá</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trị</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lao</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động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từ</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cơ</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học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sang "tri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thức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và</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từ</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thực</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hiện</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nhiệm</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vụ</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sang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sáng</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tạo</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giá</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 </a:t>
            </a:r>
            <a:r>
              <a:rPr lang="en-US" sz="1200" b="1" i="0" u="none" strike="noStrike" cap="none" dirty="0" err="1">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trị</a:t>
            </a:r>
            <a:r>
              <a:rPr lang="en-US" sz="1200" b="1" i="0" u="none" strike="noStrike" cap="none" dirty="0">
                <a:solidFill>
                  <a:srgbClr val="384653"/>
                </a:solidFill>
                <a:latin typeface="Calibri" panose="020F0502020204030204"/>
                <a:ea typeface="Montserrat" panose="00000500000000000000" pitchFamily="34" charset="-122"/>
                <a:cs typeface="Montserrat" panose="00000500000000000000" pitchFamily="34" charset="-120"/>
                <a:sym typeface="Calibri" panose="020F0502020204030204"/>
              </a:rPr>
              <a:t>".</a:t>
            </a:r>
            <a:endParaRPr lang="en-US" sz="12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p>
        </p:txBody>
      </p:sp>
      <p:sp>
        <p:nvSpPr>
          <p:cNvPr id="1031" name="Google Shape;103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31</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4202442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3</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vi-VN" b="1" dirty="0"/>
              <a:t>Các Ngành Nghề Chịu Tác Động Trực Tiếp:</a:t>
            </a:r>
            <a:endParaRPr lang="vi-VN" dirty="0"/>
          </a:p>
          <a:p>
            <a:pPr rtl="0"/>
            <a:r>
              <a:rPr lang="vi-VN" b="1" dirty="0"/>
              <a:t>Sản xuất:</a:t>
            </a:r>
            <a:r>
              <a:rPr lang="vi-VN" dirty="0"/>
              <a:t> Tự động hóa trong sản xuất đã trở nên phổ biến, với </a:t>
            </a:r>
            <a:r>
              <a:rPr lang="vi-VN" dirty="0" err="1"/>
              <a:t>robot</a:t>
            </a:r>
            <a:r>
              <a:rPr lang="vi-VN" dirty="0"/>
              <a:t> và hệ thống tự động hóa đảm nhận các công việc lặp đi lặp lại và đòi hỏi thể chất. Điều này dẫn đến tăng năng suất nhưng cũng có thể gây ra tình trạng mất việc làm trong các công việc lao động chân tay.</a:t>
            </a:r>
          </a:p>
          <a:p>
            <a:pPr rtl="0"/>
            <a:r>
              <a:rPr lang="vi-VN" b="1" dirty="0"/>
              <a:t>Dịch vụ khách hàng:</a:t>
            </a:r>
            <a:r>
              <a:rPr lang="vi-VN" dirty="0"/>
              <a:t> </a:t>
            </a:r>
            <a:r>
              <a:rPr lang="vi-VN" dirty="0" err="1"/>
              <a:t>Chatbot</a:t>
            </a:r>
            <a:r>
              <a:rPr lang="vi-VN" dirty="0"/>
              <a:t> và trợ lý ảo đang ngày càng được sử dụng để xử lý các yêu cầu của khách hàng, giảm nhu cầu về nhân viên dịch vụ khách hàng.</a:t>
            </a:r>
          </a:p>
          <a:p>
            <a:pPr rtl="0"/>
            <a:r>
              <a:rPr lang="vi-VN" b="1" dirty="0"/>
              <a:t>Văn phòng và hành chính:</a:t>
            </a:r>
            <a:r>
              <a:rPr lang="vi-VN" dirty="0"/>
              <a:t> Các tác vụ văn phòng như nhập dữ liệu, xử lý văn bản và lập lịch trình đang được tự động hóa, ảnh hưởng đến các vị trí thư ký, trợ lý hành chính và nhân viên nhập liệu.</a:t>
            </a:r>
          </a:p>
          <a:p>
            <a:pPr rtl="0"/>
            <a:r>
              <a:rPr lang="vi-VN" b="1" dirty="0"/>
              <a:t>Vận tải và kho bãi:</a:t>
            </a:r>
            <a:r>
              <a:rPr lang="vi-VN" dirty="0"/>
              <a:t> Xe tự lái và hệ thống quản lý kho tự động có khả năng thay đổi ngành vận tải và kho bãi, giảm nhu cầu về tài xế xe tải, nhân viên kho và nhân viên giao hàng.</a:t>
            </a:r>
          </a:p>
          <a:p>
            <a:pPr rtl="0"/>
            <a:r>
              <a:rPr lang="vi-VN" b="1" dirty="0"/>
              <a:t>Tài chính và kế toán:</a:t>
            </a:r>
            <a:r>
              <a:rPr lang="vi-VN" dirty="0"/>
              <a:t> AI đang được sử dụng để phát hiện gian lận, phân tích tài chính và tự động hóa các tác vụ kế toán, ảnh hưởng đến các vị trí như kế toán viên, kiểm toán viên và nhà phân tích tài chính.</a:t>
            </a:r>
            <a:endParaRPr lang="en-US" dirty="0"/>
          </a:p>
          <a:p>
            <a:pPr rtl="0"/>
            <a:endParaRPr lang="en-US" dirty="0"/>
          </a:p>
          <a:p>
            <a:pPr rtl="0"/>
            <a:endParaRPr lang="en-US" dirty="0"/>
          </a:p>
          <a:p>
            <a:pPr rtl="0"/>
            <a:r>
              <a:rPr lang="vi-VN" dirty="0"/>
              <a:t>Quá trình thay thế công việc bởi AI diễn ra theo nhiều giai đoạn, từ tự động hóa các tác vụ đơn giản đến việc thay thế hoàn toàn các công việc phức tạp hơn.</a:t>
            </a:r>
          </a:p>
          <a:p>
            <a:pPr rtl="0"/>
            <a:r>
              <a:rPr lang="vi-VN" b="1" dirty="0"/>
              <a:t>Giai đoạn 1: Tự động hóa tác vụ:</a:t>
            </a:r>
            <a:r>
              <a:rPr lang="vi-VN" dirty="0"/>
              <a:t> AI được sử dụng để tự động hóa các tác vụ lặp đi lặp lại và đơn giản, giúp người lao động tập trung vào các công việc phức tạp hơn.</a:t>
            </a:r>
          </a:p>
          <a:p>
            <a:pPr rtl="0"/>
            <a:r>
              <a:rPr lang="vi-VN" b="1" dirty="0"/>
              <a:t>Giai đoạn 2: Hỗ trợ công việc:</a:t>
            </a:r>
            <a:r>
              <a:rPr lang="vi-VN" dirty="0"/>
              <a:t> AI cung cấp thông tin và hỗ trợ cho người lao động, giúp họ đưa ra quyết định tốt hơn và làm việc hiệu quả hơn.</a:t>
            </a:r>
          </a:p>
          <a:p>
            <a:pPr rtl="0"/>
            <a:r>
              <a:rPr lang="vi-VN" b="1" dirty="0"/>
              <a:t>Giai đoạn 3: Thay thế công việc:</a:t>
            </a:r>
            <a:r>
              <a:rPr lang="vi-VN" dirty="0"/>
              <a:t> AI có thể thực hiện các công việc mà trước đây chỉ có con người mới có thể làm, dẫn đến việc thay thế một số công việc nhất định.</a:t>
            </a:r>
          </a:p>
          <a:p>
            <a:pPr rtl="0"/>
            <a:r>
              <a:rPr lang="vi-VN" b="1" dirty="0"/>
              <a:t>Giai đoạn 4: Tạo ra công việc mới:</a:t>
            </a:r>
            <a:r>
              <a:rPr lang="vi-VN" dirty="0"/>
              <a:t> AI tạo ra các công việc mới liên quan đến phát triển, triển khai và bảo trì các hệ thống AI.</a:t>
            </a:r>
          </a:p>
          <a:p>
            <a:pPr rtl="0"/>
            <a:endParaRPr lang="en-US" dirty="0"/>
          </a:p>
          <a:p>
            <a:pPr rtl="0"/>
            <a:endParaRPr lang="en-US" dirty="0"/>
          </a:p>
          <a:p>
            <a:pPr rtl="0"/>
            <a:r>
              <a:rPr lang="vi-VN" b="1" dirty="0"/>
              <a:t>Cơ Hội:</a:t>
            </a:r>
            <a:endParaRPr lang="vi-VN" dirty="0"/>
          </a:p>
          <a:p>
            <a:pPr rtl="0"/>
            <a:r>
              <a:rPr lang="vi-VN" b="1" dirty="0"/>
              <a:t>Tăng năng suất và hiệu quả:</a:t>
            </a:r>
            <a:r>
              <a:rPr lang="vi-VN" dirty="0"/>
              <a:t> AI có thể giúp tăng năng suất và hiệu quả trong nhiều ngành công nghiệp, giúp các doanh nghiệp Việt Nam cạnh tranh hơn trên thị trường toàn cầu.</a:t>
            </a:r>
          </a:p>
          <a:p>
            <a:pPr rtl="0"/>
            <a:r>
              <a:rPr lang="vi-VN" b="1" dirty="0"/>
              <a:t>Tạo ra các công việc mới:</a:t>
            </a:r>
            <a:r>
              <a:rPr lang="vi-VN" dirty="0"/>
              <a:t> AI tạo ra các công việc mới trong các lĩnh vực như phát triển AI, khoa học dữ liệu, kỹ thuật </a:t>
            </a:r>
            <a:r>
              <a:rPr lang="vi-VN" dirty="0" err="1"/>
              <a:t>robot</a:t>
            </a:r>
            <a:r>
              <a:rPr lang="vi-VN" dirty="0"/>
              <a:t> và phân tích dữ liệu.</a:t>
            </a:r>
          </a:p>
          <a:p>
            <a:pPr rtl="0"/>
            <a:r>
              <a:rPr lang="vi-VN" b="1" dirty="0"/>
              <a:t>Nâng cao chất lượng cuộc sống:</a:t>
            </a:r>
            <a:r>
              <a:rPr lang="vi-VN" dirty="0"/>
              <a:t> AI có thể được sử dụng để giải quyết các vấn đề xã hội như chăm sóc sức khỏe, giáo dục và giao thông, nâng cao chất lượng cuộc sống cho người dân Việt Nam.</a:t>
            </a:r>
          </a:p>
          <a:p>
            <a:pPr rtl="0"/>
            <a:r>
              <a:rPr lang="vi-VN" b="1" dirty="0"/>
              <a:t>Cơ hội học tập và phát triển:</a:t>
            </a:r>
            <a:r>
              <a:rPr lang="vi-VN" dirty="0"/>
              <a:t> AI thúc đẩy nhu cầu học tập và phát triển các kỹ năng mới, giúp người lao động Việt Nam nâng cao trình độ và khả năng cạnh tranh.</a:t>
            </a:r>
          </a:p>
          <a:p>
            <a:pPr rtl="0"/>
            <a:endParaRPr lang="en-US" b="1" dirty="0"/>
          </a:p>
          <a:p>
            <a:pPr rtl="0"/>
            <a:r>
              <a:rPr lang="vi-VN" b="1" dirty="0"/>
              <a:t>Thách Thức:</a:t>
            </a:r>
            <a:endParaRPr lang="vi-VN" dirty="0"/>
          </a:p>
          <a:p>
            <a:pPr rtl="0"/>
            <a:r>
              <a:rPr lang="vi-VN" b="1" dirty="0"/>
              <a:t>Mất việc làm:</a:t>
            </a:r>
            <a:r>
              <a:rPr lang="vi-VN" dirty="0"/>
              <a:t> Tự động hóa có thể dẫn đến mất việc làm trong các ngành công nghiệp sử dụng nhiều lao động chân tay và các công việc lặp đi lặp lại.</a:t>
            </a:r>
          </a:p>
          <a:p>
            <a:pPr rtl="0"/>
            <a:r>
              <a:rPr lang="vi-VN" b="1" dirty="0"/>
              <a:t>Yêu cầu kỹ năng mới:</a:t>
            </a:r>
            <a:r>
              <a:rPr lang="vi-VN" dirty="0"/>
              <a:t> Người lao động cần phải có các kỹ năng mới để làm việc với AI và các công nghệ tự động hóa, bao gồm kỹ năng kỹ thuật, kỹ năng mềm và kỹ năng tư duy phản biện.</a:t>
            </a:r>
          </a:p>
          <a:p>
            <a:pPr rtl="0"/>
            <a:r>
              <a:rPr lang="vi-VN" b="1" dirty="0"/>
              <a:t>Bất bình đẳng:</a:t>
            </a:r>
            <a:r>
              <a:rPr lang="vi-VN" dirty="0"/>
              <a:t> AI có thể làm gia tăng bất bình đẳng nếu không có các biện pháp để đảm bảo rằng tất cả mọi người đều có cơ hội tiếp cận với giáo dục và đào tạo cần thiết để thành công trong nền kinh tế số.</a:t>
            </a:r>
          </a:p>
          <a:p>
            <a:pPr rtl="0"/>
            <a:r>
              <a:rPr lang="vi-VN" b="1" dirty="0"/>
              <a:t>An ninh mạng và bảo mật dữ liệu:</a:t>
            </a:r>
            <a:r>
              <a:rPr lang="vi-VN" dirty="0"/>
              <a:t> Việc sử dụng AI đặt ra những thách thức về an ninh mạng và bảo mật dữ liệu, đòi hỏi các biện pháp bảo vệ mạnh mẽ.</a:t>
            </a:r>
          </a:p>
          <a:p>
            <a:pPr rtl="0"/>
            <a:endParaRPr lang="en-US" dirty="0"/>
          </a:p>
          <a:p>
            <a:pPr rtl="0"/>
            <a:endParaRPr lang="en-US" dirty="0"/>
          </a:p>
          <a:p>
            <a:pPr rtl="0"/>
            <a:r>
              <a:rPr lang="vi-VN" b="1" dirty="0"/>
              <a:t>Định Hướng Nâng Cao Kỹ Năng và Khả Năng Thích Ứng</a:t>
            </a:r>
          </a:p>
          <a:p>
            <a:pPr rtl="0"/>
            <a:r>
              <a:rPr lang="vi-VN" dirty="0"/>
              <a:t>Để tận dụng tối đa cơ hội và giảm thiểu thách thức do AI mang lại, Việt Nam cần tập trung vào việc nâng cao kỹ năng và khả năng thích ứng của người lao động.</a:t>
            </a:r>
          </a:p>
          <a:p>
            <a:pPr rtl="0"/>
            <a:r>
              <a:rPr lang="vi-VN" b="1" dirty="0"/>
              <a:t>Đầu tư vào giáo dục và đào tạo:</a:t>
            </a:r>
            <a:r>
              <a:rPr lang="vi-VN" dirty="0"/>
              <a:t> Cần đầu tư vào giáo dục và đào tạo để trang bị cho người lao động các kỹ năng cần thiết để làm việc trong nền kinh tế số, bao gồm kỹ năng kỹ thuật, kỹ năng mềm và kỹ năng tư duy phản biện.</a:t>
            </a:r>
          </a:p>
          <a:p>
            <a:pPr rtl="0"/>
            <a:r>
              <a:rPr lang="vi-VN" b="1" dirty="0"/>
              <a:t>Khuyến khích học tập suốt đời:</a:t>
            </a:r>
            <a:r>
              <a:rPr lang="vi-VN" dirty="0"/>
              <a:t> Cần khuyến khích người lao động học tập suốt đời để cập nhật kiến thức và kỹ năng của họ, giúp họ thích ứng với những thay đổi nhanh chóng của công nghệ.</a:t>
            </a:r>
          </a:p>
          <a:p>
            <a:pPr rtl="0"/>
            <a:r>
              <a:rPr lang="vi-VN" b="1" dirty="0"/>
              <a:t>Hỗ trợ người lao động bị ảnh hưởng bởi tự động hóa:</a:t>
            </a:r>
            <a:r>
              <a:rPr lang="vi-VN" dirty="0"/>
              <a:t> Cần cung cấp các chương trình hỗ trợ cho người lao động bị ảnh hưởng bởi tự động hóa, bao gồm đào tạo lại, tư vấn nghề nghiệp và hỗ trợ tài chính.</a:t>
            </a:r>
          </a:p>
          <a:p>
            <a:pPr rtl="0"/>
            <a:r>
              <a:rPr lang="vi-VN" b="1" dirty="0"/>
              <a:t>Thúc đẩy hợp tác giữa chính phủ, doanh nghiệp và các tổ chức giáo dục:</a:t>
            </a:r>
            <a:r>
              <a:rPr lang="vi-VN" dirty="0"/>
              <a:t> Cần thúc đẩy hợp tác giữa chính phủ, doanh nghiệp và các tổ chức giáo dục để đảm bảo rằng các chương trình giáo dục và đào tạo đáp ứng nhu cầu của thị trường lao động.</a:t>
            </a:r>
          </a:p>
          <a:p>
            <a:pPr rtl="0"/>
            <a:r>
              <a:rPr lang="vi-VN" b="1" dirty="0"/>
              <a:t>Xây dựng khung pháp lý phù hợp:</a:t>
            </a:r>
            <a:r>
              <a:rPr lang="vi-VN" dirty="0"/>
              <a:t> Cần xây dựng khung pháp lý phù hợp để quản lý việc sử dụng AI, bảo vệ quyền lợi của người lao động và đảm bảo an ninh mạng và bảo mật dữ liệu.</a:t>
            </a:r>
          </a:p>
          <a:p>
            <a:pPr rtl="0"/>
            <a:r>
              <a:rPr lang="vi-VN" dirty="0"/>
              <a:t>Bằng cách thực hiện các biện pháp này, Việt Nam có thể biến AI thành một công cụ hỗ trợ cho sự phát triển kinh tế và xã hội, đồng thời đảm bảo rằng tất cả mọi người đều có cơ hội hưởng lợi từ sự tiến bộ của công nghệ.</a:t>
            </a:r>
          </a:p>
          <a:p>
            <a:pPr rtl="0"/>
            <a:endParaRPr lang="vi-VN" dirty="0"/>
          </a:p>
          <a:p>
            <a:pPr marL="0" lvl="0" indent="0" algn="l" rtl="0">
              <a:spcBef>
                <a:spcPts val="0"/>
              </a:spcBef>
              <a:spcAft>
                <a:spcPts val="0"/>
              </a:spcAft>
              <a:buNone/>
            </a:pPr>
            <a:endParaRPr dirty="0"/>
          </a:p>
        </p:txBody>
      </p:sp>
      <p:sp>
        <p:nvSpPr>
          <p:cNvPr id="135" name="Google Shape;1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vi-VN" dirty="0"/>
              <a:t>Nghiên cứu chỉ ra rằng tự động hóa và trí tuệ nhân tạo (AI) đang dần thay thế nhiều phương diện của trí tuệ con người. </a:t>
            </a:r>
            <a:endParaRPr lang="en-US" dirty="0"/>
          </a:p>
          <a:p>
            <a:endParaRPr lang="en-US" dirty="0"/>
          </a:p>
          <a:p>
            <a:r>
              <a:rPr lang="vi-VN" dirty="0"/>
              <a:t>Quá trình này bắt đầu từ những công việc mang tính cơ học, lặp lại, sau mở rộng sang các hoạt động phân tích và một phần năng lực trực giác.</a:t>
            </a:r>
            <a:endParaRPr lang="en-US" dirty="0"/>
          </a:p>
          <a:p>
            <a:endParaRPr lang="en-US" dirty="0"/>
          </a:p>
          <a:p>
            <a:r>
              <a:rPr lang="vi-VN" dirty="0"/>
              <a:t> Tuy nhiên, trí tuệ đồng cảm vẫn còn là một thách thức lớn đối với AI.</a:t>
            </a:r>
          </a:p>
          <a:p>
            <a:pPr marL="0" lvl="0" indent="0" algn="l" rtl="0">
              <a:spcBef>
                <a:spcPts val="0"/>
              </a:spcBef>
              <a:spcAft>
                <a:spcPts val="0"/>
              </a:spcAft>
              <a:buNone/>
            </a:pPr>
            <a:endParaRPr lang="en-US" dirty="0"/>
          </a:p>
          <a:p>
            <a:r>
              <a:rPr lang="vi-VN" b="1" dirty="0"/>
              <a:t>Hạn chế và Yêu cầu</a:t>
            </a:r>
          </a:p>
          <a:p>
            <a:r>
              <a:rPr lang="vi-VN" dirty="0"/>
              <a:t>AI vẫn tồn tại những hạn chế nhất định:</a:t>
            </a:r>
          </a:p>
          <a:p>
            <a:r>
              <a:rPr lang="vi-VN" dirty="0"/>
              <a:t>Rào cản kỹ thuật và chi phí triển khai cao.</a:t>
            </a:r>
          </a:p>
          <a:p>
            <a:r>
              <a:rPr lang="vi-VN" dirty="0"/>
              <a:t>Thiếu linh hoạt trong các hoạt động đòi hỏi trực giác và cảm xúc con người.</a:t>
            </a:r>
          </a:p>
          <a:p>
            <a:r>
              <a:rPr lang="vi-VN" dirty="0"/>
              <a:t>Điều này đặt ra yêu cầu cấp thiết đối với người lao động Việt Nam: cần trang bị và phát triển những kỹ năng khó bị thay thế như sáng tạo, trực giác, đồng cảm và khả năng thích ứng. Các doanh nghiệp cần đầu tư vào đào tạo và phát triển nguồn nhân lực để AI trở thành công cụ hỗ trợ đắc lực thay vì thay thế hoàn toàn con người.</a:t>
            </a:r>
          </a:p>
          <a:p>
            <a:pPr marL="0" lvl="0" indent="0" algn="l" rtl="0">
              <a:spcBef>
                <a:spcPts val="0"/>
              </a:spcBef>
              <a:spcAft>
                <a:spcPts val="0"/>
              </a:spcAft>
              <a:buNone/>
            </a:pPr>
            <a:endParaRPr dirty="0"/>
          </a:p>
        </p:txBody>
      </p:sp>
      <p:sp>
        <p:nvSpPr>
          <p:cNvPr id="197" name="Google Shape;1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lgn="l">
              <a:lnSpc>
                <a:spcPts val="2500"/>
              </a:lnSpc>
              <a:buNone/>
            </a:pP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Trí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tuệ</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nhân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tạo</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(AI)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được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phân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loại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thành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ba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cấp</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độ</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chính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dựa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trên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mức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độ</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phát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triển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và</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khả</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năng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của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chúng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Mỗi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cấp</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độ</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đại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diện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cho</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một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bước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tiến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trong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hành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trình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phát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triển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AI,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từ</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các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hệ</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thống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chuyên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biệt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đến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những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trí</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tuệ</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vượt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trội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hơn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con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người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a:t>
            </a:r>
            <a:endParaRPr lang="en-US" sz="12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dirty="0" err="1"/>
              <a:t>Bên</a:t>
            </a:r>
            <a:r>
              <a:rPr lang="en-US" dirty="0"/>
              <a:t> </a:t>
            </a:r>
            <a:r>
              <a:rPr lang="en-US" dirty="0" err="1"/>
              <a:t>cạnh</a:t>
            </a:r>
            <a:r>
              <a:rPr lang="en-US" dirty="0"/>
              <a:t> </a:t>
            </a:r>
            <a:r>
              <a:rPr lang="en-US" dirty="0" err="1"/>
              <a:t>đó</a:t>
            </a:r>
            <a:r>
              <a:rPr lang="en-US" dirty="0"/>
              <a:t>, </a:t>
            </a:r>
            <a:r>
              <a:rPr lang="en-US" dirty="0" err="1"/>
              <a:t>như</a:t>
            </a:r>
            <a:r>
              <a:rPr lang="en-US" dirty="0"/>
              <a:t> ta </a:t>
            </a:r>
            <a:r>
              <a:rPr lang="en-US" dirty="0" err="1"/>
              <a:t>thấy</a:t>
            </a:r>
            <a:r>
              <a:rPr lang="en-US" dirty="0"/>
              <a:t> </a:t>
            </a:r>
            <a:r>
              <a:rPr lang="en-US" dirty="0" err="1"/>
              <a:t>bẳng</a:t>
            </a:r>
            <a:r>
              <a:rPr lang="en-US" dirty="0"/>
              <a:t> </a:t>
            </a:r>
            <a:r>
              <a:rPr lang="en-US" dirty="0" err="1"/>
              <a:t>sơ</a:t>
            </a:r>
            <a:r>
              <a:rPr lang="en-US" dirty="0"/>
              <a:t> </a:t>
            </a:r>
            <a:r>
              <a:rPr lang="en-US" dirty="0" err="1"/>
              <a:t>đồ</a:t>
            </a:r>
            <a:r>
              <a:rPr lang="en-US" dirty="0"/>
              <a:t> </a:t>
            </a:r>
            <a:r>
              <a:rPr lang="en-US" dirty="0" err="1"/>
              <a:t>trực</a:t>
            </a:r>
            <a:r>
              <a:rPr lang="en-US" dirty="0"/>
              <a:t> </a:t>
            </a:r>
            <a:r>
              <a:rPr lang="en-US" dirty="0" err="1"/>
              <a:t>quan</a:t>
            </a:r>
            <a:r>
              <a:rPr lang="en-US" dirty="0"/>
              <a:t> </a:t>
            </a:r>
            <a:r>
              <a:rPr lang="en-US" dirty="0" err="1"/>
              <a:t>trên</a:t>
            </a:r>
            <a:r>
              <a:rPr lang="en-US" dirty="0"/>
              <a:t> </a:t>
            </a:r>
            <a:r>
              <a:rPr lang="en-US" dirty="0" err="1"/>
              <a:t>thì</a:t>
            </a:r>
            <a:r>
              <a:rPr lang="en-US" dirty="0"/>
              <a:t> AI </a:t>
            </a:r>
            <a:r>
              <a:rPr lang="en-US" dirty="0" err="1"/>
              <a:t>cũng</a:t>
            </a:r>
            <a:r>
              <a:rPr lang="en-US" dirty="0"/>
              <a:t> bao </a:t>
            </a:r>
            <a:r>
              <a:rPr lang="en-US" dirty="0" err="1"/>
              <a:t>gồm</a:t>
            </a:r>
            <a:r>
              <a:rPr lang="en-US" dirty="0"/>
              <a:t> </a:t>
            </a:r>
            <a:r>
              <a:rPr lang="en-US" dirty="0" err="1"/>
              <a:t>nhiều</a:t>
            </a:r>
            <a:r>
              <a:rPr lang="en-US" dirty="0"/>
              <a:t> </a:t>
            </a:r>
            <a:r>
              <a:rPr lang="en-US" dirty="0" err="1"/>
              <a:t>nhánh</a:t>
            </a:r>
            <a:r>
              <a:rPr lang="en-US" dirty="0"/>
              <a:t> </a:t>
            </a:r>
            <a:r>
              <a:rPr lang="en-US" dirty="0" err="1"/>
              <a:t>nghiên</a:t>
            </a:r>
            <a:r>
              <a:rPr lang="en-US" dirty="0"/>
              <a:t> </a:t>
            </a:r>
            <a:r>
              <a:rPr lang="en-US" dirty="0" err="1"/>
              <a:t>cứu</a:t>
            </a:r>
            <a:r>
              <a:rPr lang="en-US" dirty="0"/>
              <a:t> </a:t>
            </a:r>
            <a:r>
              <a:rPr lang="en-US" dirty="0" err="1"/>
              <a:t>và</a:t>
            </a:r>
            <a:r>
              <a:rPr lang="en-US" dirty="0"/>
              <a:t> </a:t>
            </a:r>
            <a:r>
              <a:rPr lang="en-US" dirty="0" err="1"/>
              <a:t>ứng</a:t>
            </a:r>
            <a:r>
              <a:rPr lang="en-US" dirty="0"/>
              <a:t> </a:t>
            </a:r>
            <a:r>
              <a:rPr lang="en-US" dirty="0" err="1"/>
              <a:t>dụng</a:t>
            </a:r>
            <a:r>
              <a:rPr lang="en-US" dirty="0"/>
              <a:t> </a:t>
            </a:r>
            <a:r>
              <a:rPr lang="en-US" dirty="0" err="1"/>
              <a:t>khác</a:t>
            </a:r>
            <a:r>
              <a:rPr lang="en-US" dirty="0"/>
              <a:t> </a:t>
            </a:r>
            <a:r>
              <a:rPr lang="en-US" dirty="0" err="1"/>
              <a:t>nhau</a:t>
            </a:r>
            <a:r>
              <a:rPr lang="en-US" dirty="0"/>
              <a:t>, </a:t>
            </a:r>
            <a:r>
              <a:rPr lang="en-US" dirty="0" err="1"/>
              <a:t>mỗi</a:t>
            </a:r>
            <a:r>
              <a:rPr lang="en-US" dirty="0"/>
              <a:t> </a:t>
            </a:r>
            <a:r>
              <a:rPr lang="en-US" dirty="0" err="1"/>
              <a:t>nhánh</a:t>
            </a:r>
            <a:r>
              <a:rPr lang="en-US" dirty="0"/>
              <a:t> </a:t>
            </a:r>
            <a:r>
              <a:rPr lang="en-US" dirty="0" err="1"/>
              <a:t>đóng</a:t>
            </a:r>
            <a:r>
              <a:rPr lang="en-US" dirty="0"/>
              <a:t> </a:t>
            </a:r>
            <a:r>
              <a:rPr lang="en-US" dirty="0" err="1"/>
              <a:t>góp</a:t>
            </a:r>
            <a:r>
              <a:rPr lang="en-US" dirty="0"/>
              <a:t> </a:t>
            </a:r>
            <a:r>
              <a:rPr lang="en-US" dirty="0" err="1"/>
              <a:t>vào</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toàn</a:t>
            </a:r>
            <a:r>
              <a:rPr lang="en-US" dirty="0"/>
              <a:t> </a:t>
            </a:r>
            <a:r>
              <a:rPr lang="en-US" dirty="0" err="1"/>
              <a:t>diện</a:t>
            </a:r>
            <a:r>
              <a:rPr lang="en-US" dirty="0"/>
              <a:t> </a:t>
            </a:r>
            <a:r>
              <a:rPr lang="en-US" dirty="0" err="1"/>
              <a:t>của</a:t>
            </a:r>
            <a:r>
              <a:rPr lang="en-US" dirty="0"/>
              <a:t> </a:t>
            </a:r>
            <a:r>
              <a:rPr lang="en-US" dirty="0" err="1"/>
              <a:t>công</a:t>
            </a:r>
            <a:r>
              <a:rPr lang="en-US" dirty="0"/>
              <a:t> </a:t>
            </a:r>
            <a:r>
              <a:rPr lang="en-US" dirty="0" err="1"/>
              <a:t>nghệ</a:t>
            </a:r>
            <a:r>
              <a:rPr lang="en-US" dirty="0"/>
              <a:t> </a:t>
            </a:r>
            <a:r>
              <a:rPr lang="en-US" dirty="0" err="1"/>
              <a:t>này</a:t>
            </a:r>
            <a:r>
              <a:rPr lang="en-US" dirty="0"/>
              <a:t>. </a:t>
            </a:r>
            <a:r>
              <a:rPr lang="en-US" dirty="0" err="1"/>
              <a:t>Những</a:t>
            </a:r>
            <a:r>
              <a:rPr lang="en-US" dirty="0"/>
              <a:t> </a:t>
            </a:r>
            <a:r>
              <a:rPr lang="en-US" dirty="0" err="1"/>
              <a:t>công</a:t>
            </a:r>
            <a:r>
              <a:rPr lang="en-US" dirty="0"/>
              <a:t> </a:t>
            </a:r>
            <a:r>
              <a:rPr lang="en-US" dirty="0" err="1"/>
              <a:t>nghệ</a:t>
            </a:r>
            <a:r>
              <a:rPr lang="en-US" dirty="0"/>
              <a:t> </a:t>
            </a:r>
            <a:r>
              <a:rPr lang="en-US" dirty="0" err="1"/>
              <a:t>này</a:t>
            </a:r>
            <a:r>
              <a:rPr lang="en-US" dirty="0"/>
              <a:t> </a:t>
            </a:r>
            <a:r>
              <a:rPr lang="en-US" dirty="0" err="1"/>
              <a:t>là</a:t>
            </a:r>
            <a:r>
              <a:rPr lang="en-US" dirty="0"/>
              <a:t> </a:t>
            </a:r>
            <a:r>
              <a:rPr lang="en-US" dirty="0" err="1"/>
              <a:t>nền</a:t>
            </a:r>
            <a:r>
              <a:rPr lang="en-US" dirty="0"/>
              <a:t> </a:t>
            </a:r>
            <a:r>
              <a:rPr lang="en-US" dirty="0" err="1"/>
              <a:t>tảng</a:t>
            </a:r>
            <a:r>
              <a:rPr lang="en-US" dirty="0"/>
              <a:t> </a:t>
            </a:r>
            <a:r>
              <a:rPr lang="en-US" dirty="0" err="1"/>
              <a:t>cho</a:t>
            </a:r>
            <a:r>
              <a:rPr lang="en-US" dirty="0"/>
              <a:t> </a:t>
            </a:r>
            <a:r>
              <a:rPr lang="en-US" dirty="0" err="1"/>
              <a:t>các</a:t>
            </a:r>
            <a:r>
              <a:rPr lang="en-US" dirty="0"/>
              <a:t> </a:t>
            </a:r>
            <a:r>
              <a:rPr lang="en-US" dirty="0" err="1"/>
              <a:t>ứng</a:t>
            </a:r>
            <a:r>
              <a:rPr lang="en-US" dirty="0"/>
              <a:t> </a:t>
            </a:r>
            <a:r>
              <a:rPr lang="en-US" dirty="0" err="1"/>
              <a:t>dụng</a:t>
            </a:r>
            <a:r>
              <a:rPr lang="en-US" dirty="0"/>
              <a:t> AI </a:t>
            </a:r>
            <a:r>
              <a:rPr lang="en-US" dirty="0" err="1"/>
              <a:t>mà</a:t>
            </a:r>
            <a:r>
              <a:rPr lang="en-US" dirty="0"/>
              <a:t> </a:t>
            </a:r>
            <a:r>
              <a:rPr lang="en-US" dirty="0" err="1"/>
              <a:t>chúng</a:t>
            </a:r>
            <a:r>
              <a:rPr lang="en-US" dirty="0"/>
              <a:t> ta </a:t>
            </a:r>
            <a:r>
              <a:rPr lang="en-US" dirty="0" err="1"/>
              <a:t>thấy</a:t>
            </a:r>
            <a:r>
              <a:rPr lang="en-US" dirty="0"/>
              <a:t> </a:t>
            </a:r>
            <a:r>
              <a:rPr lang="en-US" dirty="0" err="1"/>
              <a:t>ngày</a:t>
            </a:r>
            <a:r>
              <a:rPr lang="en-US" dirty="0"/>
              <a:t> nay.</a:t>
            </a:r>
          </a:p>
          <a:p>
            <a:pPr marL="0" lvl="0" indent="0" algn="l" rtl="0">
              <a:spcBef>
                <a:spcPts val="0"/>
              </a:spcBef>
              <a:spcAft>
                <a:spcPts val="0"/>
              </a:spcAft>
              <a:buNone/>
            </a:pPr>
            <a:endParaRPr dirty="0"/>
          </a:p>
        </p:txBody>
      </p:sp>
      <p:sp>
        <p:nvSpPr>
          <p:cNvPr id="197" name="Google Shape;1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vi-VN" dirty="0"/>
              <a:t>Chuyển đổi số đang định hình lại thế giới của chúng ta, mang đến những thay đổi sâu rộng cho mọi </a:t>
            </a:r>
            <a:r>
              <a:rPr lang="vi-VN" dirty="0" err="1"/>
              <a:t>khía</a:t>
            </a:r>
            <a:r>
              <a:rPr lang="vi-VN" dirty="0"/>
              <a:t> cạnh của đời sống xã hội, đặc biệt là thị trường lao động. Công nghệ này không chỉ là một công cụ mà còn là một lực lượng cách mạng, hứa hẹn tự động hóa các quy trình, tăng năng suất và mở ra những ngành nghề hoàn toàn mới.</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vi-VN" dirty="0"/>
              <a:t>Tuy nhiên, bên cạnh những lợi ích to lớn, chuyển đổi số cũng đặt ra nhiều thách thức đáng kể. Nguy cơ mất việc làm do tự động hóa, sự gia tăng bất bình đẳng lao động và yêu cầu cấp thiết về đào tạo kỹ năng mới là những vấn đề cần được giải quyết một cách cẩn trọng. Để đảm bảo tăng trưởng bền vững, cần có sự kết hợp hài hòa giữa phát triển công nghệ và các chính sách an sinh xã hội.</a:t>
            </a:r>
          </a:p>
          <a:p>
            <a:pPr marL="0" lvl="0" indent="0" algn="l" rtl="0">
              <a:spcBef>
                <a:spcPts val="0"/>
              </a:spcBef>
              <a:spcAft>
                <a:spcPts val="0"/>
              </a:spcAft>
              <a:buNone/>
            </a:pPr>
            <a:endParaRPr dirty="0"/>
          </a:p>
        </p:txBody>
      </p:sp>
      <p:sp>
        <p:nvSpPr>
          <p:cNvPr id="238" name="Google Shape;23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Thị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trường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lao</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động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vốn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là</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nơi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gặp</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gỡ</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giữa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cung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và</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cầu</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và</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cũng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đồng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thời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đang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trải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qua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một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cuộc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cách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mạng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dưới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tác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động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của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chuyển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đổi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số</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Các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chính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sách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luật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pháp</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và</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cơ</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chế</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điều</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tiết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truyền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thống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đang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phải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thích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nghi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với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một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môi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trường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làm</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việc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ngày</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càng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linh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hoạt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và</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phức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tạp</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a:t>
            </a:r>
            <a:endParaRPr lang="en-US" sz="12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AI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và</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tự</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động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hóa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đang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thay</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đổi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sâu</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sắc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cơ</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cấu</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việc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làm</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Một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mặt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nhiều</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công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việc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truyền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thống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có</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nguy</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cơ</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bị</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thay</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thế</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Mặt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khác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chúng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tạo</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ra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nhu</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cầu</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lớn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về</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nhân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lực</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có</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kỹ</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năng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công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nghệ</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cao</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từ</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lập</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trình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viên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kỹ</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sư</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dữ</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liệu</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đến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chuyên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gia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an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ninh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mạng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Người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lao</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động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cần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chủ</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động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nâng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cao</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kỹ</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năng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số</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phát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triển</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tư</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duy</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sáng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tạo</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và</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khả</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năng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thích</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ứng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để</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không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bị</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tụt</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lại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phía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sau</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trong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môi</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trường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lao</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động</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số</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hóa</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 </a:t>
            </a:r>
            <a:r>
              <a:rPr lang="en-US" sz="1200" dirty="0" err="1">
                <a:solidFill>
                  <a:srgbClr val="272525"/>
                </a:solidFill>
                <a:latin typeface="Inter" panose="02000503000000020004" pitchFamily="34" charset="0"/>
                <a:ea typeface="Inter" panose="02000503000000020004" pitchFamily="34" charset="-122"/>
                <a:cs typeface="Inter" panose="02000503000000020004" pitchFamily="34" charset="-120"/>
              </a:rPr>
              <a:t>này</a:t>
            </a:r>
            <a:r>
              <a:rPr lang="en-US" sz="1200" dirty="0">
                <a:solidFill>
                  <a:srgbClr val="272525"/>
                </a:solidFill>
                <a:latin typeface="Inter" panose="02000503000000020004" pitchFamily="34" charset="0"/>
                <a:ea typeface="Inter" panose="02000503000000020004" pitchFamily="34" charset="-122"/>
                <a:cs typeface="Inter" panose="02000503000000020004" pitchFamily="34" charset="-120"/>
              </a:rPr>
              <a:t>.</a:t>
            </a:r>
            <a:endParaRPr lang="en-US" sz="1200" dirty="0"/>
          </a:p>
          <a:p>
            <a:pPr marL="0" lvl="0" indent="0" algn="l" rtl="0">
              <a:spcBef>
                <a:spcPts val="0"/>
              </a:spcBef>
              <a:spcAft>
                <a:spcPts val="0"/>
              </a:spcAft>
              <a:buNone/>
            </a:pPr>
            <a:endParaRPr dirty="0"/>
          </a:p>
        </p:txBody>
      </p:sp>
      <p:sp>
        <p:nvSpPr>
          <p:cNvPr id="238" name="Google Shape;23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“AI tạo sinh – tức là các mô hình có thể tự tạo nội dung như văn bản, hình ảnh, âm thanh, mã nguồn – đang bùng nổ mạnh mẽ tại Việt Nam.</a:t>
            </a:r>
            <a:br>
              <a:rPr lang="vi-VN" dirty="0"/>
            </a:br>
            <a:endParaRPr lang="en-US" dirty="0"/>
          </a:p>
          <a:p>
            <a:r>
              <a:rPr lang="vi-VN" dirty="0"/>
              <a:t>Theo khảo sát gần đây, Việt Nam nằm trong nhóm quốc gia có tốc độ ứng dụng AI tạo sinh cao nhất khu vực châu Á, đặc biệt trong marketing, giáo dục, lập trình và sáng tạo nội dung.</a:t>
            </a:r>
            <a:endParaRPr lang="en-US" dirty="0"/>
          </a:p>
          <a:p>
            <a:endParaRPr lang="vi-VN" dirty="0"/>
          </a:p>
          <a:p>
            <a:r>
              <a:rPr lang="vi-VN" dirty="0"/>
              <a:t>Tuy nhiên, sự bùng nổ quá nhanh khiến nhiều doanh nghiệp và người lao động chưa kịp thích nghi.</a:t>
            </a:r>
            <a:endParaRPr lang="en-US" dirty="0"/>
          </a:p>
          <a:p>
            <a:br>
              <a:rPr lang="vi-VN" dirty="0"/>
            </a:br>
            <a:r>
              <a:rPr lang="vi-VN" dirty="0"/>
              <a:t>Một mặt, AI tạo sinh giúp tăng hiệu suất lên nhiều lần; mặt khác, nó cũng rút ngắn vòng đời của nhiều kỹ năng truyền thống.</a:t>
            </a:r>
          </a:p>
          <a:p>
            <a:r>
              <a:rPr lang="vi-VN" dirty="0"/>
              <a:t>Điều này đặt ra yêu cầu cấp bách: người lao động phải liên tục cập nhật, nâng cấp kỹ năng để không bị đào thải.”</a:t>
            </a:r>
          </a:p>
          <a:p>
            <a:endParaRPr lang="vi-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10</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04952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3"/>
          <p:cNvSpPr>
            <a:spLocks noGrp="1"/>
          </p:cNvSpPr>
          <p:nvPr>
            <p:ph type="pic" idx="2"/>
          </p:nvPr>
        </p:nvSpPr>
        <p:spPr>
          <a:xfrm>
            <a:off x="1792288" y="612775"/>
            <a:ext cx="5486400" cy="4114800"/>
          </a:xfrm>
          <a:prstGeom prst="rect">
            <a:avLst/>
          </a:prstGeom>
          <a:noFill/>
          <a:ln>
            <a:noFill/>
          </a:ln>
        </p:spPr>
      </p:sp>
      <p:sp>
        <p:nvSpPr>
          <p:cNvPr id="72" name="Google Shape;72;p4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4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4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9"/>
        <p:cNvGrpSpPr/>
        <p:nvPr/>
      </p:nvGrpSpPr>
      <p:grpSpPr>
        <a:xfrm>
          <a:off x="0" y="0"/>
          <a:ext cx="0" cy="0"/>
          <a:chOff x="0" y="0"/>
          <a:chExt cx="0" cy="0"/>
        </a:xfrm>
      </p:grpSpPr>
      <p:pic>
        <p:nvPicPr>
          <p:cNvPr id="20" name="Google Shape;20;p35" descr="preencoded.png"/>
          <p:cNvPicPr preferRelativeResize="0"/>
          <p:nvPr/>
        </p:nvPicPr>
        <p:blipFill rotWithShape="1">
          <a:blip r:embed="rId2"/>
          <a:srcRect/>
          <a:stretch>
            <a:fillRect/>
          </a:stretch>
        </p:blipFill>
        <p:spPr>
          <a:xfrm>
            <a:off x="0" y="0"/>
            <a:ext cx="18288000" cy="10287000"/>
          </a:xfrm>
          <a:prstGeom prst="rect">
            <a:avLst/>
          </a:prstGeom>
          <a:noFill/>
          <a:ln>
            <a:noFill/>
          </a:ln>
        </p:spPr>
      </p:pic>
      <p:sp>
        <p:nvSpPr>
          <p:cNvPr id="21" name="Google Shape;21;p35"/>
          <p:cNvSpPr/>
          <p:nvPr/>
        </p:nvSpPr>
        <p:spPr>
          <a:xfrm>
            <a:off x="0" y="0"/>
            <a:ext cx="18288000" cy="10287000"/>
          </a:xfrm>
          <a:prstGeom prst="rect">
            <a:avLst/>
          </a:prstGeom>
          <a:solidFill>
            <a:srgbClr val="F9F9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5" descr="preencoded.png">
            <a:hlinkClick r:id="rId3"/>
          </p:cNvPr>
          <p:cNvPicPr preferRelativeResize="0"/>
          <p:nvPr/>
        </p:nvPicPr>
        <p:blipFill rotWithShape="1">
          <a:blip r:embed="rId4"/>
          <a:srcRect/>
          <a:stretch>
            <a:fillRect/>
          </a:stretch>
        </p:blipFill>
        <p:spPr>
          <a:xfrm>
            <a:off x="16049020" y="9686925"/>
            <a:ext cx="2153256" cy="514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3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6" name="Google Shape;26;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3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4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4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4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4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4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4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40.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6.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60.svg"/><Relationship Id="rId12"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image" Target="../media/image3.png"/><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notesSlide" Target="../notesSlides/notesSlide15.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6.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7.png"/><Relationship Id="rId4" Type="http://schemas.openxmlformats.org/officeDocument/2006/relationships/image" Target="../media/image76.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85.svg"/><Relationship Id="rId3" Type="http://schemas.openxmlformats.org/officeDocument/2006/relationships/image" Target="../media/image3.png"/><Relationship Id="rId7" Type="http://schemas.openxmlformats.org/officeDocument/2006/relationships/image" Target="../media/image60.svg"/><Relationship Id="rId12"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1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7.svg"/><Relationship Id="rId10" Type="http://schemas.openxmlformats.org/officeDocument/2006/relationships/image" Target="../media/image8.png"/><Relationship Id="rId4" Type="http://schemas.openxmlformats.org/officeDocument/2006/relationships/image" Target="../media/image86.png"/><Relationship Id="rId9" Type="http://schemas.openxmlformats.org/officeDocument/2006/relationships/image" Target="../media/image11.jpe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3.png"/><Relationship Id="rId7" Type="http://schemas.openxmlformats.org/officeDocument/2006/relationships/image" Target="../media/image55.png"/><Relationship Id="rId12"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3.svg"/><Relationship Id="rId5" Type="http://schemas.openxmlformats.org/officeDocument/2006/relationships/image" Target="../media/image6.png"/><Relationship Id="rId15" Type="http://schemas.openxmlformats.org/officeDocument/2006/relationships/image" Target="../media/image48.jpeg"/><Relationship Id="rId10" Type="http://schemas.openxmlformats.org/officeDocument/2006/relationships/image" Target="../media/image92.png"/><Relationship Id="rId4" Type="http://schemas.openxmlformats.org/officeDocument/2006/relationships/image" Target="../media/image88.jpeg"/><Relationship Id="rId9" Type="http://schemas.openxmlformats.org/officeDocument/2006/relationships/image" Target="../media/image91.svg"/><Relationship Id="rId14" Type="http://schemas.openxmlformats.org/officeDocument/2006/relationships/image" Target="../media/image96.sv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4.png"/><Relationship Id="rId7"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9.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01.sv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82.png"/><Relationship Id="rId3" Type="http://schemas.openxmlformats.org/officeDocument/2006/relationships/image" Target="../media/image3.png"/><Relationship Id="rId7" Type="http://schemas.openxmlformats.org/officeDocument/2006/relationships/image" Target="../media/image105.svg"/><Relationship Id="rId12"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5.png"/><Relationship Id="rId5" Type="http://schemas.openxmlformats.org/officeDocument/2006/relationships/image" Target="../media/image103.svg"/><Relationship Id="rId10" Type="http://schemas.openxmlformats.org/officeDocument/2006/relationships/image" Target="../media/image14.pn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jpe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3.png"/><Relationship Id="rId7"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hyperlink" Target="https://theinvestor.vn/e-wallet-turned-financial-assistant-momo-banks-on-power-of-small-things-exec-d13093.html" TargetMode="External"/><Relationship Id="rId3" Type="http://schemas.openxmlformats.org/officeDocument/2006/relationships/image" Target="../media/image3.png"/><Relationship Id="rId7" Type="http://schemas.openxmlformats.org/officeDocument/2006/relationships/hyperlink" Target="https://baochinhphu.vn/dao-duc-ai-bai-hoc-tu-cac-cong-ty-cong-nghe-lon-cho-den-ung-dung-tai-viet-nam-102250515175900801.ht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hyperlink" Target="https://www.pwc.com/vn/en/publications.html" TargetMode="External"/><Relationship Id="rId4" Type="http://schemas.openxmlformats.org/officeDocument/2006/relationships/hyperlink" Target="https://tckhyersin.edu.vn/Data/Upload/MagazineArticle/20/5.%20Nguy%E1%BB%85n%20Quang%20Anh%20-%20QLKT%20(44%20-%2052).pdf" TargetMode="External"/><Relationship Id="rId9" Type="http://schemas.openxmlformats.org/officeDocument/2006/relationships/hyperlink" Target="https://beta-en.mic.gov.vn/vietnam-ranks-5th-in-asean-in-government-ai-readiness-index-197240222095249056.ht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6.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image" Target="../media/image11.jpeg"/><Relationship Id="rId4" Type="http://schemas.openxmlformats.org/officeDocument/2006/relationships/image" Target="../media/image3.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5.png"/><Relationship Id="rId12" Type="http://schemas.openxmlformats.org/officeDocument/2006/relationships/image" Target="../media/image29.svg"/><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18.png"/><Relationship Id="rId15" Type="http://schemas.openxmlformats.org/officeDocument/2006/relationships/image" Target="../media/image32.jpe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27.png"/><Relationship Id="rId14" Type="http://schemas.openxmlformats.org/officeDocument/2006/relationships/image" Target="../media/image31.jpe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4.jpeg"/><Relationship Id="rId10" Type="http://schemas.openxmlformats.org/officeDocument/2006/relationships/image" Target="../media/image36.svg"/><Relationship Id="rId4" Type="http://schemas.openxmlformats.org/officeDocument/2006/relationships/image" Target="../media/image17.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1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45.svg"/><Relationship Id="rId5" Type="http://schemas.openxmlformats.org/officeDocument/2006/relationships/image" Target="../media/image6.png"/><Relationship Id="rId10" Type="http://schemas.openxmlformats.org/officeDocument/2006/relationships/image" Target="../media/image44.png"/><Relationship Id="rId4" Type="http://schemas.openxmlformats.org/officeDocument/2006/relationships/image" Target="../media/image41.jpeg"/><Relationship Id="rId9" Type="http://schemas.openxmlformats.org/officeDocument/2006/relationships/image" Target="../media/image43.svg"/><Relationship Id="rId1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93" name="Google Shape;93;p1"/>
          <p:cNvSpPr/>
          <p:nvPr/>
        </p:nvSpPr>
        <p:spPr>
          <a:xfrm>
            <a:off x="859587" y="1902705"/>
            <a:ext cx="8971024" cy="4951713"/>
          </a:xfrm>
          <a:custGeom>
            <a:avLst/>
            <a:gdLst/>
            <a:ahLst/>
            <a:cxnLst/>
            <a:rect l="l" t="t" r="r" b="b"/>
            <a:pathLst>
              <a:path w="3344139" h="2077209" extrusionOk="0">
                <a:moveTo>
                  <a:pt x="0" y="0"/>
                </a:moveTo>
                <a:lnTo>
                  <a:pt x="3344139" y="0"/>
                </a:lnTo>
                <a:lnTo>
                  <a:pt x="3344139" y="2077209"/>
                </a:lnTo>
                <a:lnTo>
                  <a:pt x="0" y="2077209"/>
                </a:lnTo>
                <a:close/>
              </a:path>
            </a:pathLst>
          </a:custGeom>
          <a:solidFill>
            <a:srgbClr val="FFFFFF"/>
          </a:solidFill>
          <a:ln>
            <a:noFill/>
          </a:ln>
        </p:spPr>
      </p:sp>
      <p:sp>
        <p:nvSpPr>
          <p:cNvPr id="94" name="Google Shape;94;p1"/>
          <p:cNvSpPr/>
          <p:nvPr/>
        </p:nvSpPr>
        <p:spPr>
          <a:xfrm flipH="1">
            <a:off x="-2156129" y="8872350"/>
            <a:ext cx="6662470" cy="1611106"/>
          </a:xfrm>
          <a:custGeom>
            <a:avLst/>
            <a:gdLst/>
            <a:ahLst/>
            <a:cxnLst/>
            <a:rect l="l" t="t" r="r" b="b"/>
            <a:pathLst>
              <a:path w="6662470" h="1611106" extrusionOk="0">
                <a:moveTo>
                  <a:pt x="6662470" y="0"/>
                </a:moveTo>
                <a:lnTo>
                  <a:pt x="0" y="0"/>
                </a:lnTo>
                <a:lnTo>
                  <a:pt x="0" y="1611107"/>
                </a:lnTo>
                <a:lnTo>
                  <a:pt x="6662470" y="1611107"/>
                </a:lnTo>
                <a:lnTo>
                  <a:pt x="6662470" y="0"/>
                </a:lnTo>
                <a:close/>
              </a:path>
            </a:pathLst>
          </a:custGeom>
          <a:blipFill rotWithShape="1">
            <a:blip r:embed="rId4"/>
            <a:stretch>
              <a:fillRect/>
            </a:stretch>
          </a:blipFill>
          <a:ln>
            <a:noFill/>
          </a:ln>
        </p:spPr>
      </p:sp>
      <p:sp>
        <p:nvSpPr>
          <p:cNvPr id="95" name="Google Shape;95;p1"/>
          <p:cNvSpPr/>
          <p:nvPr/>
        </p:nvSpPr>
        <p:spPr>
          <a:xfrm flipH="1">
            <a:off x="14102478" y="-465880"/>
            <a:ext cx="5652695" cy="1366924"/>
          </a:xfrm>
          <a:custGeom>
            <a:avLst/>
            <a:gdLst/>
            <a:ahLst/>
            <a:cxnLst/>
            <a:rect l="l" t="t" r="r" b="b"/>
            <a:pathLst>
              <a:path w="5652695" h="1366924" extrusionOk="0">
                <a:moveTo>
                  <a:pt x="5652694" y="0"/>
                </a:moveTo>
                <a:lnTo>
                  <a:pt x="0" y="0"/>
                </a:lnTo>
                <a:lnTo>
                  <a:pt x="0" y="1366924"/>
                </a:lnTo>
                <a:lnTo>
                  <a:pt x="5652694" y="1366924"/>
                </a:lnTo>
                <a:lnTo>
                  <a:pt x="5652694" y="0"/>
                </a:lnTo>
                <a:close/>
              </a:path>
            </a:pathLst>
          </a:custGeom>
          <a:blipFill rotWithShape="1">
            <a:blip r:embed="rId4"/>
            <a:stretch>
              <a:fillRect/>
            </a:stretch>
          </a:blipFill>
          <a:ln>
            <a:noFill/>
          </a:ln>
        </p:spPr>
      </p:sp>
      <p:sp>
        <p:nvSpPr>
          <p:cNvPr id="96" name="Google Shape;96;p1"/>
          <p:cNvSpPr/>
          <p:nvPr/>
        </p:nvSpPr>
        <p:spPr>
          <a:xfrm>
            <a:off x="11455664" y="624841"/>
            <a:ext cx="6535196" cy="9238754"/>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97" name="Google Shape;97;p1"/>
          <p:cNvSpPr/>
          <p:nvPr/>
        </p:nvSpPr>
        <p:spPr>
          <a:xfrm>
            <a:off x="6367294" y="8401651"/>
            <a:ext cx="259775" cy="259775"/>
          </a:xfrm>
          <a:custGeom>
            <a:avLst/>
            <a:gdLst/>
            <a:ahLst/>
            <a:cxnLst/>
            <a:rect l="l" t="t" r="r" b="b"/>
            <a:pathLst>
              <a:path w="259775" h="259775" extrusionOk="0">
                <a:moveTo>
                  <a:pt x="0" y="0"/>
                </a:moveTo>
                <a:lnTo>
                  <a:pt x="259775" y="0"/>
                </a:lnTo>
                <a:lnTo>
                  <a:pt x="259775" y="259775"/>
                </a:lnTo>
                <a:lnTo>
                  <a:pt x="0" y="259775"/>
                </a:lnTo>
                <a:lnTo>
                  <a:pt x="0" y="0"/>
                </a:lnTo>
                <a:close/>
              </a:path>
            </a:pathLst>
          </a:custGeom>
          <a:blipFill rotWithShape="1">
            <a:blip r:embed="rId5"/>
            <a:stretch>
              <a:fillRect/>
            </a:stretch>
          </a:blipFill>
          <a:ln>
            <a:noFill/>
          </a:ln>
        </p:spPr>
      </p:sp>
      <p:sp>
        <p:nvSpPr>
          <p:cNvPr id="98" name="Google Shape;98;p1"/>
          <p:cNvSpPr/>
          <p:nvPr/>
        </p:nvSpPr>
        <p:spPr>
          <a:xfrm>
            <a:off x="733490" y="1590319"/>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sp>
      <p:grpSp>
        <p:nvGrpSpPr>
          <p:cNvPr id="100" name="Google Shape;100;p1"/>
          <p:cNvGrpSpPr/>
          <p:nvPr/>
        </p:nvGrpSpPr>
        <p:grpSpPr>
          <a:xfrm>
            <a:off x="465661" y="155067"/>
            <a:ext cx="9561258" cy="1025795"/>
            <a:chOff x="-730966" y="88902"/>
            <a:chExt cx="11256463" cy="1561182"/>
          </a:xfrm>
        </p:grpSpPr>
        <p:sp>
          <p:nvSpPr>
            <p:cNvPr id="101" name="Google Shape;101;p1"/>
            <p:cNvSpPr/>
            <p:nvPr/>
          </p:nvSpPr>
          <p:spPr>
            <a:xfrm>
              <a:off x="-730966" y="88902"/>
              <a:ext cx="11180938" cy="1561182"/>
            </a:xfrm>
            <a:custGeom>
              <a:avLst/>
              <a:gdLst/>
              <a:ahLst/>
              <a:cxnLst/>
              <a:rect l="l" t="t" r="r" b="b"/>
              <a:pathLst>
                <a:path w="2523440" h="355659" extrusionOk="0">
                  <a:moveTo>
                    <a:pt x="0" y="0"/>
                  </a:moveTo>
                  <a:lnTo>
                    <a:pt x="2523440" y="0"/>
                  </a:lnTo>
                  <a:lnTo>
                    <a:pt x="2523440" y="355659"/>
                  </a:lnTo>
                  <a:lnTo>
                    <a:pt x="0" y="355659"/>
                  </a:lnTo>
                  <a:close/>
                </a:path>
              </a:pathLst>
            </a:custGeom>
            <a:solidFill>
              <a:srgbClr val="FFFFFF"/>
            </a:solidFill>
            <a:ln>
              <a:noFill/>
            </a:ln>
          </p:spPr>
        </p:sp>
        <p:sp>
          <p:nvSpPr>
            <p:cNvPr id="102" name="Google Shape;102;p1"/>
            <p:cNvSpPr txBox="1"/>
            <p:nvPr/>
          </p:nvSpPr>
          <p:spPr>
            <a:xfrm>
              <a:off x="1403964" y="264712"/>
              <a:ext cx="9121533" cy="91808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i="0" u="none" strike="noStrike" cap="none" dirty="0">
                  <a:solidFill>
                    <a:srgbClr val="003EA8"/>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Trường </a:t>
              </a:r>
              <a:r>
                <a:rPr lang="en-US" sz="2400" b="1" i="0" u="none" strike="noStrike" cap="none" dirty="0" err="1">
                  <a:solidFill>
                    <a:srgbClr val="003EA8"/>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Đại</a:t>
              </a:r>
              <a:r>
                <a:rPr lang="en-US" sz="2400" b="1" i="0" u="none" strike="noStrike" cap="none" dirty="0">
                  <a:solidFill>
                    <a:srgbClr val="003EA8"/>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 </a:t>
              </a:r>
              <a:r>
                <a:rPr lang="en-US" sz="2400" b="1" i="0" u="none" strike="noStrike" cap="none" dirty="0" err="1">
                  <a:solidFill>
                    <a:srgbClr val="003EA8"/>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học</a:t>
              </a:r>
              <a:r>
                <a:rPr lang="en-US" sz="2400" b="1" i="0" u="none" strike="noStrike" cap="none" dirty="0">
                  <a:solidFill>
                    <a:srgbClr val="003EA8"/>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 </a:t>
              </a:r>
              <a:r>
                <a:rPr lang="en-US" sz="2400" b="1" i="0" u="none" strike="noStrike" cap="none" dirty="0" err="1">
                  <a:solidFill>
                    <a:srgbClr val="003EA8"/>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Bách</a:t>
              </a:r>
              <a:r>
                <a:rPr lang="en-US" sz="2400" b="1" i="0" u="none" strike="noStrike" cap="none" dirty="0">
                  <a:solidFill>
                    <a:srgbClr val="003EA8"/>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 </a:t>
              </a:r>
              <a:r>
                <a:rPr lang="en-US" sz="2800" b="1" i="0" u="none" strike="noStrike" cap="none" dirty="0">
                  <a:solidFill>
                    <a:srgbClr val="366092"/>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k</a:t>
              </a:r>
              <a:r>
                <a:rPr lang="en-US" sz="2800" b="1" i="0" u="none" strike="noStrike" cap="none" dirty="0">
                  <a:solidFill>
                    <a:srgbClr val="003EA8"/>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hoa</a:t>
              </a:r>
              <a:r>
                <a:rPr lang="en-US" sz="2400" b="1" i="0" u="none" strike="noStrike" cap="none" dirty="0">
                  <a:solidFill>
                    <a:srgbClr val="003EA8"/>
                  </a:solidFill>
                  <a:latin typeface="Times New Roman" panose="02020603050405020304" pitchFamily="18" charset="0"/>
                  <a:ea typeface="Cambria Math" panose="02040503050406030204"/>
                  <a:cs typeface="Times New Roman" panose="02020603050405020304" pitchFamily="18" charset="0"/>
                  <a:sym typeface="Cambria Math" panose="02040503050406030204"/>
                </a:rPr>
                <a:t>  - ĐHQG TP.HCM</a:t>
              </a:r>
              <a:endParaRPr sz="1600" dirty="0">
                <a:latin typeface="Times New Roman" panose="02020603050405020304" pitchFamily="18" charset="0"/>
                <a:cs typeface="Times New Roman" panose="02020603050405020304" pitchFamily="18" charset="0"/>
              </a:endParaRPr>
            </a:p>
          </p:txBody>
        </p:sp>
      </p:grpSp>
      <p:sp>
        <p:nvSpPr>
          <p:cNvPr id="103" name="Google Shape;103;p1"/>
          <p:cNvSpPr/>
          <p:nvPr/>
        </p:nvSpPr>
        <p:spPr>
          <a:xfrm>
            <a:off x="853190" y="129312"/>
            <a:ext cx="969282" cy="1025795"/>
          </a:xfrm>
          <a:custGeom>
            <a:avLst/>
            <a:gdLst/>
            <a:ahLst/>
            <a:cxnLst/>
            <a:rect l="l" t="t" r="r" b="b"/>
            <a:pathLst>
              <a:path w="969282" h="1025795" extrusionOk="0">
                <a:moveTo>
                  <a:pt x="0" y="0"/>
                </a:moveTo>
                <a:lnTo>
                  <a:pt x="969282" y="0"/>
                </a:lnTo>
                <a:lnTo>
                  <a:pt x="969282" y="1025795"/>
                </a:lnTo>
                <a:lnTo>
                  <a:pt x="0" y="1025795"/>
                </a:lnTo>
                <a:lnTo>
                  <a:pt x="0" y="0"/>
                </a:lnTo>
                <a:close/>
              </a:path>
            </a:pathLst>
          </a:custGeom>
          <a:blipFill rotWithShape="1">
            <a:blip r:embed="rId7"/>
            <a:stretch>
              <a:fillRect l="-2433" r="-2432"/>
            </a:stretch>
          </a:blipFill>
          <a:ln>
            <a:noFill/>
          </a:ln>
        </p:spPr>
      </p:sp>
      <p:sp>
        <p:nvSpPr>
          <p:cNvPr id="104" name="Google Shape;104;p1"/>
          <p:cNvSpPr/>
          <p:nvPr/>
        </p:nvSpPr>
        <p:spPr>
          <a:xfrm>
            <a:off x="900600" y="7597444"/>
            <a:ext cx="7898881" cy="1263338"/>
          </a:xfrm>
          <a:custGeom>
            <a:avLst/>
            <a:gdLst/>
            <a:ahLst/>
            <a:cxnLst/>
            <a:rect l="l" t="t" r="r" b="b"/>
            <a:pathLst>
              <a:path w="2114141" h="338133" extrusionOk="0">
                <a:moveTo>
                  <a:pt x="0" y="0"/>
                </a:moveTo>
                <a:lnTo>
                  <a:pt x="2114141" y="0"/>
                </a:lnTo>
                <a:lnTo>
                  <a:pt x="2114141" y="338133"/>
                </a:lnTo>
                <a:lnTo>
                  <a:pt x="0" y="33813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Google Shape;105;p1"/>
          <p:cNvSpPr/>
          <p:nvPr/>
        </p:nvSpPr>
        <p:spPr>
          <a:xfrm>
            <a:off x="8135968" y="8485069"/>
            <a:ext cx="2270215" cy="1354672"/>
          </a:xfrm>
          <a:custGeom>
            <a:avLst/>
            <a:gdLst/>
            <a:ahLst/>
            <a:cxnLst/>
            <a:rect l="l" t="t" r="r" b="b"/>
            <a:pathLst>
              <a:path w="2434175" h="1522466" extrusionOk="0">
                <a:moveTo>
                  <a:pt x="0" y="0"/>
                </a:moveTo>
                <a:lnTo>
                  <a:pt x="2434176" y="0"/>
                </a:lnTo>
                <a:lnTo>
                  <a:pt x="2434176" y="1522466"/>
                </a:lnTo>
                <a:lnTo>
                  <a:pt x="0" y="1522466"/>
                </a:lnTo>
                <a:lnTo>
                  <a:pt x="0" y="0"/>
                </a:lnTo>
                <a:close/>
              </a:path>
            </a:pathLst>
          </a:custGeom>
          <a:blipFill rotWithShape="1">
            <a:blip r:embed="rId8"/>
            <a:stretch>
              <a:fillRect/>
            </a:stretch>
          </a:blipFill>
          <a:ln>
            <a:noFill/>
          </a:ln>
        </p:spPr>
      </p:sp>
      <p:sp>
        <p:nvSpPr>
          <p:cNvPr id="106" name="Google Shape;106;p1"/>
          <p:cNvSpPr/>
          <p:nvPr/>
        </p:nvSpPr>
        <p:spPr>
          <a:xfrm>
            <a:off x="9681141" y="7241250"/>
            <a:ext cx="1774522" cy="1445429"/>
          </a:xfrm>
          <a:custGeom>
            <a:avLst/>
            <a:gdLst/>
            <a:ahLst/>
            <a:cxnLst/>
            <a:rect l="l" t="t" r="r" b="b"/>
            <a:pathLst>
              <a:path w="1774522" h="1445429" extrusionOk="0">
                <a:moveTo>
                  <a:pt x="0" y="0"/>
                </a:moveTo>
                <a:lnTo>
                  <a:pt x="1774522" y="0"/>
                </a:lnTo>
                <a:lnTo>
                  <a:pt x="1774522" y="1445429"/>
                </a:lnTo>
                <a:lnTo>
                  <a:pt x="0" y="1445429"/>
                </a:lnTo>
                <a:lnTo>
                  <a:pt x="0" y="0"/>
                </a:lnTo>
                <a:close/>
              </a:path>
            </a:pathLst>
          </a:custGeom>
          <a:blipFill rotWithShape="1">
            <a:blip r:embed="rId9"/>
            <a:stretch>
              <a:fillRect/>
            </a:stretch>
          </a:blipFill>
          <a:ln>
            <a:noFill/>
          </a:ln>
        </p:spPr>
      </p:sp>
      <p:grpSp>
        <p:nvGrpSpPr>
          <p:cNvPr id="110" name="Google Shape;110;p1"/>
          <p:cNvGrpSpPr/>
          <p:nvPr/>
        </p:nvGrpSpPr>
        <p:grpSpPr>
          <a:xfrm>
            <a:off x="1135710" y="1852786"/>
            <a:ext cx="8445905" cy="10279737"/>
            <a:chOff x="856692" y="-3610867"/>
            <a:chExt cx="11864642" cy="13706322"/>
          </a:xfrm>
        </p:grpSpPr>
        <p:sp>
          <p:nvSpPr>
            <p:cNvPr id="111" name="Google Shape;111;p1"/>
            <p:cNvSpPr txBox="1"/>
            <p:nvPr/>
          </p:nvSpPr>
          <p:spPr>
            <a:xfrm>
              <a:off x="894799" y="-3610867"/>
              <a:ext cx="11826535" cy="13706322"/>
            </a:xfrm>
            <a:prstGeom prst="rect">
              <a:avLst/>
            </a:prstGeom>
            <a:noFill/>
            <a:ln>
              <a:noFill/>
            </a:ln>
          </p:spPr>
          <p:txBody>
            <a:bodyPr spcFirstLastPara="1" wrap="square" lIns="0" tIns="0" rIns="0" bIns="0" anchor="t" anchorCtr="0">
              <a:spAutoFit/>
            </a:bodyPr>
            <a:lstStyle/>
            <a:p>
              <a:r>
                <a:rPr lang="en-US" sz="7200" b="1" dirty="0" err="1">
                  <a:solidFill>
                    <a:srgbClr val="366092"/>
                  </a:solidFill>
                </a:rPr>
                <a:t>Tác</a:t>
              </a:r>
              <a:r>
                <a:rPr lang="en-US" sz="7200" b="1" dirty="0">
                  <a:solidFill>
                    <a:srgbClr val="366092"/>
                  </a:solidFill>
                </a:rPr>
                <a:t> </a:t>
              </a:r>
              <a:r>
                <a:rPr lang="en-US" sz="7200" b="1" dirty="0" err="1">
                  <a:solidFill>
                    <a:srgbClr val="366092"/>
                  </a:solidFill>
                </a:rPr>
                <a:t>Động</a:t>
              </a:r>
              <a:r>
                <a:rPr lang="en-US" sz="7200" b="1" dirty="0">
                  <a:solidFill>
                    <a:srgbClr val="366092"/>
                  </a:solidFill>
                </a:rPr>
                <a:t> </a:t>
              </a:r>
              <a:r>
                <a:rPr lang="en-US" sz="7200" b="1" dirty="0" err="1">
                  <a:solidFill>
                    <a:srgbClr val="366092"/>
                  </a:solidFill>
                </a:rPr>
                <a:t>Của</a:t>
              </a:r>
              <a:r>
                <a:rPr lang="en-US" sz="7200" b="1" dirty="0">
                  <a:solidFill>
                    <a:srgbClr val="366092"/>
                  </a:solidFill>
                </a:rPr>
                <a:t> Trí </a:t>
              </a:r>
              <a:r>
                <a:rPr lang="en-US" sz="7200" b="1" dirty="0" err="1">
                  <a:solidFill>
                    <a:srgbClr val="366092"/>
                  </a:solidFill>
                </a:rPr>
                <a:t>Tuệ</a:t>
              </a:r>
              <a:r>
                <a:rPr lang="en-US" sz="7200" b="1" dirty="0">
                  <a:solidFill>
                    <a:srgbClr val="366092"/>
                  </a:solidFill>
                </a:rPr>
                <a:t> </a:t>
              </a:r>
              <a:r>
                <a:rPr lang="en-US" sz="7200" b="1" dirty="0" err="1">
                  <a:solidFill>
                    <a:srgbClr val="366092"/>
                  </a:solidFill>
                </a:rPr>
                <a:t>Nhân</a:t>
              </a:r>
              <a:r>
                <a:rPr lang="en-US" sz="7200" b="1" dirty="0">
                  <a:solidFill>
                    <a:srgbClr val="366092"/>
                  </a:solidFill>
                </a:rPr>
                <a:t> </a:t>
              </a:r>
              <a:r>
                <a:rPr lang="en-US" sz="7200" b="1" dirty="0" err="1">
                  <a:solidFill>
                    <a:srgbClr val="366092"/>
                  </a:solidFill>
                </a:rPr>
                <a:t>Tạo</a:t>
              </a:r>
              <a:r>
                <a:rPr lang="en-US" sz="7200" b="1" dirty="0">
                  <a:solidFill>
                    <a:srgbClr val="366092"/>
                  </a:solidFill>
                </a:rPr>
                <a:t> AI </a:t>
              </a:r>
            </a:p>
            <a:p>
              <a:r>
                <a:rPr lang="en-US" sz="6000" dirty="0" err="1">
                  <a:solidFill>
                    <a:schemeClr val="accent1">
                      <a:lumMod val="75000"/>
                    </a:schemeClr>
                  </a:solidFill>
                </a:rPr>
                <a:t>Đến</a:t>
              </a:r>
              <a:r>
                <a:rPr lang="en-US" sz="6000" dirty="0">
                  <a:solidFill>
                    <a:schemeClr val="accent1">
                      <a:lumMod val="75000"/>
                    </a:schemeClr>
                  </a:solidFill>
                </a:rPr>
                <a:t> </a:t>
              </a:r>
              <a:r>
                <a:rPr lang="en-US" sz="6000" dirty="0" err="1">
                  <a:solidFill>
                    <a:schemeClr val="accent1">
                      <a:lumMod val="75000"/>
                    </a:schemeClr>
                  </a:solidFill>
                </a:rPr>
                <a:t>Nguồn</a:t>
              </a:r>
              <a:r>
                <a:rPr lang="en-US" sz="6000" dirty="0">
                  <a:solidFill>
                    <a:schemeClr val="accent1">
                      <a:lumMod val="75000"/>
                    </a:schemeClr>
                  </a:solidFill>
                </a:rPr>
                <a:t> </a:t>
              </a:r>
              <a:r>
                <a:rPr lang="en-US" sz="6000" dirty="0" err="1">
                  <a:solidFill>
                    <a:schemeClr val="accent1">
                      <a:lumMod val="75000"/>
                    </a:schemeClr>
                  </a:solidFill>
                </a:rPr>
                <a:t>Nhân</a:t>
              </a:r>
              <a:r>
                <a:rPr lang="en-US" sz="6000" dirty="0">
                  <a:solidFill>
                    <a:schemeClr val="accent1">
                      <a:lumMod val="75000"/>
                    </a:schemeClr>
                  </a:solidFill>
                </a:rPr>
                <a:t> Lực Việt Nam</a:t>
              </a:r>
            </a:p>
            <a:p>
              <a:endParaRPr lang="en-US" sz="4800" b="1" dirty="0"/>
            </a:p>
            <a:p>
              <a:pPr marL="0" marR="0" lvl="0" indent="0" algn="l" rtl="0">
                <a:spcBef>
                  <a:spcPts val="0"/>
                </a:spcBef>
                <a:spcAft>
                  <a:spcPts val="0"/>
                </a:spcAft>
                <a:buNone/>
              </a:pPr>
              <a:endParaRPr lang="en-US" sz="3600" b="1" dirty="0">
                <a:solidFill>
                  <a:srgbClr val="366092"/>
                </a:solidFill>
                <a:ea typeface="Arial" panose="020B0604020202020204"/>
                <a:cs typeface="Arial" panose="020B0604020202020204"/>
                <a:sym typeface="Arial" panose="020B0604020202020204"/>
              </a:endParaRPr>
            </a:p>
            <a:p>
              <a:pPr marL="0" marR="0" lvl="0" indent="0" algn="l" rtl="0">
                <a:spcBef>
                  <a:spcPts val="0"/>
                </a:spcBef>
                <a:spcAft>
                  <a:spcPts val="0"/>
                </a:spcAft>
                <a:buNone/>
              </a:pPr>
              <a:endParaRPr lang="en-US" sz="8000" b="1" dirty="0">
                <a:solidFill>
                  <a:srgbClr val="366092"/>
                </a:solidFill>
              </a:endParaRPr>
            </a:p>
            <a:p>
              <a:pPr marL="0" marR="0" lvl="0" indent="0" algn="l" rtl="0">
                <a:spcBef>
                  <a:spcPts val="0"/>
                </a:spcBef>
                <a:spcAft>
                  <a:spcPts val="0"/>
                </a:spcAft>
                <a:buNone/>
              </a:pPr>
              <a:endParaRPr lang="en-US" sz="8000" b="1" dirty="0">
                <a:solidFill>
                  <a:srgbClr val="366092"/>
                </a:solidFill>
                <a:ea typeface="Arial" panose="020B0604020202020204"/>
                <a:cs typeface="Arial" panose="020B0604020202020204"/>
                <a:sym typeface="Arial" panose="020B0604020202020204"/>
              </a:endParaRPr>
            </a:p>
            <a:p>
              <a:pPr marL="0" marR="0" lvl="0" indent="0" algn="l" rtl="0">
                <a:spcBef>
                  <a:spcPts val="0"/>
                </a:spcBef>
                <a:spcAft>
                  <a:spcPts val="0"/>
                </a:spcAft>
                <a:buNone/>
              </a:pPr>
              <a:endParaRPr lang="en-US" sz="8000" b="1" dirty="0">
                <a:solidFill>
                  <a:srgbClr val="366092"/>
                </a:solidFill>
              </a:endParaRPr>
            </a:p>
            <a:p>
              <a:pPr marL="0" marR="0" lvl="0" indent="0" algn="l" rtl="0">
                <a:spcBef>
                  <a:spcPts val="0"/>
                </a:spcBef>
                <a:spcAft>
                  <a:spcPts val="0"/>
                </a:spcAft>
                <a:buNone/>
              </a:pPr>
              <a:endParaRPr sz="8000" dirty="0">
                <a:solidFill>
                  <a:srgbClr val="366092"/>
                </a:solidFill>
                <a:ea typeface="Arial" panose="020B0604020202020204"/>
                <a:cs typeface="Arial" panose="020B0604020202020204"/>
                <a:sym typeface="Arial" panose="020B0604020202020204"/>
              </a:endParaRPr>
            </a:p>
          </p:txBody>
        </p:sp>
        <p:sp>
          <p:nvSpPr>
            <p:cNvPr id="112" name="Google Shape;112;p1"/>
            <p:cNvSpPr txBox="1"/>
            <p:nvPr/>
          </p:nvSpPr>
          <p:spPr>
            <a:xfrm>
              <a:off x="856692" y="2056773"/>
              <a:ext cx="11826534" cy="7354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2800" b="1" dirty="0">
                  <a:solidFill>
                    <a:srgbClr val="538CD5"/>
                  </a:solidFill>
                  <a:latin typeface="Arial" panose="020B0604020202020204"/>
                  <a:ea typeface="Arial" panose="020B0604020202020204"/>
                  <a:cs typeface="Arial" panose="020B0604020202020204"/>
                  <a:sym typeface="Arial" panose="020B0604020202020204"/>
                </a:rPr>
                <a:t>L03 - THẦY PHẠM MINH TUẤN</a:t>
              </a:r>
              <a:endParaRPr sz="1200" dirty="0"/>
            </a:p>
          </p:txBody>
        </p:sp>
      </p:grpSp>
      <p:sp>
        <p:nvSpPr>
          <p:cNvPr id="113" name="Google Shape;113;p1"/>
          <p:cNvSpPr txBox="1"/>
          <p:nvPr/>
        </p:nvSpPr>
        <p:spPr>
          <a:xfrm>
            <a:off x="9139238" y="4274503"/>
            <a:ext cx="9525" cy="1566544"/>
          </a:xfrm>
          <a:prstGeom prst="rect">
            <a:avLst/>
          </a:prstGeom>
          <a:noFill/>
          <a:ln>
            <a:noFill/>
          </a:ln>
        </p:spPr>
        <p:txBody>
          <a:bodyPr spcFirstLastPara="1" wrap="square" lIns="0" tIns="0" rIns="0" bIns="0" anchor="t" anchorCtr="0">
            <a:spAutoFit/>
          </a:bodyPr>
          <a:lstStyle/>
          <a:p>
            <a:pPr marL="0" marR="0" lvl="0" indent="0" algn="ctr" rtl="0">
              <a:lnSpc>
                <a:spcPct val="716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4" name="Google Shape;114;p1"/>
          <p:cNvSpPr txBox="1"/>
          <p:nvPr/>
        </p:nvSpPr>
        <p:spPr>
          <a:xfrm>
            <a:off x="927069" y="7970598"/>
            <a:ext cx="7898881" cy="695325"/>
          </a:xfrm>
          <a:prstGeom prst="rect">
            <a:avLst/>
          </a:prstGeom>
          <a:noFill/>
          <a:ln>
            <a:noFill/>
          </a:ln>
        </p:spPr>
        <p:txBody>
          <a:bodyPr spcFirstLastPara="1" wrap="square" lIns="0" tIns="0" rIns="0" bIns="0" anchor="t" anchorCtr="0">
            <a:noAutofit/>
          </a:bodyPr>
          <a:lstStyle/>
          <a:p>
            <a:pPr marL="0" marR="0" lvl="0" indent="0" algn="ctr" rtl="0">
              <a:lnSpc>
                <a:spcPct val="94000"/>
              </a:lnSpc>
              <a:spcBef>
                <a:spcPts val="0"/>
              </a:spcBef>
              <a:spcAft>
                <a:spcPts val="0"/>
              </a:spcAft>
              <a:buNone/>
            </a:pPr>
            <a:r>
              <a:rPr lang="en-US" sz="3400" b="1" dirty="0" err="1">
                <a:solidFill>
                  <a:schemeClr val="tx1"/>
                </a:solidFill>
                <a:latin typeface="Arial" panose="020B0604020202020204"/>
                <a:ea typeface="Arial" panose="020B0604020202020204"/>
                <a:cs typeface="Arial" panose="020B0604020202020204"/>
                <a:sym typeface="Arial" panose="020B0604020202020204"/>
              </a:rPr>
              <a:t>Kỹ</a:t>
            </a:r>
            <a:r>
              <a:rPr lang="en-US" sz="3400" b="1" dirty="0">
                <a:solidFill>
                  <a:schemeClr val="tx1"/>
                </a:solidFill>
                <a:latin typeface="Arial" panose="020B0604020202020204"/>
                <a:ea typeface="Arial" panose="020B0604020202020204"/>
                <a:cs typeface="Arial" panose="020B0604020202020204"/>
                <a:sym typeface="Arial" panose="020B0604020202020204"/>
              </a:rPr>
              <a:t> </a:t>
            </a:r>
            <a:r>
              <a:rPr lang="en-US" sz="3400" b="1" dirty="0" err="1">
                <a:solidFill>
                  <a:schemeClr val="tx1"/>
                </a:solidFill>
                <a:latin typeface="Arial" panose="020B0604020202020204"/>
                <a:ea typeface="Arial" panose="020B0604020202020204"/>
                <a:cs typeface="Arial" panose="020B0604020202020204"/>
                <a:sym typeface="Arial" panose="020B0604020202020204"/>
              </a:rPr>
              <a:t>Năng</a:t>
            </a:r>
            <a:r>
              <a:rPr lang="en-US" sz="3400" b="1" dirty="0">
                <a:solidFill>
                  <a:schemeClr val="tx1"/>
                </a:solidFill>
                <a:latin typeface="Arial" panose="020B0604020202020204"/>
                <a:ea typeface="Arial" panose="020B0604020202020204"/>
                <a:cs typeface="Arial" panose="020B0604020202020204"/>
                <a:sym typeface="Arial" panose="020B0604020202020204"/>
              </a:rPr>
              <a:t> Chuyên </a:t>
            </a:r>
            <a:r>
              <a:rPr lang="en-US" sz="3400" b="1" dirty="0" err="1">
                <a:solidFill>
                  <a:schemeClr val="tx1"/>
                </a:solidFill>
                <a:latin typeface="Arial" panose="020B0604020202020204"/>
                <a:ea typeface="Arial" panose="020B0604020202020204"/>
                <a:cs typeface="Arial" panose="020B0604020202020204"/>
                <a:sym typeface="Arial" panose="020B0604020202020204"/>
              </a:rPr>
              <a:t>Nghiệp</a:t>
            </a:r>
            <a:r>
              <a:rPr lang="en-US" sz="3400" b="1" dirty="0">
                <a:solidFill>
                  <a:schemeClr val="tx1"/>
                </a:solidFill>
                <a:latin typeface="Arial" panose="020B0604020202020204"/>
                <a:ea typeface="Arial" panose="020B0604020202020204"/>
                <a:cs typeface="Arial" panose="020B0604020202020204"/>
                <a:sym typeface="Arial" panose="020B0604020202020204"/>
              </a:rPr>
              <a:t> Cho </a:t>
            </a:r>
            <a:r>
              <a:rPr lang="en-US" sz="3400" b="1" dirty="0" err="1">
                <a:solidFill>
                  <a:schemeClr val="tx1"/>
                </a:solidFill>
                <a:latin typeface="Arial" panose="020B0604020202020204"/>
                <a:ea typeface="Arial" panose="020B0604020202020204"/>
                <a:cs typeface="Arial" panose="020B0604020202020204"/>
                <a:sym typeface="Arial" panose="020B0604020202020204"/>
              </a:rPr>
              <a:t>Kỹ</a:t>
            </a:r>
            <a:r>
              <a:rPr lang="en-US" sz="3400" b="1" dirty="0">
                <a:solidFill>
                  <a:schemeClr val="tx1"/>
                </a:solidFill>
                <a:latin typeface="Arial" panose="020B0604020202020204"/>
                <a:ea typeface="Arial" panose="020B0604020202020204"/>
                <a:cs typeface="Arial" panose="020B0604020202020204"/>
                <a:sym typeface="Arial" panose="020B0604020202020204"/>
              </a:rPr>
              <a:t> </a:t>
            </a:r>
            <a:r>
              <a:rPr lang="en-US" sz="3400" b="1" dirty="0" err="1">
                <a:solidFill>
                  <a:schemeClr val="tx1"/>
                </a:solidFill>
                <a:latin typeface="Arial" panose="020B0604020202020204"/>
                <a:ea typeface="Arial" panose="020B0604020202020204"/>
                <a:cs typeface="Arial" panose="020B0604020202020204"/>
                <a:sym typeface="Arial" panose="020B0604020202020204"/>
              </a:rPr>
              <a:t>Sư</a:t>
            </a:r>
            <a:endParaRPr sz="3400" b="1" dirty="0">
              <a:solidFill>
                <a:schemeClr val="tx1"/>
              </a:solidFill>
              <a:latin typeface="Arial" panose="020B0604020202020204"/>
              <a:ea typeface="Arial" panose="020B0604020202020204"/>
              <a:cs typeface="Arial" panose="020B0604020202020204"/>
              <a:sym typeface="Arial" panose="020B0604020202020204"/>
            </a:endParaRPr>
          </a:p>
        </p:txBody>
      </p:sp>
      <p:sp>
        <p:nvSpPr>
          <p:cNvPr id="115" name="Google Shape;115;p1"/>
          <p:cNvSpPr txBox="1"/>
          <p:nvPr/>
        </p:nvSpPr>
        <p:spPr>
          <a:xfrm>
            <a:off x="9962768" y="7302716"/>
            <a:ext cx="1146629" cy="108157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10" b="1" dirty="0" err="1">
                <a:solidFill>
                  <a:schemeClr val="lt1"/>
                </a:solidFill>
                <a:latin typeface="Arial" panose="020B0604020202020204"/>
                <a:ea typeface="Arial" panose="020B0604020202020204"/>
                <a:cs typeface="Arial" panose="020B0604020202020204"/>
                <a:sym typeface="Arial" panose="020B0604020202020204"/>
              </a:rPr>
              <a:t>Nhóm</a:t>
            </a:r>
            <a:r>
              <a:rPr lang="en-US" sz="2510" b="1" dirty="0">
                <a:solidFill>
                  <a:schemeClr val="lt1"/>
                </a:solidFill>
                <a:latin typeface="Arial" panose="020B0604020202020204"/>
                <a:ea typeface="Arial" panose="020B0604020202020204"/>
                <a:cs typeface="Arial" panose="020B0604020202020204"/>
                <a:sym typeface="Arial" panose="020B0604020202020204"/>
              </a:rPr>
              <a:t> 1</a:t>
            </a:r>
            <a:endParaRPr dirty="0"/>
          </a:p>
        </p:txBody>
      </p:sp>
      <p:sp>
        <p:nvSpPr>
          <p:cNvPr id="116" name="Google Shape;116;p1"/>
          <p:cNvSpPr/>
          <p:nvPr/>
        </p:nvSpPr>
        <p:spPr>
          <a:xfrm>
            <a:off x="1136368" y="8536207"/>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sp>
      <p:pic>
        <p:nvPicPr>
          <p:cNvPr id="6" name="Picture 5"/>
          <p:cNvPicPr>
            <a:picLocks noChangeAspect="1"/>
          </p:cNvPicPr>
          <p:nvPr/>
        </p:nvPicPr>
        <p:blipFill>
          <a:blip r:embed="rId10"/>
          <a:stretch>
            <a:fillRect/>
          </a:stretch>
        </p:blipFill>
        <p:spPr>
          <a:xfrm>
            <a:off x="11636504" y="770270"/>
            <a:ext cx="6158905" cy="8891889"/>
          </a:xfrm>
          <a:prstGeom prst="rect">
            <a:avLst/>
          </a:prstGeom>
        </p:spPr>
      </p:pic>
      <p:sp>
        <p:nvSpPr>
          <p:cNvPr id="107" name="Google Shape;107;p1"/>
          <p:cNvSpPr/>
          <p:nvPr/>
        </p:nvSpPr>
        <p:spPr>
          <a:xfrm rot="-203414">
            <a:off x="11417696" y="434403"/>
            <a:ext cx="388447" cy="556913"/>
          </a:xfrm>
          <a:custGeom>
            <a:avLst/>
            <a:gdLst/>
            <a:ahLst/>
            <a:cxnLst/>
            <a:rect l="l" t="t" r="r" b="b"/>
            <a:pathLst>
              <a:path w="388447" h="556913" extrusionOk="0">
                <a:moveTo>
                  <a:pt x="0" y="0"/>
                </a:moveTo>
                <a:lnTo>
                  <a:pt x="388447" y="0"/>
                </a:lnTo>
                <a:lnTo>
                  <a:pt x="388447" y="556914"/>
                </a:lnTo>
                <a:lnTo>
                  <a:pt x="0" y="556914"/>
                </a:lnTo>
                <a:lnTo>
                  <a:pt x="0" y="0"/>
                </a:lnTo>
                <a:close/>
              </a:path>
            </a:pathLst>
          </a:custGeom>
          <a:blipFill rotWithShape="1">
            <a:blip r:embed="rId6"/>
            <a:stretch>
              <a:fillRect/>
            </a:stretch>
          </a:blipFill>
          <a:ln>
            <a:noFill/>
          </a:ln>
        </p:spPr>
      </p:sp>
      <p:sp>
        <p:nvSpPr>
          <p:cNvPr id="99" name="Google Shape;99;p1"/>
          <p:cNvSpPr/>
          <p:nvPr/>
        </p:nvSpPr>
        <p:spPr>
          <a:xfrm rot="-203414">
            <a:off x="11311151" y="3696545"/>
            <a:ext cx="321948" cy="461574"/>
          </a:xfrm>
          <a:custGeom>
            <a:avLst/>
            <a:gdLst/>
            <a:ahLst/>
            <a:cxnLst/>
            <a:rect l="l" t="t" r="r" b="b"/>
            <a:pathLst>
              <a:path w="321948" h="461574" extrusionOk="0">
                <a:moveTo>
                  <a:pt x="0" y="0"/>
                </a:moveTo>
                <a:lnTo>
                  <a:pt x="321948" y="0"/>
                </a:lnTo>
                <a:lnTo>
                  <a:pt x="321948" y="461574"/>
                </a:lnTo>
                <a:lnTo>
                  <a:pt x="0" y="461574"/>
                </a:lnTo>
                <a:lnTo>
                  <a:pt x="0" y="0"/>
                </a:lnTo>
                <a:close/>
              </a:path>
            </a:pathLst>
          </a:custGeom>
          <a:blipFill rotWithShape="1">
            <a:blip r:embed="rId6"/>
            <a:stretch>
              <a:fillRect/>
            </a:stretch>
          </a:blipFill>
          <a:ln>
            <a:noFill/>
          </a:ln>
        </p:spPr>
      </p:sp>
      <p:sp>
        <p:nvSpPr>
          <p:cNvPr id="108" name="Google Shape;108;p1"/>
          <p:cNvSpPr/>
          <p:nvPr/>
        </p:nvSpPr>
        <p:spPr>
          <a:xfrm rot="-203414">
            <a:off x="17586807" y="5259580"/>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6"/>
            <a:stretch>
              <a:fillRect/>
            </a:stretch>
          </a:blipFill>
          <a:ln>
            <a:noFill/>
          </a:ln>
        </p:spPr>
      </p:sp>
      <p:pic>
        <p:nvPicPr>
          <p:cNvPr id="10" name="Picture 9"/>
          <p:cNvPicPr>
            <a:picLocks noChangeAspect="1"/>
          </p:cNvPicPr>
          <p:nvPr/>
        </p:nvPicPr>
        <p:blipFill>
          <a:blip r:embed="rId11"/>
          <a:stretch>
            <a:fillRect/>
          </a:stretch>
        </p:blipFill>
        <p:spPr>
          <a:xfrm>
            <a:off x="7908917" y="5086961"/>
            <a:ext cx="1709722" cy="17097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par>
                                <p:cTn id="23" presetID="10"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10" presetClass="entr" presetSubtype="0" fill="hold" nodeType="with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fade">
                                      <p:cBhvr>
                                        <p:cTn id="28" dur="500"/>
                                        <p:tgtEl>
                                          <p:spTgt spid="105"/>
                                        </p:tgtEl>
                                      </p:cBhvr>
                                    </p:animEffect>
                                  </p:childTnLst>
                                </p:cTn>
                              </p:par>
                              <p:par>
                                <p:cTn id="29" presetID="10" presetClass="entr" presetSubtype="0" fill="hold" nodeType="with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fade">
                                      <p:cBhvr>
                                        <p:cTn id="31" dur="500"/>
                                        <p:tgtEl>
                                          <p:spTgt spid="106"/>
                                        </p:tgtEl>
                                      </p:cBhvr>
                                    </p:animEffect>
                                  </p:childTnLst>
                                </p:cTn>
                              </p:par>
                              <p:par>
                                <p:cTn id="32" presetID="10" presetClass="entr" presetSubtype="0" fill="hold" nodeType="with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par>
                                <p:cTn id="35" presetID="10"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nodeType="with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fade">
                                      <p:cBhvr>
                                        <p:cTn id="40" dur="500"/>
                                        <p:tgtEl>
                                          <p:spTgt spid="110"/>
                                        </p:tgtEl>
                                      </p:cBhvr>
                                    </p:animEffect>
                                  </p:childTnLst>
                                </p:cTn>
                              </p:par>
                              <p:par>
                                <p:cTn id="41" presetID="10" presetClass="entr" presetSubtype="0" fill="hold"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10"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500"/>
                                        <p:tgtEl>
                                          <p:spTgt spid="115"/>
                                        </p:tgtEl>
                                      </p:cBhvr>
                                    </p:animEffect>
                                  </p:childTnLst>
                                </p:cTn>
                              </p:par>
                              <p:par>
                                <p:cTn id="50" presetID="10" presetClass="entr" presetSubtype="0" fill="hold"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fade">
                                      <p:cBhvr>
                                        <p:cTn id="5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7;p4"/>
          <p:cNvSpPr/>
          <p:nvPr/>
        </p:nvSpPr>
        <p:spPr>
          <a:xfrm>
            <a:off x="-228600" y="-90076"/>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3" name="Google Shape;178;p4"/>
          <p:cNvSpPr/>
          <p:nvPr/>
        </p:nvSpPr>
        <p:spPr>
          <a:xfrm>
            <a:off x="7667134" y="2826327"/>
            <a:ext cx="10097971" cy="4923600"/>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4" name="Google Shape;179;p4"/>
          <p:cNvSpPr txBox="1"/>
          <p:nvPr/>
        </p:nvSpPr>
        <p:spPr>
          <a:xfrm>
            <a:off x="7841791" y="3490770"/>
            <a:ext cx="10028664" cy="3693319"/>
          </a:xfrm>
          <a:prstGeom prst="rect">
            <a:avLst/>
          </a:prstGeom>
          <a:noFill/>
          <a:ln>
            <a:noFill/>
          </a:ln>
        </p:spPr>
        <p:txBody>
          <a:bodyPr spcFirstLastPara="1" wrap="square" lIns="0" tIns="0" rIns="0" bIns="0" anchor="t" anchorCtr="0">
            <a:spAutoFit/>
          </a:bodyPr>
          <a:lstStyle/>
          <a:p>
            <a:r>
              <a:rPr lang="vi-VN" sz="8000" b="1" dirty="0">
                <a:solidFill>
                  <a:srgbClr val="366092"/>
                </a:solidFill>
              </a:rPr>
              <a:t>Thực trạng và Tác động của AI Tạo sinh tại Việt Nam </a:t>
            </a:r>
            <a:endParaRPr lang="en-US" sz="8800" b="1" dirty="0">
              <a:solidFill>
                <a:srgbClr val="366092"/>
              </a:solidFill>
              <a:latin typeface="Arial" panose="020B0604020202020204"/>
              <a:ea typeface="Arial" panose="020B0604020202020204"/>
              <a:cs typeface="Arial" panose="020B0604020202020204"/>
              <a:sym typeface="Arial" panose="020B0604020202020204"/>
            </a:endParaRPr>
          </a:p>
        </p:txBody>
      </p:sp>
      <p:sp>
        <p:nvSpPr>
          <p:cNvPr id="7" name="Google Shape;182;p4"/>
          <p:cNvSpPr/>
          <p:nvPr/>
        </p:nvSpPr>
        <p:spPr>
          <a:xfrm>
            <a:off x="16106883" y="8389536"/>
            <a:ext cx="1203235" cy="2017163"/>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4"/>
            <a:stretch>
              <a:fillRect/>
            </a:stretch>
          </a:blipFill>
          <a:ln>
            <a:noFill/>
          </a:ln>
        </p:spPr>
      </p:sp>
      <p:sp>
        <p:nvSpPr>
          <p:cNvPr id="8" name="Google Shape;184;p4"/>
          <p:cNvSpPr/>
          <p:nvPr/>
        </p:nvSpPr>
        <p:spPr>
          <a:xfrm>
            <a:off x="16239018" y="8663012"/>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5"/>
            <a:stretch>
              <a:fillRect/>
            </a:stretch>
          </a:blipFill>
          <a:ln>
            <a:noFill/>
          </a:ln>
        </p:spPr>
      </p:sp>
      <p:sp>
        <p:nvSpPr>
          <p:cNvPr id="9" name="Google Shape;185;p4"/>
          <p:cNvSpPr/>
          <p:nvPr/>
        </p:nvSpPr>
        <p:spPr>
          <a:xfrm>
            <a:off x="327068" y="295835"/>
            <a:ext cx="7027870" cy="9552881"/>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10" name="Google Shape;189;p4"/>
          <p:cNvSpPr/>
          <p:nvPr/>
        </p:nvSpPr>
        <p:spPr>
          <a:xfrm>
            <a:off x="17534188" y="4226099"/>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190;p4"/>
          <p:cNvSpPr/>
          <p:nvPr/>
        </p:nvSpPr>
        <p:spPr>
          <a:xfrm>
            <a:off x="9255274" y="7341663"/>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sp>
      <p:sp>
        <p:nvSpPr>
          <p:cNvPr id="13" name="TextBox 12"/>
          <p:cNvSpPr txBox="1"/>
          <p:nvPr/>
        </p:nvSpPr>
        <p:spPr>
          <a:xfrm>
            <a:off x="9696890" y="9544574"/>
            <a:ext cx="656296" cy="523220"/>
          </a:xfrm>
          <a:prstGeom prst="rect">
            <a:avLst/>
          </a:prstGeom>
          <a:noFill/>
        </p:spPr>
        <p:txBody>
          <a:bodyPr wrap="square" rtlCol="0">
            <a:spAutoFit/>
          </a:bodyPr>
          <a:lstStyle/>
          <a:p>
            <a:r>
              <a:rPr lang="en-US" sz="2800" b="1" dirty="0"/>
              <a:t>8</a:t>
            </a:r>
            <a:endParaRPr lang="en-US" b="1" dirty="0"/>
          </a:p>
        </p:txBody>
      </p:sp>
      <p:sp>
        <p:nvSpPr>
          <p:cNvPr id="16" name="Google Shape;191;p4"/>
          <p:cNvSpPr/>
          <p:nvPr/>
        </p:nvSpPr>
        <p:spPr>
          <a:xfrm>
            <a:off x="7029939" y="742426"/>
            <a:ext cx="587589"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 name="Google Shape;186;p4"/>
          <p:cNvSpPr/>
          <p:nvPr/>
        </p:nvSpPr>
        <p:spPr>
          <a:xfrm rot="-203414">
            <a:off x="249519" y="91899"/>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6"/>
            <a:stretch>
              <a:fillRect/>
            </a:stretch>
          </a:blipFill>
          <a:ln>
            <a:noFill/>
          </a:ln>
        </p:spPr>
      </p:sp>
      <p:sp>
        <p:nvSpPr>
          <p:cNvPr id="18" name="Google Shape;183;p4"/>
          <p:cNvSpPr/>
          <p:nvPr/>
        </p:nvSpPr>
        <p:spPr>
          <a:xfrm>
            <a:off x="11477166" y="-412359"/>
            <a:ext cx="7366502"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7"/>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050" name="Picture 2" descr="hình ảnh đã chọ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895" y="338850"/>
            <a:ext cx="6585841" cy="9205724"/>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88;p4"/>
          <p:cNvSpPr/>
          <p:nvPr/>
        </p:nvSpPr>
        <p:spPr>
          <a:xfrm>
            <a:off x="55053" y="8706342"/>
            <a:ext cx="1519060" cy="1472433"/>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9"/>
            <a:stretch>
              <a:fillRect/>
            </a:stretch>
          </a:blipFill>
          <a:ln>
            <a:noFill/>
          </a:ln>
        </p:spPr>
      </p:sp>
      <p:sp>
        <p:nvSpPr>
          <p:cNvPr id="12" name="Google Shape;192;p4"/>
          <p:cNvSpPr/>
          <p:nvPr/>
        </p:nvSpPr>
        <p:spPr>
          <a:xfrm>
            <a:off x="6728083" y="7940425"/>
            <a:ext cx="65629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 name="Google Shape;177;p4"/>
          <p:cNvSpPr/>
          <p:nvPr/>
        </p:nvSpPr>
        <p:spPr>
          <a:xfrm>
            <a:off x="-114300" y="5856"/>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5" name="Google Shape;178;p4"/>
          <p:cNvSpPr/>
          <p:nvPr/>
        </p:nvSpPr>
        <p:spPr>
          <a:xfrm>
            <a:off x="586535" y="591731"/>
            <a:ext cx="10097971" cy="1803727"/>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6" name="Google Shape;179;p4"/>
          <p:cNvSpPr txBox="1"/>
          <p:nvPr/>
        </p:nvSpPr>
        <p:spPr>
          <a:xfrm>
            <a:off x="691207" y="609749"/>
            <a:ext cx="10097971" cy="1661993"/>
          </a:xfrm>
          <a:prstGeom prst="rect">
            <a:avLst/>
          </a:prstGeom>
          <a:noFill/>
          <a:ln>
            <a:noFill/>
          </a:ln>
        </p:spPr>
        <p:txBody>
          <a:bodyPr spcFirstLastPara="1" wrap="square" lIns="0" tIns="0" rIns="0" bIns="0" anchor="t" anchorCtr="0">
            <a:spAutoFit/>
          </a:bodyPr>
          <a:lstStyle/>
          <a:p>
            <a:r>
              <a:rPr lang="vi-VN" sz="5400" b="1" dirty="0">
                <a:solidFill>
                  <a:srgbClr val="366092"/>
                </a:solidFill>
              </a:rPr>
              <a:t>Chính sách và Định hướng </a:t>
            </a:r>
            <a:r>
              <a:rPr lang="vi-VN" sz="5400" b="1" dirty="0">
                <a:solidFill>
                  <a:schemeClr val="bg2">
                    <a:lumMod val="60000"/>
                    <a:lumOff val="40000"/>
                  </a:schemeClr>
                </a:solidFill>
              </a:rPr>
              <a:t>Quốc gia về AI</a:t>
            </a:r>
          </a:p>
        </p:txBody>
      </p:sp>
      <p:sp>
        <p:nvSpPr>
          <p:cNvPr id="7" name="TextBox 6"/>
          <p:cNvSpPr txBox="1"/>
          <p:nvPr/>
        </p:nvSpPr>
        <p:spPr>
          <a:xfrm>
            <a:off x="9144000" y="9495243"/>
            <a:ext cx="656296" cy="523220"/>
          </a:xfrm>
          <a:prstGeom prst="rect">
            <a:avLst/>
          </a:prstGeom>
          <a:noFill/>
        </p:spPr>
        <p:txBody>
          <a:bodyPr wrap="square" rtlCol="0">
            <a:spAutoFit/>
          </a:bodyPr>
          <a:lstStyle/>
          <a:p>
            <a:r>
              <a:rPr lang="en-US" sz="2800" b="1" dirty="0"/>
              <a:t>9</a:t>
            </a:r>
            <a:endParaRPr lang="en-US" b="1" dirty="0"/>
          </a:p>
        </p:txBody>
      </p:sp>
      <p:sp>
        <p:nvSpPr>
          <p:cNvPr id="8" name="Google Shape;191;p4"/>
          <p:cNvSpPr/>
          <p:nvPr/>
        </p:nvSpPr>
        <p:spPr>
          <a:xfrm>
            <a:off x="349782" y="245499"/>
            <a:ext cx="587589"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4"/>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 name="Google Shape;183;p4"/>
          <p:cNvSpPr/>
          <p:nvPr/>
        </p:nvSpPr>
        <p:spPr>
          <a:xfrm>
            <a:off x="-2598037" y="9367757"/>
            <a:ext cx="8300749" cy="1061834"/>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5"/>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Google Shape;186;p4"/>
          <p:cNvSpPr/>
          <p:nvPr/>
        </p:nvSpPr>
        <p:spPr>
          <a:xfrm rot="-203414">
            <a:off x="11201068" y="184389"/>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4"/>
            <a:stretch>
              <a:fillRect/>
            </a:stretch>
          </a:blipFill>
          <a:ln>
            <a:noFill/>
          </a:ln>
        </p:spPr>
      </p:sp>
      <p:sp>
        <p:nvSpPr>
          <p:cNvPr id="11" name="Google Shape;201;p5"/>
          <p:cNvSpPr/>
          <p:nvPr/>
        </p:nvSpPr>
        <p:spPr>
          <a:xfrm>
            <a:off x="954694" y="3009994"/>
            <a:ext cx="4638675" cy="2863268"/>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2;p5"/>
          <p:cNvSpPr/>
          <p:nvPr/>
        </p:nvSpPr>
        <p:spPr>
          <a:xfrm>
            <a:off x="5970737" y="2986356"/>
            <a:ext cx="5027415" cy="2671722"/>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4;p5"/>
          <p:cNvSpPr/>
          <p:nvPr/>
        </p:nvSpPr>
        <p:spPr>
          <a:xfrm>
            <a:off x="1580609" y="3152705"/>
            <a:ext cx="3590848" cy="409575"/>
          </a:xfrm>
          <a:prstGeom prst="rect">
            <a:avLst/>
          </a:prstGeom>
          <a:noFill/>
          <a:ln>
            <a:noFill/>
          </a:ln>
        </p:spPr>
        <p:txBody>
          <a:bodyPr spcFirstLastPara="1" wrap="square" lIns="0" tIns="0" rIns="0" bIns="0" anchor="t" anchorCtr="0">
            <a:noAutofit/>
          </a:bodyPr>
          <a:lstStyle/>
          <a:p>
            <a:pPr lvl="0">
              <a:lnSpc>
                <a:spcPct val="114000"/>
              </a:lnSpc>
            </a:pPr>
            <a:r>
              <a:rPr lang="en-US" sz="2800" b="1">
                <a:solidFill>
                  <a:srgbClr val="17365D"/>
                </a:solidFill>
              </a:rPr>
              <a:t>Trung tâm AI ASEAN</a:t>
            </a:r>
            <a:endParaRPr sz="2800" b="1" dirty="0">
              <a:solidFill>
                <a:srgbClr val="17365D"/>
              </a:solidFill>
              <a:latin typeface="Arial" panose="020B0604020202020204"/>
              <a:ea typeface="Arial" panose="020B0604020202020204"/>
              <a:cs typeface="Arial" panose="020B0604020202020204"/>
              <a:sym typeface="Arial" panose="020B0604020202020204"/>
            </a:endParaRPr>
          </a:p>
        </p:txBody>
      </p:sp>
      <p:sp>
        <p:nvSpPr>
          <p:cNvPr id="14" name="Google Shape;205;p5"/>
          <p:cNvSpPr/>
          <p:nvPr/>
        </p:nvSpPr>
        <p:spPr>
          <a:xfrm>
            <a:off x="1184206" y="3765494"/>
            <a:ext cx="4101411" cy="1258640"/>
          </a:xfrm>
          <a:prstGeom prst="rect">
            <a:avLst/>
          </a:prstGeom>
          <a:noFill/>
          <a:ln>
            <a:noFill/>
          </a:ln>
        </p:spPr>
        <p:txBody>
          <a:bodyPr spcFirstLastPara="1" wrap="square" lIns="0" tIns="0" rIns="0" bIns="0" anchor="t" anchorCtr="0">
            <a:noAutofit/>
          </a:bodyPr>
          <a:lstStyle/>
          <a:p>
            <a:pPr algn="just">
              <a:lnSpc>
                <a:spcPct val="150000"/>
              </a:lnSpc>
            </a:pPr>
            <a:r>
              <a:rPr lang="en-US" sz="2200" b="1" dirty="0">
                <a:solidFill>
                  <a:schemeClr val="tx1">
                    <a:lumMod val="65000"/>
                    <a:lumOff val="35000"/>
                  </a:schemeClr>
                </a:solidFill>
              </a:rPr>
              <a:t>Việt Nam </a:t>
            </a:r>
            <a:r>
              <a:rPr lang="en-US" sz="2200" b="1" dirty="0" err="1">
                <a:solidFill>
                  <a:schemeClr val="tx1">
                    <a:lumMod val="65000"/>
                    <a:lumOff val="35000"/>
                  </a:schemeClr>
                </a:solidFill>
              </a:rPr>
              <a:t>đặt</a:t>
            </a:r>
            <a:r>
              <a:rPr lang="en-US" sz="2200" b="1" dirty="0">
                <a:solidFill>
                  <a:schemeClr val="tx1">
                    <a:lumMod val="65000"/>
                    <a:lumOff val="35000"/>
                  </a:schemeClr>
                </a:solidFill>
              </a:rPr>
              <a:t> </a:t>
            </a:r>
            <a:r>
              <a:rPr lang="en-US" sz="2200" b="1" dirty="0" err="1">
                <a:solidFill>
                  <a:schemeClr val="tx1">
                    <a:lumMod val="65000"/>
                    <a:lumOff val="35000"/>
                  </a:schemeClr>
                </a:solidFill>
              </a:rPr>
              <a:t>mục</a:t>
            </a:r>
            <a:r>
              <a:rPr lang="en-US" sz="2200" b="1" dirty="0">
                <a:solidFill>
                  <a:schemeClr val="tx1">
                    <a:lumMod val="65000"/>
                    <a:lumOff val="35000"/>
                  </a:schemeClr>
                </a:solidFill>
              </a:rPr>
              <a:t> </a:t>
            </a:r>
            <a:r>
              <a:rPr lang="en-US" sz="2200" b="1" dirty="0" err="1">
                <a:solidFill>
                  <a:schemeClr val="tx1">
                    <a:lumMod val="65000"/>
                    <a:lumOff val="35000"/>
                  </a:schemeClr>
                </a:solidFill>
              </a:rPr>
              <a:t>tiêu</a:t>
            </a:r>
            <a:r>
              <a:rPr lang="en-US" sz="2200" b="1" dirty="0">
                <a:solidFill>
                  <a:schemeClr val="tx1">
                    <a:lumMod val="65000"/>
                    <a:lumOff val="35000"/>
                  </a:schemeClr>
                </a:solidFill>
              </a:rPr>
              <a:t> </a:t>
            </a:r>
            <a:r>
              <a:rPr lang="en-US" sz="2200" b="1" dirty="0" err="1">
                <a:solidFill>
                  <a:schemeClr val="tx1">
                    <a:lumMod val="65000"/>
                    <a:lumOff val="35000"/>
                  </a:schemeClr>
                </a:solidFill>
              </a:rPr>
              <a:t>trở</a:t>
            </a:r>
            <a:r>
              <a:rPr lang="en-US" sz="2200" b="1" dirty="0">
                <a:solidFill>
                  <a:schemeClr val="tx1">
                    <a:lumMod val="65000"/>
                    <a:lumOff val="35000"/>
                  </a:schemeClr>
                </a:solidFill>
              </a:rPr>
              <a:t> </a:t>
            </a:r>
            <a:r>
              <a:rPr lang="en-US" sz="2200" b="1" dirty="0" err="1">
                <a:solidFill>
                  <a:schemeClr val="tx1">
                    <a:lumMod val="65000"/>
                    <a:lumOff val="35000"/>
                  </a:schemeClr>
                </a:solidFill>
              </a:rPr>
              <a:t>thành</a:t>
            </a:r>
            <a:r>
              <a:rPr lang="en-US" sz="2200" b="1" dirty="0">
                <a:solidFill>
                  <a:schemeClr val="tx1">
                    <a:lumMod val="65000"/>
                    <a:lumOff val="35000"/>
                  </a:schemeClr>
                </a:solidFill>
              </a:rPr>
              <a:t> </a:t>
            </a:r>
            <a:r>
              <a:rPr lang="en-US" sz="2200" b="1" dirty="0" err="1">
                <a:solidFill>
                  <a:schemeClr val="tx1">
                    <a:lumMod val="65000"/>
                    <a:lumOff val="35000"/>
                  </a:schemeClr>
                </a:solidFill>
              </a:rPr>
              <a:t>trung</a:t>
            </a:r>
            <a:r>
              <a:rPr lang="en-US" sz="2200" b="1" dirty="0">
                <a:solidFill>
                  <a:schemeClr val="tx1">
                    <a:lumMod val="65000"/>
                    <a:lumOff val="35000"/>
                  </a:schemeClr>
                </a:solidFill>
              </a:rPr>
              <a:t> </a:t>
            </a:r>
            <a:r>
              <a:rPr lang="en-US" sz="2200" b="1" dirty="0" err="1">
                <a:solidFill>
                  <a:schemeClr val="tx1">
                    <a:lumMod val="65000"/>
                    <a:lumOff val="35000"/>
                  </a:schemeClr>
                </a:solidFill>
              </a:rPr>
              <a:t>tâm</a:t>
            </a:r>
            <a:r>
              <a:rPr lang="en-US" sz="2200" b="1" dirty="0">
                <a:solidFill>
                  <a:schemeClr val="tx1">
                    <a:lumMod val="65000"/>
                    <a:lumOff val="35000"/>
                  </a:schemeClr>
                </a:solidFill>
              </a:rPr>
              <a:t> </a:t>
            </a:r>
            <a:r>
              <a:rPr lang="en-US" sz="2200" b="1" dirty="0" err="1">
                <a:solidFill>
                  <a:schemeClr val="tx1">
                    <a:lumMod val="65000"/>
                    <a:lumOff val="35000"/>
                  </a:schemeClr>
                </a:solidFill>
              </a:rPr>
              <a:t>đổi</a:t>
            </a:r>
            <a:r>
              <a:rPr lang="en-US" sz="2200" b="1" dirty="0">
                <a:solidFill>
                  <a:schemeClr val="tx1">
                    <a:lumMod val="65000"/>
                    <a:lumOff val="35000"/>
                  </a:schemeClr>
                </a:solidFill>
              </a:rPr>
              <a:t> </a:t>
            </a:r>
            <a:r>
              <a:rPr lang="en-US" sz="2200" b="1" dirty="0" err="1">
                <a:solidFill>
                  <a:schemeClr val="tx1">
                    <a:lumMod val="65000"/>
                    <a:lumOff val="35000"/>
                  </a:schemeClr>
                </a:solidFill>
              </a:rPr>
              <a:t>mới</a:t>
            </a:r>
            <a:r>
              <a:rPr lang="en-US" sz="2200" b="1" dirty="0">
                <a:solidFill>
                  <a:schemeClr val="tx1">
                    <a:lumMod val="65000"/>
                    <a:lumOff val="35000"/>
                  </a:schemeClr>
                </a:solidFill>
              </a:rPr>
              <a:t> </a:t>
            </a:r>
            <a:r>
              <a:rPr lang="en-US" sz="2200" b="1" dirty="0" err="1">
                <a:solidFill>
                  <a:schemeClr val="tx1">
                    <a:lumMod val="65000"/>
                    <a:lumOff val="35000"/>
                  </a:schemeClr>
                </a:solidFill>
              </a:rPr>
              <a:t>sáng</a:t>
            </a:r>
            <a:r>
              <a:rPr lang="en-US" sz="2200" b="1" dirty="0">
                <a:solidFill>
                  <a:schemeClr val="tx1">
                    <a:lumMod val="65000"/>
                    <a:lumOff val="35000"/>
                  </a:schemeClr>
                </a:solidFill>
              </a:rPr>
              <a:t> </a:t>
            </a:r>
            <a:r>
              <a:rPr lang="en-US" sz="2200" b="1" dirty="0" err="1">
                <a:solidFill>
                  <a:schemeClr val="tx1">
                    <a:lumMod val="65000"/>
                    <a:lumOff val="35000"/>
                  </a:schemeClr>
                </a:solidFill>
              </a:rPr>
              <a:t>tạo</a:t>
            </a:r>
            <a:r>
              <a:rPr lang="en-US" sz="2200" b="1" dirty="0">
                <a:solidFill>
                  <a:schemeClr val="tx1">
                    <a:lumMod val="65000"/>
                    <a:lumOff val="35000"/>
                  </a:schemeClr>
                </a:solidFill>
              </a:rPr>
              <a:t> AI </a:t>
            </a:r>
            <a:r>
              <a:rPr lang="en-US" sz="2200" b="1" dirty="0" err="1">
                <a:solidFill>
                  <a:schemeClr val="tx1">
                    <a:lumMod val="65000"/>
                    <a:lumOff val="35000"/>
                  </a:schemeClr>
                </a:solidFill>
              </a:rPr>
              <a:t>hàng</a:t>
            </a:r>
            <a:r>
              <a:rPr lang="en-US" sz="2200" b="1" dirty="0">
                <a:solidFill>
                  <a:schemeClr val="tx1">
                    <a:lumMod val="65000"/>
                    <a:lumOff val="35000"/>
                  </a:schemeClr>
                </a:solidFill>
              </a:rPr>
              <a:t> </a:t>
            </a:r>
            <a:r>
              <a:rPr lang="en-US" sz="2200" b="1" dirty="0" err="1">
                <a:solidFill>
                  <a:schemeClr val="tx1">
                    <a:lumMod val="65000"/>
                    <a:lumOff val="35000"/>
                  </a:schemeClr>
                </a:solidFill>
              </a:rPr>
              <a:t>đầu</a:t>
            </a:r>
            <a:r>
              <a:rPr lang="en-US" sz="2200" b="1" dirty="0">
                <a:solidFill>
                  <a:schemeClr val="tx1">
                    <a:lumMod val="65000"/>
                    <a:lumOff val="35000"/>
                  </a:schemeClr>
                </a:solidFill>
              </a:rPr>
              <a:t> </a:t>
            </a:r>
            <a:r>
              <a:rPr lang="en-US" sz="2200" b="1" dirty="0" err="1">
                <a:solidFill>
                  <a:schemeClr val="tx1">
                    <a:lumMod val="65000"/>
                    <a:lumOff val="35000"/>
                  </a:schemeClr>
                </a:solidFill>
              </a:rPr>
              <a:t>khu</a:t>
            </a:r>
            <a:r>
              <a:rPr lang="en-US" sz="2200" b="1" dirty="0">
                <a:solidFill>
                  <a:schemeClr val="tx1">
                    <a:lumMod val="65000"/>
                    <a:lumOff val="35000"/>
                  </a:schemeClr>
                </a:solidFill>
              </a:rPr>
              <a:t> </a:t>
            </a:r>
            <a:r>
              <a:rPr lang="en-US" sz="2200" b="1" dirty="0" err="1">
                <a:solidFill>
                  <a:schemeClr val="tx1">
                    <a:lumMod val="65000"/>
                    <a:lumOff val="35000"/>
                  </a:schemeClr>
                </a:solidFill>
              </a:rPr>
              <a:t>vực</a:t>
            </a:r>
            <a:r>
              <a:rPr lang="en-US" sz="2200" b="1" dirty="0">
                <a:solidFill>
                  <a:schemeClr val="tx1">
                    <a:lumMod val="65000"/>
                    <a:lumOff val="35000"/>
                  </a:schemeClr>
                </a:solidFill>
              </a:rPr>
              <a:t> ASEAN </a:t>
            </a:r>
            <a:r>
              <a:rPr lang="en-US" sz="2200" b="1" dirty="0" err="1">
                <a:solidFill>
                  <a:schemeClr val="tx1">
                    <a:lumMod val="65000"/>
                    <a:lumOff val="35000"/>
                  </a:schemeClr>
                </a:solidFill>
              </a:rPr>
              <a:t>vào</a:t>
            </a:r>
            <a:r>
              <a:rPr lang="en-US" sz="2200" b="1" dirty="0">
                <a:solidFill>
                  <a:schemeClr val="tx1">
                    <a:lumMod val="65000"/>
                    <a:lumOff val="35000"/>
                  </a:schemeClr>
                </a:solidFill>
              </a:rPr>
              <a:t> </a:t>
            </a:r>
            <a:r>
              <a:rPr lang="en-US" sz="2200" b="1" dirty="0" err="1">
                <a:solidFill>
                  <a:schemeClr val="tx1">
                    <a:lumMod val="65000"/>
                    <a:lumOff val="35000"/>
                  </a:schemeClr>
                </a:solidFill>
              </a:rPr>
              <a:t>năm</a:t>
            </a:r>
            <a:r>
              <a:rPr lang="en-US" sz="2200" b="1" dirty="0">
                <a:solidFill>
                  <a:schemeClr val="tx1">
                    <a:lumMod val="65000"/>
                    <a:lumOff val="35000"/>
                  </a:schemeClr>
                </a:solidFill>
              </a:rPr>
              <a:t> 2030.</a:t>
            </a:r>
          </a:p>
        </p:txBody>
      </p:sp>
      <p:sp>
        <p:nvSpPr>
          <p:cNvPr id="15" name="Google Shape;206;p5"/>
          <p:cNvSpPr/>
          <p:nvPr/>
        </p:nvSpPr>
        <p:spPr>
          <a:xfrm>
            <a:off x="6707238" y="3130101"/>
            <a:ext cx="3277046" cy="409575"/>
          </a:xfrm>
          <a:prstGeom prst="rect">
            <a:avLst/>
          </a:prstGeom>
          <a:noFill/>
          <a:ln>
            <a:noFill/>
          </a:ln>
        </p:spPr>
        <p:txBody>
          <a:bodyPr spcFirstLastPara="1" wrap="square" lIns="0" tIns="0" rIns="0" bIns="0" anchor="t" anchorCtr="0">
            <a:noAutofit/>
          </a:bodyPr>
          <a:lstStyle/>
          <a:p>
            <a:pPr lvl="0">
              <a:lnSpc>
                <a:spcPct val="114000"/>
              </a:lnSpc>
            </a:pPr>
            <a:r>
              <a:rPr lang="en-US" sz="2800" b="1" dirty="0">
                <a:solidFill>
                  <a:srgbClr val="17365D"/>
                </a:solidFill>
              </a:rPr>
              <a:t>Top 50 </a:t>
            </a:r>
            <a:r>
              <a:rPr lang="en-US" sz="2800" b="1" dirty="0" err="1">
                <a:solidFill>
                  <a:srgbClr val="17365D"/>
                </a:solidFill>
              </a:rPr>
              <a:t>Toàn</a:t>
            </a:r>
            <a:r>
              <a:rPr lang="en-US" sz="2800" b="1" dirty="0">
                <a:solidFill>
                  <a:srgbClr val="17365D"/>
                </a:solidFill>
              </a:rPr>
              <a:t> </a:t>
            </a:r>
            <a:r>
              <a:rPr lang="en-US" sz="2800" b="1" dirty="0" err="1">
                <a:solidFill>
                  <a:srgbClr val="17365D"/>
                </a:solidFill>
              </a:rPr>
              <a:t>cầu</a:t>
            </a:r>
            <a:endParaRPr sz="2800" b="1" dirty="0">
              <a:solidFill>
                <a:srgbClr val="17365D"/>
              </a:solidFill>
              <a:latin typeface="Arial" panose="020B0604020202020204"/>
              <a:ea typeface="Arial" panose="020B0604020202020204"/>
              <a:cs typeface="Arial" panose="020B0604020202020204"/>
              <a:sym typeface="Arial" panose="020B0604020202020204"/>
            </a:endParaRPr>
          </a:p>
        </p:txBody>
      </p:sp>
      <p:sp>
        <p:nvSpPr>
          <p:cNvPr id="16" name="Google Shape;207;p5"/>
          <p:cNvSpPr/>
          <p:nvPr/>
        </p:nvSpPr>
        <p:spPr>
          <a:xfrm>
            <a:off x="6346550" y="3961699"/>
            <a:ext cx="4275787" cy="839093"/>
          </a:xfrm>
          <a:prstGeom prst="rect">
            <a:avLst/>
          </a:prstGeom>
          <a:noFill/>
          <a:ln>
            <a:noFill/>
          </a:ln>
        </p:spPr>
        <p:txBody>
          <a:bodyPr spcFirstLastPara="1" wrap="square" lIns="0" tIns="0" rIns="0" bIns="0" anchor="t" anchorCtr="0">
            <a:noAutofit/>
          </a:bodyPr>
          <a:lstStyle/>
          <a:p>
            <a:pPr algn="just">
              <a:lnSpc>
                <a:spcPct val="150000"/>
              </a:lnSpc>
            </a:pPr>
            <a:r>
              <a:rPr lang="en-US" sz="2200" b="1" dirty="0" err="1">
                <a:solidFill>
                  <a:schemeClr val="tx1">
                    <a:lumMod val="65000"/>
                    <a:lumOff val="35000"/>
                  </a:schemeClr>
                </a:solidFill>
              </a:rPr>
              <a:t>Phấn</a:t>
            </a:r>
            <a:r>
              <a:rPr lang="en-US" sz="2200" b="1" dirty="0">
                <a:solidFill>
                  <a:schemeClr val="tx1">
                    <a:lumMod val="65000"/>
                    <a:lumOff val="35000"/>
                  </a:schemeClr>
                </a:solidFill>
              </a:rPr>
              <a:t> </a:t>
            </a:r>
            <a:r>
              <a:rPr lang="en-US" sz="2200" b="1" dirty="0" err="1">
                <a:solidFill>
                  <a:schemeClr val="tx1">
                    <a:lumMod val="65000"/>
                    <a:lumOff val="35000"/>
                  </a:schemeClr>
                </a:solidFill>
              </a:rPr>
              <a:t>đấu</a:t>
            </a:r>
            <a:r>
              <a:rPr lang="en-US" sz="2200" b="1" dirty="0">
                <a:solidFill>
                  <a:schemeClr val="tx1">
                    <a:lumMod val="65000"/>
                    <a:lumOff val="35000"/>
                  </a:schemeClr>
                </a:solidFill>
              </a:rPr>
              <a:t> </a:t>
            </a:r>
            <a:r>
              <a:rPr lang="en-US" sz="2200" b="1" dirty="0" err="1">
                <a:solidFill>
                  <a:schemeClr val="tx1">
                    <a:lumMod val="65000"/>
                    <a:lumOff val="35000"/>
                  </a:schemeClr>
                </a:solidFill>
              </a:rPr>
              <a:t>lọt</a:t>
            </a:r>
            <a:r>
              <a:rPr lang="en-US" sz="2200" b="1" dirty="0">
                <a:solidFill>
                  <a:schemeClr val="tx1">
                    <a:lumMod val="65000"/>
                    <a:lumOff val="35000"/>
                  </a:schemeClr>
                </a:solidFill>
              </a:rPr>
              <a:t> </a:t>
            </a:r>
            <a:r>
              <a:rPr lang="en-US" sz="2200" b="1" dirty="0" err="1">
                <a:solidFill>
                  <a:schemeClr val="tx1">
                    <a:lumMod val="65000"/>
                    <a:lumOff val="35000"/>
                  </a:schemeClr>
                </a:solidFill>
              </a:rPr>
              <a:t>vào</a:t>
            </a:r>
            <a:r>
              <a:rPr lang="en-US" sz="2200" b="1" dirty="0">
                <a:solidFill>
                  <a:schemeClr val="tx1">
                    <a:lumMod val="65000"/>
                    <a:lumOff val="35000"/>
                  </a:schemeClr>
                </a:solidFill>
              </a:rPr>
              <a:t> </a:t>
            </a:r>
            <a:r>
              <a:rPr lang="en-US" sz="2200" b="1" dirty="0" err="1">
                <a:solidFill>
                  <a:schemeClr val="tx1">
                    <a:lumMod val="65000"/>
                    <a:lumOff val="35000"/>
                  </a:schemeClr>
                </a:solidFill>
              </a:rPr>
              <a:t>nhóm</a:t>
            </a:r>
            <a:r>
              <a:rPr lang="en-US" sz="2200" b="1" dirty="0">
                <a:solidFill>
                  <a:schemeClr val="tx1">
                    <a:lumMod val="65000"/>
                    <a:lumOff val="35000"/>
                  </a:schemeClr>
                </a:solidFill>
              </a:rPr>
              <a:t> 50 </a:t>
            </a:r>
            <a:r>
              <a:rPr lang="en-US" sz="2200" b="1" dirty="0" err="1">
                <a:solidFill>
                  <a:schemeClr val="tx1">
                    <a:lumMod val="65000"/>
                    <a:lumOff val="35000"/>
                  </a:schemeClr>
                </a:solidFill>
              </a:rPr>
              <a:t>quốc</a:t>
            </a:r>
            <a:r>
              <a:rPr lang="en-US" sz="2200" b="1" dirty="0">
                <a:solidFill>
                  <a:schemeClr val="tx1">
                    <a:lumMod val="65000"/>
                    <a:lumOff val="35000"/>
                  </a:schemeClr>
                </a:solidFill>
              </a:rPr>
              <a:t> </a:t>
            </a:r>
            <a:r>
              <a:rPr lang="en-US" sz="2200" b="1" dirty="0" err="1">
                <a:solidFill>
                  <a:schemeClr val="tx1">
                    <a:lumMod val="65000"/>
                    <a:lumOff val="35000"/>
                  </a:schemeClr>
                </a:solidFill>
              </a:rPr>
              <a:t>gia</a:t>
            </a:r>
            <a:r>
              <a:rPr lang="en-US" sz="2200" b="1" dirty="0">
                <a:solidFill>
                  <a:schemeClr val="tx1">
                    <a:lumMod val="65000"/>
                    <a:lumOff val="35000"/>
                  </a:schemeClr>
                </a:solidFill>
              </a:rPr>
              <a:t> </a:t>
            </a:r>
            <a:r>
              <a:rPr lang="en-US" sz="2200" b="1" dirty="0" err="1">
                <a:solidFill>
                  <a:schemeClr val="tx1">
                    <a:lumMod val="65000"/>
                    <a:lumOff val="35000"/>
                  </a:schemeClr>
                </a:solidFill>
              </a:rPr>
              <a:t>dẫn</a:t>
            </a:r>
            <a:r>
              <a:rPr lang="en-US" sz="2200" b="1" dirty="0">
                <a:solidFill>
                  <a:schemeClr val="tx1">
                    <a:lumMod val="65000"/>
                    <a:lumOff val="35000"/>
                  </a:schemeClr>
                </a:solidFill>
              </a:rPr>
              <a:t> </a:t>
            </a:r>
            <a:r>
              <a:rPr lang="en-US" sz="2200" b="1" dirty="0" err="1">
                <a:solidFill>
                  <a:schemeClr val="tx1">
                    <a:lumMod val="65000"/>
                    <a:lumOff val="35000"/>
                  </a:schemeClr>
                </a:solidFill>
              </a:rPr>
              <a:t>đầu</a:t>
            </a:r>
            <a:r>
              <a:rPr lang="en-US" sz="2200" b="1" dirty="0">
                <a:solidFill>
                  <a:schemeClr val="tx1">
                    <a:lumMod val="65000"/>
                    <a:lumOff val="35000"/>
                  </a:schemeClr>
                </a:solidFill>
              </a:rPr>
              <a:t> </a:t>
            </a:r>
            <a:r>
              <a:rPr lang="en-US" sz="2200" b="1" dirty="0" err="1">
                <a:solidFill>
                  <a:schemeClr val="tx1">
                    <a:lumMod val="65000"/>
                    <a:lumOff val="35000"/>
                  </a:schemeClr>
                </a:solidFill>
              </a:rPr>
              <a:t>thế</a:t>
            </a:r>
            <a:r>
              <a:rPr lang="en-US" sz="2200" b="1" dirty="0">
                <a:solidFill>
                  <a:schemeClr val="tx1">
                    <a:lumMod val="65000"/>
                    <a:lumOff val="35000"/>
                  </a:schemeClr>
                </a:solidFill>
              </a:rPr>
              <a:t> </a:t>
            </a:r>
            <a:r>
              <a:rPr lang="en-US" sz="2200" b="1" dirty="0" err="1">
                <a:solidFill>
                  <a:schemeClr val="tx1">
                    <a:lumMod val="65000"/>
                    <a:lumOff val="35000"/>
                  </a:schemeClr>
                </a:solidFill>
              </a:rPr>
              <a:t>giới</a:t>
            </a:r>
            <a:r>
              <a:rPr lang="en-US" sz="2200" b="1" dirty="0">
                <a:solidFill>
                  <a:schemeClr val="tx1">
                    <a:lumMod val="65000"/>
                    <a:lumOff val="35000"/>
                  </a:schemeClr>
                </a:solidFill>
              </a:rPr>
              <a:t> </a:t>
            </a:r>
            <a:r>
              <a:rPr lang="en-US" sz="2200" b="1" dirty="0" err="1">
                <a:solidFill>
                  <a:schemeClr val="tx1">
                    <a:lumMod val="65000"/>
                    <a:lumOff val="35000"/>
                  </a:schemeClr>
                </a:solidFill>
              </a:rPr>
              <a:t>về</a:t>
            </a:r>
            <a:r>
              <a:rPr lang="en-US" sz="2200" b="1" dirty="0">
                <a:solidFill>
                  <a:schemeClr val="tx1">
                    <a:lumMod val="65000"/>
                    <a:lumOff val="35000"/>
                  </a:schemeClr>
                </a:solidFill>
              </a:rPr>
              <a:t> AI.</a:t>
            </a:r>
          </a:p>
        </p:txBody>
      </p:sp>
      <p:pic>
        <p:nvPicPr>
          <p:cNvPr id="17" name="Google Shape;230;p5"/>
          <p:cNvPicPr preferRelativeResize="0"/>
          <p:nvPr/>
        </p:nvPicPr>
        <p:blipFill rotWithShape="1">
          <a:blip r:embed="rId6"/>
          <a:srcRect/>
          <a:stretch>
            <a:fillRect/>
          </a:stretch>
        </p:blipFill>
        <p:spPr>
          <a:xfrm>
            <a:off x="6185325" y="3080539"/>
            <a:ext cx="426757" cy="524301"/>
          </a:xfrm>
          <a:prstGeom prst="rect">
            <a:avLst/>
          </a:prstGeom>
          <a:noFill/>
          <a:ln>
            <a:noFill/>
          </a:ln>
        </p:spPr>
      </p:pic>
      <p:pic>
        <p:nvPicPr>
          <p:cNvPr id="18" name="Google Shape;233;p5"/>
          <p:cNvPicPr preferRelativeResize="0"/>
          <p:nvPr/>
        </p:nvPicPr>
        <p:blipFill rotWithShape="1">
          <a:blip r:embed="rId7"/>
          <a:srcRect/>
          <a:stretch>
            <a:fillRect/>
          </a:stretch>
        </p:blipFill>
        <p:spPr>
          <a:xfrm>
            <a:off x="1105582" y="3178727"/>
            <a:ext cx="320068" cy="403895"/>
          </a:xfrm>
          <a:prstGeom prst="rect">
            <a:avLst/>
          </a:prstGeom>
          <a:noFill/>
          <a:ln>
            <a:noFill/>
          </a:ln>
        </p:spPr>
      </p:pic>
      <p:sp>
        <p:nvSpPr>
          <p:cNvPr id="19" name="Google Shape;201;p5"/>
          <p:cNvSpPr/>
          <p:nvPr/>
        </p:nvSpPr>
        <p:spPr>
          <a:xfrm>
            <a:off x="869277" y="6099332"/>
            <a:ext cx="4724092" cy="3108329"/>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2;p5"/>
          <p:cNvSpPr/>
          <p:nvPr/>
        </p:nvSpPr>
        <p:spPr>
          <a:xfrm>
            <a:off x="6003003" y="6080101"/>
            <a:ext cx="5027415" cy="3127560"/>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4;p5"/>
          <p:cNvSpPr/>
          <p:nvPr/>
        </p:nvSpPr>
        <p:spPr>
          <a:xfrm>
            <a:off x="1495192" y="6242043"/>
            <a:ext cx="3277046" cy="409575"/>
          </a:xfrm>
          <a:prstGeom prst="rect">
            <a:avLst/>
          </a:prstGeom>
          <a:noFill/>
          <a:ln>
            <a:noFill/>
          </a:ln>
        </p:spPr>
        <p:txBody>
          <a:bodyPr spcFirstLastPara="1" wrap="square" lIns="0" tIns="0" rIns="0" bIns="0" anchor="t" anchorCtr="0">
            <a:noAutofit/>
          </a:bodyPr>
          <a:lstStyle/>
          <a:p>
            <a:pPr lvl="0">
              <a:lnSpc>
                <a:spcPct val="114000"/>
              </a:lnSpc>
            </a:pPr>
            <a:r>
              <a:rPr lang="en-US" sz="2800" b="1" dirty="0" err="1">
                <a:solidFill>
                  <a:srgbClr val="17365D"/>
                </a:solidFill>
              </a:rPr>
              <a:t>Hạ</a:t>
            </a:r>
            <a:r>
              <a:rPr lang="en-US" sz="2800" b="1" dirty="0">
                <a:solidFill>
                  <a:srgbClr val="17365D"/>
                </a:solidFill>
              </a:rPr>
              <a:t> </a:t>
            </a:r>
            <a:r>
              <a:rPr lang="en-US" sz="2800" b="1" dirty="0" err="1">
                <a:solidFill>
                  <a:srgbClr val="17365D"/>
                </a:solidFill>
              </a:rPr>
              <a:t>tầng</a:t>
            </a:r>
            <a:r>
              <a:rPr lang="en-US" sz="2800" b="1" dirty="0">
                <a:solidFill>
                  <a:srgbClr val="17365D"/>
                </a:solidFill>
              </a:rPr>
              <a:t> </a:t>
            </a:r>
            <a:r>
              <a:rPr lang="en-US" sz="2800" b="1" dirty="0" err="1">
                <a:solidFill>
                  <a:srgbClr val="17365D"/>
                </a:solidFill>
              </a:rPr>
              <a:t>số</a:t>
            </a:r>
            <a:r>
              <a:rPr lang="en-US" sz="2800" b="1" dirty="0">
                <a:solidFill>
                  <a:srgbClr val="17365D"/>
                </a:solidFill>
              </a:rPr>
              <a:t> </a:t>
            </a:r>
            <a:r>
              <a:rPr lang="en-US" sz="2800" b="1" dirty="0" err="1">
                <a:solidFill>
                  <a:srgbClr val="17365D"/>
                </a:solidFill>
              </a:rPr>
              <a:t>hiện</a:t>
            </a:r>
            <a:r>
              <a:rPr lang="en-US" sz="2800" b="1" dirty="0">
                <a:solidFill>
                  <a:srgbClr val="17365D"/>
                </a:solidFill>
              </a:rPr>
              <a:t> </a:t>
            </a:r>
            <a:r>
              <a:rPr lang="en-US" sz="2800" b="1" dirty="0" err="1">
                <a:solidFill>
                  <a:srgbClr val="17365D"/>
                </a:solidFill>
              </a:rPr>
              <a:t>đại</a:t>
            </a:r>
            <a:endParaRPr sz="2800" b="1" dirty="0">
              <a:solidFill>
                <a:srgbClr val="17365D"/>
              </a:solidFill>
              <a:latin typeface="Arial" panose="020B0604020202020204"/>
              <a:ea typeface="Arial" panose="020B0604020202020204"/>
              <a:cs typeface="Arial" panose="020B0604020202020204"/>
              <a:sym typeface="Arial" panose="020B0604020202020204"/>
            </a:endParaRPr>
          </a:p>
        </p:txBody>
      </p:sp>
      <p:sp>
        <p:nvSpPr>
          <p:cNvPr id="22" name="Google Shape;205;p5"/>
          <p:cNvSpPr/>
          <p:nvPr/>
        </p:nvSpPr>
        <p:spPr>
          <a:xfrm>
            <a:off x="1098789" y="6854832"/>
            <a:ext cx="4287471" cy="1258640"/>
          </a:xfrm>
          <a:prstGeom prst="rect">
            <a:avLst/>
          </a:prstGeom>
          <a:noFill/>
          <a:ln>
            <a:noFill/>
          </a:ln>
        </p:spPr>
        <p:txBody>
          <a:bodyPr spcFirstLastPara="1" wrap="square" lIns="0" tIns="0" rIns="0" bIns="0" anchor="t" anchorCtr="0">
            <a:noAutofit/>
          </a:bodyPr>
          <a:lstStyle/>
          <a:p>
            <a:pPr algn="just">
              <a:lnSpc>
                <a:spcPct val="150000"/>
              </a:lnSpc>
            </a:pPr>
            <a:r>
              <a:rPr lang="vi-VN" sz="2400" b="1" dirty="0">
                <a:solidFill>
                  <a:schemeClr val="tx1">
                    <a:lumMod val="65000"/>
                    <a:lumOff val="35000"/>
                  </a:schemeClr>
                </a:solidFill>
              </a:rPr>
              <a:t>Ưu tiên xây dựng hạ tầng số tiên tiến, bao gồm dữ liệu mở, trung tâm dữ liệu lớn và siêu máy tính.</a:t>
            </a:r>
          </a:p>
        </p:txBody>
      </p:sp>
      <p:sp>
        <p:nvSpPr>
          <p:cNvPr id="23" name="Google Shape;206;p5"/>
          <p:cNvSpPr/>
          <p:nvPr/>
        </p:nvSpPr>
        <p:spPr>
          <a:xfrm>
            <a:off x="6707238" y="6239873"/>
            <a:ext cx="4219866" cy="409575"/>
          </a:xfrm>
          <a:prstGeom prst="rect">
            <a:avLst/>
          </a:prstGeom>
          <a:noFill/>
          <a:ln>
            <a:noFill/>
          </a:ln>
        </p:spPr>
        <p:txBody>
          <a:bodyPr spcFirstLastPara="1" wrap="square" lIns="0" tIns="0" rIns="0" bIns="0" anchor="t" anchorCtr="0">
            <a:noAutofit/>
          </a:bodyPr>
          <a:lstStyle/>
          <a:p>
            <a:pPr lvl="0">
              <a:lnSpc>
                <a:spcPct val="114000"/>
              </a:lnSpc>
            </a:pPr>
            <a:r>
              <a:rPr lang="vi-VN" sz="2800" b="1" dirty="0">
                <a:solidFill>
                  <a:srgbClr val="17365D"/>
                </a:solidFill>
              </a:rPr>
              <a:t>Thương hiệu AI khu vực</a:t>
            </a:r>
            <a:r>
              <a:rPr lang="en-US" sz="2800" b="1" dirty="0">
                <a:solidFill>
                  <a:srgbClr val="17365D"/>
                </a:solidFill>
                <a:latin typeface="Arial" panose="020B0604020202020204"/>
                <a:ea typeface="Arial" panose="020B0604020202020204"/>
                <a:cs typeface="Arial" panose="020B0604020202020204"/>
                <a:sym typeface="Arial" panose="020B0604020202020204"/>
              </a:rPr>
              <a:t> </a:t>
            </a:r>
            <a:endParaRPr sz="2800" b="1" dirty="0">
              <a:solidFill>
                <a:srgbClr val="17365D"/>
              </a:solidFill>
              <a:latin typeface="Arial" panose="020B0604020202020204"/>
              <a:ea typeface="Arial" panose="020B0604020202020204"/>
              <a:cs typeface="Arial" panose="020B0604020202020204"/>
              <a:sym typeface="Arial" panose="020B0604020202020204"/>
            </a:endParaRPr>
          </a:p>
        </p:txBody>
      </p:sp>
      <p:sp>
        <p:nvSpPr>
          <p:cNvPr id="24" name="Google Shape;207;p5"/>
          <p:cNvSpPr/>
          <p:nvPr/>
        </p:nvSpPr>
        <p:spPr>
          <a:xfrm>
            <a:off x="6389435" y="6875663"/>
            <a:ext cx="4332746" cy="839093"/>
          </a:xfrm>
          <a:prstGeom prst="rect">
            <a:avLst/>
          </a:prstGeom>
          <a:noFill/>
          <a:ln>
            <a:noFill/>
          </a:ln>
        </p:spPr>
        <p:txBody>
          <a:bodyPr spcFirstLastPara="1" wrap="square" lIns="0" tIns="0" rIns="0" bIns="0" anchor="t" anchorCtr="0">
            <a:noAutofit/>
          </a:bodyPr>
          <a:lstStyle/>
          <a:p>
            <a:pPr algn="just">
              <a:lnSpc>
                <a:spcPct val="150000"/>
              </a:lnSpc>
            </a:pPr>
            <a:r>
              <a:rPr lang="vi-VN" sz="2400" b="1" dirty="0">
                <a:solidFill>
                  <a:schemeClr val="tx1">
                    <a:lumMod val="65000"/>
                    <a:lumOff val="35000"/>
                  </a:schemeClr>
                </a:solidFill>
              </a:rPr>
              <a:t>Phát triển ít nhất 10 thương hiệu và sản phẩm AI uy tín, có tầm ảnh hưởng trong khu vực.</a:t>
            </a:r>
          </a:p>
        </p:txBody>
      </p:sp>
      <p:pic>
        <p:nvPicPr>
          <p:cNvPr id="25" name="Google Shape;230;p5"/>
          <p:cNvPicPr preferRelativeResize="0"/>
          <p:nvPr/>
        </p:nvPicPr>
        <p:blipFill rotWithShape="1">
          <a:blip r:embed="rId6"/>
          <a:srcRect/>
          <a:stretch>
            <a:fillRect/>
          </a:stretch>
        </p:blipFill>
        <p:spPr>
          <a:xfrm>
            <a:off x="6185325" y="6239873"/>
            <a:ext cx="426757" cy="524301"/>
          </a:xfrm>
          <a:prstGeom prst="rect">
            <a:avLst/>
          </a:prstGeom>
          <a:noFill/>
          <a:ln>
            <a:noFill/>
          </a:ln>
        </p:spPr>
      </p:pic>
      <p:pic>
        <p:nvPicPr>
          <p:cNvPr id="26" name="Google Shape;233;p5"/>
          <p:cNvPicPr preferRelativeResize="0"/>
          <p:nvPr/>
        </p:nvPicPr>
        <p:blipFill rotWithShape="1">
          <a:blip r:embed="rId7"/>
          <a:srcRect/>
          <a:stretch>
            <a:fillRect/>
          </a:stretch>
        </p:blipFill>
        <p:spPr>
          <a:xfrm>
            <a:off x="1020165" y="6268065"/>
            <a:ext cx="320068" cy="403895"/>
          </a:xfrm>
          <a:prstGeom prst="rect">
            <a:avLst/>
          </a:prstGeom>
          <a:noFill/>
          <a:ln>
            <a:noFill/>
          </a:ln>
        </p:spPr>
      </p:pic>
      <p:sp>
        <p:nvSpPr>
          <p:cNvPr id="27" name="Google Shape;271;p6"/>
          <p:cNvSpPr/>
          <p:nvPr/>
        </p:nvSpPr>
        <p:spPr>
          <a:xfrm>
            <a:off x="11766132" y="3130101"/>
            <a:ext cx="5897029" cy="6077560"/>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txBody>
          <a:bodyPr spcFirstLastPara="1" wrap="square" lIns="91425" tIns="45700" rIns="91425" bIns="45700" anchor="t" anchorCtr="0">
            <a:noAutofit/>
          </a:bodyPr>
          <a:lstStyle/>
          <a:p>
            <a:pPr lvl="0"/>
            <a:endParaRPr lang="en-US" sz="1800" b="1" dirty="0">
              <a:latin typeface="Petrona Bold" pitchFamily="34" charset="0"/>
              <a:ea typeface="Petrona Bold" pitchFamily="34" charset="-122"/>
              <a:cs typeface="Petrona Bold" pitchFamily="34" charset="-120"/>
            </a:endParaRPr>
          </a:p>
        </p:txBody>
      </p:sp>
      <p:sp>
        <p:nvSpPr>
          <p:cNvPr id="28" name="Google Shape;205;p5"/>
          <p:cNvSpPr/>
          <p:nvPr/>
        </p:nvSpPr>
        <p:spPr>
          <a:xfrm>
            <a:off x="11991326" y="4057552"/>
            <a:ext cx="5388450" cy="2496582"/>
          </a:xfrm>
          <a:prstGeom prst="rect">
            <a:avLst/>
          </a:prstGeom>
          <a:noFill/>
          <a:ln>
            <a:noFill/>
          </a:ln>
        </p:spPr>
        <p:txBody>
          <a:bodyPr spcFirstLastPara="1" wrap="square" lIns="0" tIns="0" rIns="0" bIns="0" anchor="t" anchorCtr="0">
            <a:noAutofit/>
          </a:bodyPr>
          <a:lstStyle/>
          <a:p>
            <a:pPr algn="just">
              <a:lnSpc>
                <a:spcPct val="150000"/>
              </a:lnSpc>
            </a:pP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AI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được</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xác</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định</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là</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trụ</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cột</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chính</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trong</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việc</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xây</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dựng</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Chính</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phủ</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số</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và</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Kinh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tế</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số</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Việc</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ứng</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dụng</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AI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sẽ</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mang</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lại</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những</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thay</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đổi</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đột</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phá</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trong</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nhiều</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lĩnh</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vực</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quan</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 </a:t>
            </a:r>
            <a:r>
              <a:rPr lang="en-US" sz="2400" dirty="0" err="1">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trọng</a:t>
            </a:r>
            <a:r>
              <a:rPr lang="en-US" sz="24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a:t>
            </a:r>
          </a:p>
          <a:p>
            <a:pPr>
              <a:lnSpc>
                <a:spcPct val="150000"/>
              </a:lnSpc>
            </a:pPr>
            <a:r>
              <a:rPr lang="en-US" sz="2400" dirty="0"/>
              <a:t>- </a:t>
            </a:r>
            <a:r>
              <a:rPr lang="en-US" sz="2400" dirty="0" err="1"/>
              <a:t>Hành</a:t>
            </a:r>
            <a:r>
              <a:rPr lang="en-US" sz="2400" dirty="0"/>
              <a:t> </a:t>
            </a:r>
            <a:r>
              <a:rPr lang="en-US" sz="2400" dirty="0" err="1"/>
              <a:t>chính</a:t>
            </a:r>
            <a:r>
              <a:rPr lang="en-US" sz="2400" dirty="0"/>
              <a:t> </a:t>
            </a:r>
            <a:r>
              <a:rPr lang="en-US" sz="2400" dirty="0" err="1"/>
              <a:t>công</a:t>
            </a:r>
            <a:endParaRPr lang="en-US" sz="2400" dirty="0"/>
          </a:p>
          <a:p>
            <a:pPr>
              <a:lnSpc>
                <a:spcPct val="150000"/>
              </a:lnSpc>
            </a:pPr>
            <a:r>
              <a:rPr lang="en-US" sz="2400" dirty="0"/>
              <a:t>- Y </a:t>
            </a:r>
            <a:r>
              <a:rPr lang="en-US" sz="2400" dirty="0" err="1"/>
              <a:t>tế</a:t>
            </a:r>
            <a:r>
              <a:rPr lang="en-US" sz="2400" dirty="0"/>
              <a:t> </a:t>
            </a:r>
            <a:r>
              <a:rPr lang="en-US" sz="2400" dirty="0" err="1"/>
              <a:t>và</a:t>
            </a:r>
            <a:r>
              <a:rPr lang="en-US" sz="2400" dirty="0"/>
              <a:t> </a:t>
            </a:r>
            <a:r>
              <a:rPr lang="en-US" sz="2400" dirty="0" err="1"/>
              <a:t>Giáo</a:t>
            </a:r>
            <a:r>
              <a:rPr lang="en-US" sz="2400" dirty="0"/>
              <a:t> </a:t>
            </a:r>
            <a:r>
              <a:rPr lang="en-US" sz="2400" dirty="0" err="1"/>
              <a:t>dục</a:t>
            </a:r>
            <a:endParaRPr lang="en-US" sz="2400" dirty="0"/>
          </a:p>
          <a:p>
            <a:pPr>
              <a:lnSpc>
                <a:spcPct val="150000"/>
              </a:lnSpc>
            </a:pPr>
            <a:r>
              <a:rPr lang="en-US" sz="2400" dirty="0"/>
              <a:t>- Giao </a:t>
            </a:r>
            <a:r>
              <a:rPr lang="en-US" sz="2400" dirty="0" err="1"/>
              <a:t>thông</a:t>
            </a:r>
            <a:r>
              <a:rPr lang="en-US" sz="2400" dirty="0"/>
              <a:t> </a:t>
            </a:r>
            <a:r>
              <a:rPr lang="en-US" sz="2400" dirty="0" err="1"/>
              <a:t>vận</a:t>
            </a:r>
            <a:r>
              <a:rPr lang="en-US" sz="2400" dirty="0"/>
              <a:t> </a:t>
            </a:r>
            <a:r>
              <a:rPr lang="en-US" sz="2400" dirty="0" err="1"/>
              <a:t>tải</a:t>
            </a:r>
            <a:endParaRPr lang="en-US" sz="2400" dirty="0"/>
          </a:p>
          <a:p>
            <a:pPr>
              <a:lnSpc>
                <a:spcPct val="150000"/>
              </a:lnSpc>
            </a:pPr>
            <a:r>
              <a:rPr lang="en-US" sz="2400" dirty="0"/>
              <a:t>- An </a:t>
            </a:r>
            <a:r>
              <a:rPr lang="en-US" sz="2400" dirty="0" err="1"/>
              <a:t>ninh</a:t>
            </a:r>
            <a:r>
              <a:rPr lang="en-US" sz="2400" dirty="0"/>
              <a:t> </a:t>
            </a:r>
            <a:r>
              <a:rPr lang="en-US" sz="2400" dirty="0" err="1"/>
              <a:t>mạng</a:t>
            </a:r>
            <a:endParaRPr lang="en-US" sz="2400" dirty="0"/>
          </a:p>
          <a:p>
            <a:pPr algn="just"/>
            <a:endParaRPr lang="en-US" sz="2400" dirty="0">
              <a:solidFill>
                <a:schemeClr val="tx1">
                  <a:lumMod val="65000"/>
                  <a:lumOff val="35000"/>
                </a:schemeClr>
              </a:solidFill>
            </a:endParaRPr>
          </a:p>
          <a:p>
            <a:pPr algn="just"/>
            <a:endParaRPr lang="en-US" sz="2200" b="1" dirty="0">
              <a:solidFill>
                <a:schemeClr val="tx1">
                  <a:lumMod val="65000"/>
                  <a:lumOff val="35000"/>
                </a:schemeClr>
              </a:solidFill>
            </a:endParaRPr>
          </a:p>
        </p:txBody>
      </p:sp>
      <p:sp>
        <p:nvSpPr>
          <p:cNvPr id="29" name="Google Shape;206;p5"/>
          <p:cNvSpPr/>
          <p:nvPr/>
        </p:nvSpPr>
        <p:spPr>
          <a:xfrm>
            <a:off x="11991326" y="3326210"/>
            <a:ext cx="3277046" cy="409575"/>
          </a:xfrm>
          <a:prstGeom prst="rect">
            <a:avLst/>
          </a:prstGeom>
          <a:noFill/>
          <a:ln>
            <a:noFill/>
          </a:ln>
        </p:spPr>
        <p:txBody>
          <a:bodyPr spcFirstLastPara="1" wrap="square" lIns="0" tIns="0" rIns="0" bIns="0" anchor="t" anchorCtr="0">
            <a:noAutofit/>
          </a:bodyPr>
          <a:lstStyle/>
          <a:p>
            <a:pPr lvl="0">
              <a:lnSpc>
                <a:spcPct val="114000"/>
              </a:lnSpc>
            </a:pPr>
            <a:r>
              <a:rPr lang="en-US" sz="3200" b="1" dirty="0" err="1">
                <a:solidFill>
                  <a:srgbClr val="17365D"/>
                </a:solidFill>
              </a:rPr>
              <a:t>Ứng</a:t>
            </a:r>
            <a:r>
              <a:rPr lang="en-US" sz="3200" b="1" dirty="0">
                <a:solidFill>
                  <a:srgbClr val="17365D"/>
                </a:solidFill>
              </a:rPr>
              <a:t> </a:t>
            </a:r>
            <a:r>
              <a:rPr lang="en-US" sz="3200" b="1" dirty="0" err="1">
                <a:solidFill>
                  <a:srgbClr val="17365D"/>
                </a:solidFill>
              </a:rPr>
              <a:t>dụng</a:t>
            </a:r>
            <a:r>
              <a:rPr lang="en-US" sz="3200" b="1" dirty="0">
                <a:solidFill>
                  <a:srgbClr val="17365D"/>
                </a:solidFill>
              </a:rPr>
              <a:t> AI:</a:t>
            </a:r>
          </a:p>
        </p:txBody>
      </p:sp>
      <p:pic>
        <p:nvPicPr>
          <p:cNvPr id="30" name="Image 3"/>
          <p:cNvPicPr>
            <a:picLocks noChangeAspect="1"/>
          </p:cNvPicPr>
          <p:nvPr/>
        </p:nvPicPr>
        <p:blipFill>
          <a:blip r:embed="rId8"/>
          <a:stretch>
            <a:fillRect/>
          </a:stretch>
        </p:blipFill>
        <p:spPr>
          <a:xfrm>
            <a:off x="11968220" y="82204"/>
            <a:ext cx="2822779" cy="2822779"/>
          </a:xfrm>
          <a:prstGeom prst="rect">
            <a:avLst/>
          </a:prstGeom>
        </p:spPr>
      </p:pic>
      <p:pic>
        <p:nvPicPr>
          <p:cNvPr id="31" name="Image 2"/>
          <p:cNvPicPr>
            <a:picLocks noChangeAspect="1"/>
          </p:cNvPicPr>
          <p:nvPr/>
        </p:nvPicPr>
        <p:blipFill>
          <a:blip r:embed="rId9"/>
          <a:stretch>
            <a:fillRect/>
          </a:stretch>
        </p:blipFill>
        <p:spPr>
          <a:xfrm>
            <a:off x="15077838" y="223011"/>
            <a:ext cx="2822779" cy="26475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177;p4"/>
          <p:cNvSpPr/>
          <p:nvPr/>
        </p:nvSpPr>
        <p:spPr>
          <a:xfrm>
            <a:off x="-114300" y="2677"/>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3" name="Shape 1"/>
          <p:cNvSpPr/>
          <p:nvPr/>
        </p:nvSpPr>
        <p:spPr>
          <a:xfrm>
            <a:off x="3544552" y="280644"/>
            <a:ext cx="14210440" cy="2004386"/>
          </a:xfrm>
          <a:prstGeom prst="roundRect">
            <a:avLst>
              <a:gd name="adj" fmla="val 5452"/>
            </a:avLst>
          </a:prstGeom>
          <a:solidFill>
            <a:srgbClr val="FFFFFF">
              <a:alpha val="95000"/>
            </a:srgbClr>
          </a:solidFill>
          <a:ln w="22860">
            <a:solidFill>
              <a:srgbClr val="B2D4E5"/>
            </a:solidFill>
            <a:prstDash val="solid"/>
          </a:ln>
        </p:spPr>
        <p:txBody>
          <a:bodyPr/>
          <a:lstStyle/>
          <a:p>
            <a:endParaRPr lang="en-US" dirty="0"/>
          </a:p>
        </p:txBody>
      </p:sp>
      <p:sp>
        <p:nvSpPr>
          <p:cNvPr id="4" name="Shape 2"/>
          <p:cNvSpPr/>
          <p:nvPr/>
        </p:nvSpPr>
        <p:spPr>
          <a:xfrm>
            <a:off x="3567411" y="303504"/>
            <a:ext cx="739249" cy="2004386"/>
          </a:xfrm>
          <a:prstGeom prst="roundRect">
            <a:avLst>
              <a:gd name="adj" fmla="val 6522"/>
            </a:avLst>
          </a:prstGeom>
          <a:solidFill>
            <a:srgbClr val="CCEEFF"/>
          </a:solidFill>
        </p:spPr>
      </p:sp>
      <p:sp>
        <p:nvSpPr>
          <p:cNvPr id="5" name="Text 3"/>
          <p:cNvSpPr/>
          <p:nvPr/>
        </p:nvSpPr>
        <p:spPr>
          <a:xfrm>
            <a:off x="3778986" y="782968"/>
            <a:ext cx="277187" cy="439793"/>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2000" b="1" dirty="0">
                <a:solidFill>
                  <a:srgbClr val="272525"/>
                </a:solidFill>
                <a:latin typeface="+mj-lt"/>
                <a:ea typeface="Petrona Bold" pitchFamily="34" charset="-122"/>
                <a:cs typeface="Petrona Bold" pitchFamily="34" charset="-120"/>
              </a:rPr>
              <a:t>1</a:t>
            </a:r>
            <a:endParaRPr lang="en-US" sz="2000" dirty="0">
              <a:latin typeface="+mj-lt"/>
            </a:endParaRPr>
          </a:p>
        </p:txBody>
      </p:sp>
      <p:sp>
        <p:nvSpPr>
          <p:cNvPr id="6" name="Text 4"/>
          <p:cNvSpPr/>
          <p:nvPr/>
        </p:nvSpPr>
        <p:spPr>
          <a:xfrm>
            <a:off x="4451925" y="535412"/>
            <a:ext cx="2425989" cy="384859"/>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2800" b="1" dirty="0">
                <a:solidFill>
                  <a:srgbClr val="366092"/>
                </a:solidFill>
                <a:latin typeface="+mj-lt"/>
                <a:ea typeface="Petrona Bold" pitchFamily="34" charset="-122"/>
                <a:cs typeface="Petrona Bold" pitchFamily="34" charset="-120"/>
              </a:rPr>
              <a:t>Vai trò của Nhà nước</a:t>
            </a:r>
            <a:endParaRPr lang="en-US" sz="2800" dirty="0">
              <a:solidFill>
                <a:srgbClr val="366092"/>
              </a:solidFill>
              <a:latin typeface="+mj-lt"/>
            </a:endParaRPr>
          </a:p>
        </p:txBody>
      </p:sp>
      <p:sp>
        <p:nvSpPr>
          <p:cNvPr id="7" name="Text 5"/>
          <p:cNvSpPr/>
          <p:nvPr/>
        </p:nvSpPr>
        <p:spPr>
          <a:xfrm>
            <a:off x="4429066" y="861908"/>
            <a:ext cx="13052667" cy="750598"/>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Chính phủ Việt Nam đang tích cực thúc đẩy phát triển AI thông qua các chương trình chuyển đổi số quốc gia, đầu tư vào hạ tầng dữ liệu và thành lập Trung tâm Đổi mới sáng tạo Quốc gia (NIC). Các chính sách mở dữ liệu cũng góp phần tạo điều kiện thuận lợi cho nghiên cứu và ứng dụng AI.</a:t>
            </a:r>
            <a:endParaRPr lang="en-US" sz="2000" b="1" dirty="0">
              <a:solidFill>
                <a:schemeClr val="tx1">
                  <a:lumMod val="65000"/>
                  <a:lumOff val="35000"/>
                </a:schemeClr>
              </a:solidFill>
              <a:latin typeface="+mj-lt"/>
            </a:endParaRPr>
          </a:p>
        </p:txBody>
      </p:sp>
      <p:sp>
        <p:nvSpPr>
          <p:cNvPr id="8" name="Shape 6"/>
          <p:cNvSpPr/>
          <p:nvPr/>
        </p:nvSpPr>
        <p:spPr>
          <a:xfrm>
            <a:off x="3567411" y="2603343"/>
            <a:ext cx="14210440" cy="2182598"/>
          </a:xfrm>
          <a:prstGeom prst="roundRect">
            <a:avLst>
              <a:gd name="adj" fmla="val 4514"/>
            </a:avLst>
          </a:prstGeom>
          <a:solidFill>
            <a:srgbClr val="FFFFFF">
              <a:alpha val="95000"/>
            </a:srgbClr>
          </a:solidFill>
          <a:ln w="22860">
            <a:solidFill>
              <a:srgbClr val="B2D4E5"/>
            </a:solidFill>
            <a:prstDash val="solid"/>
          </a:ln>
        </p:spPr>
      </p:sp>
      <p:sp>
        <p:nvSpPr>
          <p:cNvPr id="9" name="Shape 7"/>
          <p:cNvSpPr/>
          <p:nvPr/>
        </p:nvSpPr>
        <p:spPr>
          <a:xfrm>
            <a:off x="3590270" y="2626203"/>
            <a:ext cx="739249" cy="2120372"/>
          </a:xfrm>
          <a:prstGeom prst="roundRect">
            <a:avLst>
              <a:gd name="adj" fmla="val 6522"/>
            </a:avLst>
          </a:prstGeom>
          <a:solidFill>
            <a:srgbClr val="CCEEFF"/>
          </a:solidFill>
        </p:spPr>
      </p:sp>
      <p:sp>
        <p:nvSpPr>
          <p:cNvPr id="10" name="Text 8"/>
          <p:cNvSpPr/>
          <p:nvPr/>
        </p:nvSpPr>
        <p:spPr>
          <a:xfrm>
            <a:off x="3801845" y="3243541"/>
            <a:ext cx="277187" cy="439793"/>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2000" b="1" dirty="0">
                <a:solidFill>
                  <a:srgbClr val="272525"/>
                </a:solidFill>
                <a:latin typeface="+mj-lt"/>
                <a:ea typeface="Petrona Bold" pitchFamily="34" charset="-122"/>
                <a:cs typeface="Petrona Bold" pitchFamily="34" charset="-120"/>
              </a:rPr>
              <a:t>2</a:t>
            </a:r>
            <a:endParaRPr lang="en-US" sz="2000" dirty="0">
              <a:latin typeface="+mj-lt"/>
            </a:endParaRPr>
          </a:p>
        </p:txBody>
      </p:sp>
      <p:sp>
        <p:nvSpPr>
          <p:cNvPr id="11" name="Text 9"/>
          <p:cNvSpPr/>
          <p:nvPr/>
        </p:nvSpPr>
        <p:spPr>
          <a:xfrm>
            <a:off x="4451925" y="2871477"/>
            <a:ext cx="3681564" cy="384859"/>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2800" b="1" dirty="0">
                <a:solidFill>
                  <a:srgbClr val="366092"/>
                </a:solidFill>
                <a:latin typeface="+mj-lt"/>
                <a:ea typeface="Petrona Bold" pitchFamily="34" charset="-122"/>
                <a:cs typeface="Petrona Bold" pitchFamily="34" charset="-120"/>
              </a:rPr>
              <a:t>Sự tham gia của Khu vực Tư nhân</a:t>
            </a:r>
            <a:endParaRPr lang="en-US" sz="2800" dirty="0">
              <a:solidFill>
                <a:srgbClr val="366092"/>
              </a:solidFill>
              <a:latin typeface="+mj-lt"/>
            </a:endParaRPr>
          </a:p>
        </p:txBody>
      </p:sp>
      <p:sp>
        <p:nvSpPr>
          <p:cNvPr id="12" name="Text 10"/>
          <p:cNvSpPr/>
          <p:nvPr/>
        </p:nvSpPr>
        <p:spPr>
          <a:xfrm>
            <a:off x="4451925" y="3256336"/>
            <a:ext cx="13052667" cy="1125895"/>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50000"/>
              </a:lnSpc>
              <a:buNone/>
            </a:pP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Các tập đoàn lớn như Vingroup, Viettel, FPT, VNPT cùng với các startup AI nổi bật như VinAI và Cinnamon AI đang dẫn đầu trong việc nghiên cứu và thương mại hóa các giải pháp AI. Các ứng dụng AI được phát triển trong nhiều lĩnh vực như y tế, xe tự hành, giáo dục thông minh và đô thị thông minh.</a:t>
            </a:r>
            <a:endParaRPr lang="en-US" sz="2000" b="1" dirty="0">
              <a:solidFill>
                <a:schemeClr val="tx1">
                  <a:lumMod val="65000"/>
                  <a:lumOff val="35000"/>
                </a:schemeClr>
              </a:solidFill>
              <a:latin typeface="+mj-lt"/>
            </a:endParaRPr>
          </a:p>
        </p:txBody>
      </p:sp>
      <p:sp>
        <p:nvSpPr>
          <p:cNvPr id="13" name="Shape 11"/>
          <p:cNvSpPr/>
          <p:nvPr/>
        </p:nvSpPr>
        <p:spPr>
          <a:xfrm>
            <a:off x="3544552" y="5104254"/>
            <a:ext cx="14210440" cy="2004386"/>
          </a:xfrm>
          <a:prstGeom prst="roundRect">
            <a:avLst>
              <a:gd name="adj" fmla="val 5452"/>
            </a:avLst>
          </a:prstGeom>
          <a:solidFill>
            <a:srgbClr val="FFFFFF">
              <a:alpha val="95000"/>
            </a:srgbClr>
          </a:solidFill>
          <a:ln w="22860">
            <a:solidFill>
              <a:srgbClr val="B2D4E5"/>
            </a:solidFill>
            <a:prstDash val="solid"/>
          </a:ln>
        </p:spPr>
      </p:sp>
      <p:sp>
        <p:nvSpPr>
          <p:cNvPr id="14" name="Shape 12"/>
          <p:cNvSpPr/>
          <p:nvPr/>
        </p:nvSpPr>
        <p:spPr>
          <a:xfrm>
            <a:off x="3567411" y="5127114"/>
            <a:ext cx="739249" cy="1981526"/>
          </a:xfrm>
          <a:prstGeom prst="roundRect">
            <a:avLst>
              <a:gd name="adj" fmla="val 6522"/>
            </a:avLst>
          </a:prstGeom>
          <a:solidFill>
            <a:srgbClr val="CCEEFF"/>
          </a:solidFill>
        </p:spPr>
      </p:sp>
      <p:sp>
        <p:nvSpPr>
          <p:cNvPr id="15" name="Text 13"/>
          <p:cNvSpPr/>
          <p:nvPr/>
        </p:nvSpPr>
        <p:spPr>
          <a:xfrm>
            <a:off x="3778986" y="5606578"/>
            <a:ext cx="277187" cy="439793"/>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2000" b="1" dirty="0">
                <a:solidFill>
                  <a:srgbClr val="272525"/>
                </a:solidFill>
                <a:latin typeface="+mj-lt"/>
                <a:ea typeface="Petrona Bold" pitchFamily="34" charset="-122"/>
                <a:cs typeface="Petrona Bold" pitchFamily="34" charset="-120"/>
              </a:rPr>
              <a:t>3</a:t>
            </a:r>
            <a:endParaRPr lang="en-US" sz="2000" dirty="0">
              <a:latin typeface="+mj-lt"/>
            </a:endParaRPr>
          </a:p>
        </p:txBody>
      </p:sp>
      <p:sp>
        <p:nvSpPr>
          <p:cNvPr id="16" name="Text 14"/>
          <p:cNvSpPr/>
          <p:nvPr/>
        </p:nvSpPr>
        <p:spPr>
          <a:xfrm>
            <a:off x="4451925" y="5282482"/>
            <a:ext cx="2425989" cy="384859"/>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2800" b="1" dirty="0">
                <a:solidFill>
                  <a:srgbClr val="366092"/>
                </a:solidFill>
                <a:latin typeface="+mj-lt"/>
                <a:ea typeface="Petrona Bold" pitchFamily="34" charset="-122"/>
                <a:cs typeface="Petrona Bold" pitchFamily="34" charset="-120"/>
              </a:rPr>
              <a:t>Thách thức hiện tại</a:t>
            </a:r>
            <a:endParaRPr lang="en-US" sz="2800" dirty="0">
              <a:solidFill>
                <a:srgbClr val="366092"/>
              </a:solidFill>
              <a:latin typeface="+mj-lt"/>
            </a:endParaRPr>
          </a:p>
        </p:txBody>
      </p:sp>
      <p:sp>
        <p:nvSpPr>
          <p:cNvPr id="17" name="Text 15"/>
          <p:cNvSpPr/>
          <p:nvPr/>
        </p:nvSpPr>
        <p:spPr>
          <a:xfrm>
            <a:off x="4429066" y="5627990"/>
            <a:ext cx="13052667" cy="750598"/>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50000"/>
              </a:lnSpc>
              <a:buNone/>
            </a:pP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Việt Nam đối mặt với nhiều thách thức trong phát triển AI, bao gồm thiếu hụt nhân lực chất lượng cao, thiếu dữ liệu chuẩn hóa để đào tạo mô hình AI, cũng như sự cần thiết của một khung pháp lý và đạo đức rõ ràng cho công nghệ này.</a:t>
            </a:r>
            <a:endParaRPr lang="en-US" sz="2000" b="1" dirty="0">
              <a:solidFill>
                <a:schemeClr val="tx1">
                  <a:lumMod val="65000"/>
                  <a:lumOff val="35000"/>
                </a:schemeClr>
              </a:solidFill>
              <a:latin typeface="+mj-lt"/>
            </a:endParaRPr>
          </a:p>
        </p:txBody>
      </p:sp>
      <p:sp>
        <p:nvSpPr>
          <p:cNvPr id="18" name="Shape 16"/>
          <p:cNvSpPr/>
          <p:nvPr/>
        </p:nvSpPr>
        <p:spPr>
          <a:xfrm>
            <a:off x="3567411" y="7476038"/>
            <a:ext cx="14210440" cy="1807299"/>
          </a:xfrm>
          <a:prstGeom prst="roundRect">
            <a:avLst>
              <a:gd name="adj" fmla="val 5452"/>
            </a:avLst>
          </a:prstGeom>
          <a:solidFill>
            <a:srgbClr val="FFFFFF">
              <a:alpha val="95000"/>
            </a:srgbClr>
          </a:solidFill>
          <a:ln w="22860">
            <a:solidFill>
              <a:srgbClr val="B2D4E5"/>
            </a:solidFill>
            <a:prstDash val="solid"/>
          </a:ln>
        </p:spPr>
      </p:sp>
      <p:sp>
        <p:nvSpPr>
          <p:cNvPr id="19" name="Shape 17"/>
          <p:cNvSpPr/>
          <p:nvPr/>
        </p:nvSpPr>
        <p:spPr>
          <a:xfrm>
            <a:off x="3590270" y="7498898"/>
            <a:ext cx="739249" cy="1807299"/>
          </a:xfrm>
          <a:prstGeom prst="roundRect">
            <a:avLst>
              <a:gd name="adj" fmla="val 6522"/>
            </a:avLst>
          </a:prstGeom>
          <a:solidFill>
            <a:srgbClr val="CCEEFF"/>
          </a:solidFill>
        </p:spPr>
      </p:sp>
      <p:sp>
        <p:nvSpPr>
          <p:cNvPr id="20" name="Text 18"/>
          <p:cNvSpPr/>
          <p:nvPr/>
        </p:nvSpPr>
        <p:spPr>
          <a:xfrm>
            <a:off x="3801845" y="7978363"/>
            <a:ext cx="277187" cy="439793"/>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2000" b="1" dirty="0">
                <a:solidFill>
                  <a:srgbClr val="272525"/>
                </a:solidFill>
                <a:latin typeface="+mj-lt"/>
                <a:ea typeface="Petrona Bold" pitchFamily="34" charset="-122"/>
                <a:cs typeface="Petrona Bold" pitchFamily="34" charset="-120"/>
              </a:rPr>
              <a:t>4</a:t>
            </a:r>
            <a:endParaRPr lang="en-US" sz="2000" dirty="0">
              <a:latin typeface="+mj-lt"/>
            </a:endParaRPr>
          </a:p>
        </p:txBody>
      </p:sp>
      <p:sp>
        <p:nvSpPr>
          <p:cNvPr id="21" name="Text 19"/>
          <p:cNvSpPr/>
          <p:nvPr/>
        </p:nvSpPr>
        <p:spPr>
          <a:xfrm>
            <a:off x="4451925" y="7718916"/>
            <a:ext cx="2425989" cy="384859"/>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2800" b="1" dirty="0">
                <a:solidFill>
                  <a:srgbClr val="366092"/>
                </a:solidFill>
                <a:latin typeface="+mj-lt"/>
                <a:ea typeface="Petrona Bold" pitchFamily="34" charset="-122"/>
                <a:cs typeface="Petrona Bold" pitchFamily="34" charset="-120"/>
              </a:rPr>
              <a:t>Tiềm năng phát triển</a:t>
            </a:r>
            <a:endParaRPr lang="en-US" sz="2800" dirty="0">
              <a:solidFill>
                <a:srgbClr val="366092"/>
              </a:solidFill>
              <a:latin typeface="+mj-lt"/>
            </a:endParaRPr>
          </a:p>
        </p:txBody>
      </p:sp>
      <p:sp>
        <p:nvSpPr>
          <p:cNvPr id="22" name="Text 20"/>
          <p:cNvSpPr/>
          <p:nvPr/>
        </p:nvSpPr>
        <p:spPr>
          <a:xfrm>
            <a:off x="4451925" y="8117311"/>
            <a:ext cx="13052667" cy="750598"/>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Mặc dù còn nhiều thách thức, Việt Nam đang có những bước tiến vững chắc để trở thành một trung tâm AI năng động và có ảnh hưởng tại khu vực Đông Nam Á, hứa hẹn nhiều cơ hội phát triển trong tương lai.</a:t>
            </a:r>
            <a:endParaRPr lang="en-US" sz="2000" b="1" dirty="0">
              <a:solidFill>
                <a:schemeClr val="tx1">
                  <a:lumMod val="65000"/>
                  <a:lumOff val="35000"/>
                </a:schemeClr>
              </a:solidFill>
              <a:latin typeface="+mj-lt"/>
            </a:endParaRPr>
          </a:p>
        </p:txBody>
      </p:sp>
      <p:sp>
        <p:nvSpPr>
          <p:cNvPr id="25" name="Google Shape;178;p4"/>
          <p:cNvSpPr/>
          <p:nvPr/>
        </p:nvSpPr>
        <p:spPr>
          <a:xfrm>
            <a:off x="335127" y="1373079"/>
            <a:ext cx="2628919" cy="8351150"/>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txBody>
          <a:bodyPr/>
          <a:lstStyle/>
          <a:p>
            <a:endParaRPr lang="en-US" dirty="0"/>
          </a:p>
        </p:txBody>
      </p:sp>
      <p:sp>
        <p:nvSpPr>
          <p:cNvPr id="26" name="TextBox 25"/>
          <p:cNvSpPr txBox="1"/>
          <p:nvPr/>
        </p:nvSpPr>
        <p:spPr>
          <a:xfrm>
            <a:off x="679208" y="1280329"/>
            <a:ext cx="2489256" cy="8231228"/>
          </a:xfrm>
          <a:prstGeom prst="rect">
            <a:avLst/>
          </a:prstGeom>
          <a:noFill/>
        </p:spPr>
        <p:txBody>
          <a:bodyPr wrap="square" rtlCol="0">
            <a:spAutoFit/>
          </a:bodyPr>
          <a:lstStyle/>
          <a:p>
            <a:pPr>
              <a:lnSpc>
                <a:spcPct val="150000"/>
              </a:lnSpc>
            </a:pPr>
            <a:r>
              <a:rPr lang="en-US" sz="6000" b="1" dirty="0" err="1">
                <a:solidFill>
                  <a:schemeClr val="bg2">
                    <a:lumMod val="75000"/>
                  </a:schemeClr>
                </a:solidFill>
              </a:rPr>
              <a:t>Hệ</a:t>
            </a:r>
            <a:r>
              <a:rPr lang="en-US" sz="6000" b="1" dirty="0">
                <a:solidFill>
                  <a:schemeClr val="bg2">
                    <a:lumMod val="75000"/>
                  </a:schemeClr>
                </a:solidFill>
              </a:rPr>
              <a:t> Sinh Thái Ai </a:t>
            </a:r>
            <a:r>
              <a:rPr lang="en-US" sz="6000" b="1" dirty="0" err="1">
                <a:solidFill>
                  <a:schemeClr val="bg2">
                    <a:lumMod val="75000"/>
                  </a:schemeClr>
                </a:solidFill>
              </a:rPr>
              <a:t>Tại</a:t>
            </a:r>
            <a:r>
              <a:rPr lang="en-US" sz="6000" b="1" dirty="0">
                <a:solidFill>
                  <a:schemeClr val="bg2">
                    <a:lumMod val="75000"/>
                  </a:schemeClr>
                </a:solidFill>
              </a:rPr>
              <a:t> Việt Nam</a:t>
            </a:r>
          </a:p>
        </p:txBody>
      </p:sp>
      <p:sp>
        <p:nvSpPr>
          <p:cNvPr id="27" name="Google Shape;182;p4"/>
          <p:cNvSpPr/>
          <p:nvPr/>
        </p:nvSpPr>
        <p:spPr>
          <a:xfrm>
            <a:off x="16175669" y="9009861"/>
            <a:ext cx="1203235" cy="2017163"/>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4"/>
            <a:stretch>
              <a:fillRect/>
            </a:stretch>
          </a:blipFill>
          <a:ln>
            <a:noFill/>
          </a:ln>
        </p:spPr>
      </p:sp>
      <p:sp>
        <p:nvSpPr>
          <p:cNvPr id="28" name="Google Shape;184;p4"/>
          <p:cNvSpPr/>
          <p:nvPr/>
        </p:nvSpPr>
        <p:spPr>
          <a:xfrm>
            <a:off x="16307804" y="9283337"/>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5"/>
            <a:stretch>
              <a:fillRect/>
            </a:stretch>
          </a:blipFill>
          <a:ln>
            <a:noFill/>
          </a:ln>
        </p:spPr>
      </p:sp>
      <p:sp>
        <p:nvSpPr>
          <p:cNvPr id="29" name="Google Shape;183;p4"/>
          <p:cNvSpPr/>
          <p:nvPr/>
        </p:nvSpPr>
        <p:spPr>
          <a:xfrm rot="21403142">
            <a:off x="-2702352" y="9463388"/>
            <a:ext cx="8977646" cy="1061834"/>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6"/>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0" name="Picture 29"/>
          <p:cNvPicPr>
            <a:picLocks noChangeAspect="1"/>
          </p:cNvPicPr>
          <p:nvPr/>
        </p:nvPicPr>
        <p:blipFill>
          <a:blip r:embed="rId7"/>
          <a:stretch>
            <a:fillRect/>
          </a:stretch>
        </p:blipFill>
        <p:spPr>
          <a:xfrm>
            <a:off x="896875" y="-23319"/>
            <a:ext cx="1353651" cy="1353651"/>
          </a:xfrm>
          <a:prstGeom prst="rect">
            <a:avLst/>
          </a:prstGeom>
        </p:spPr>
      </p:pic>
      <p:sp>
        <p:nvSpPr>
          <p:cNvPr id="34" name="TextBox 33"/>
          <p:cNvSpPr txBox="1"/>
          <p:nvPr/>
        </p:nvSpPr>
        <p:spPr>
          <a:xfrm>
            <a:off x="10354447" y="9560556"/>
            <a:ext cx="636367" cy="461665"/>
          </a:xfrm>
          <a:prstGeom prst="rect">
            <a:avLst/>
          </a:prstGeom>
          <a:noFill/>
        </p:spPr>
        <p:txBody>
          <a:bodyPr wrap="square">
            <a:spAutoFit/>
          </a:bodyPr>
          <a:lstStyle/>
          <a:p>
            <a:r>
              <a:rPr lang="en-US" sz="2400" b="1" dirty="0"/>
              <a:t>10</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40;p6"/>
          <p:cNvSpPr/>
          <p:nvPr/>
        </p:nvSpPr>
        <p:spPr>
          <a:xfrm>
            <a:off x="-41166" y="1874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366092"/>
              </a:solidFill>
              <a:latin typeface="Calibri" panose="020F0502020204030204"/>
              <a:ea typeface="Calibri" panose="020F0502020204030204"/>
              <a:cs typeface="Calibri" panose="020F0502020204030204"/>
              <a:sym typeface="Calibri" panose="020F0502020204030204"/>
            </a:endParaRPr>
          </a:p>
        </p:txBody>
      </p:sp>
      <p:sp>
        <p:nvSpPr>
          <p:cNvPr id="13" name="Google Shape;243;p6"/>
          <p:cNvSpPr/>
          <p:nvPr/>
        </p:nvSpPr>
        <p:spPr>
          <a:xfrm>
            <a:off x="1467200" y="266950"/>
            <a:ext cx="8654611" cy="1661225"/>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14" name="Google Shape;265;p6"/>
          <p:cNvSpPr txBox="1"/>
          <p:nvPr/>
        </p:nvSpPr>
        <p:spPr>
          <a:xfrm>
            <a:off x="1452357" y="422549"/>
            <a:ext cx="8696182" cy="1256754"/>
          </a:xfrm>
          <a:prstGeom prst="rect">
            <a:avLst/>
          </a:prstGeom>
          <a:noFill/>
          <a:ln>
            <a:noFill/>
          </a:ln>
        </p:spPr>
        <p:txBody>
          <a:bodyPr spcFirstLastPara="1" wrap="square" lIns="0" tIns="0" rIns="0" bIns="0" anchor="t" anchorCtr="0">
            <a:spAutoFit/>
          </a:bodyPr>
          <a:lstStyle/>
          <a:p>
            <a:pPr algn="ctr">
              <a:lnSpc>
                <a:spcPts val="4900"/>
              </a:lnSpc>
            </a:pPr>
            <a:r>
              <a:rPr lang="en-US" sz="4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Nguồn</a:t>
            </a: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4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Nhân</a:t>
            </a: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Lực </a:t>
            </a:r>
            <a:r>
              <a:rPr lang="en-US" sz="4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và</a:t>
            </a: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4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Đầu</a:t>
            </a: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4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Tư</a:t>
            </a: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4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Phát</a:t>
            </a: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4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Triển</a:t>
            </a: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AI </a:t>
            </a:r>
            <a:r>
              <a:rPr lang="en-US" sz="4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tại</a:t>
            </a: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Việt Nam</a:t>
            </a:r>
            <a:endParaRPr lang="en-US" sz="4400" dirty="0">
              <a:solidFill>
                <a:srgbClr val="366092"/>
              </a:solidFill>
            </a:endParaRPr>
          </a:p>
        </p:txBody>
      </p:sp>
      <p:sp>
        <p:nvSpPr>
          <p:cNvPr id="15" name="Google Shape;185;p4"/>
          <p:cNvSpPr/>
          <p:nvPr/>
        </p:nvSpPr>
        <p:spPr>
          <a:xfrm>
            <a:off x="11545423" y="-18748"/>
            <a:ext cx="6701411" cy="10305748"/>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17" name="Google Shape;242;p6"/>
          <p:cNvSpPr/>
          <p:nvPr/>
        </p:nvSpPr>
        <p:spPr>
          <a:xfrm>
            <a:off x="17820061" y="2119590"/>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stretch>
              <a:fillRect/>
            </a:stretch>
          </a:blipFill>
          <a:ln>
            <a:noFill/>
          </a:ln>
        </p:spPr>
      </p:sp>
      <p:sp>
        <p:nvSpPr>
          <p:cNvPr id="21" name="Google Shape;275;p6"/>
          <p:cNvSpPr/>
          <p:nvPr/>
        </p:nvSpPr>
        <p:spPr>
          <a:xfrm>
            <a:off x="9539056" y="1045218"/>
            <a:ext cx="987138" cy="987139"/>
          </a:xfrm>
          <a:custGeom>
            <a:avLst/>
            <a:gdLst/>
            <a:ahLst/>
            <a:cxnLst/>
            <a:rect l="l" t="t" r="r" b="b"/>
            <a:pathLst>
              <a:path w="1663725" h="1856082" extrusionOk="0">
                <a:moveTo>
                  <a:pt x="0" y="0"/>
                </a:moveTo>
                <a:lnTo>
                  <a:pt x="1663725" y="0"/>
                </a:lnTo>
                <a:lnTo>
                  <a:pt x="1663725" y="1856082"/>
                </a:lnTo>
                <a:lnTo>
                  <a:pt x="0" y="1856082"/>
                </a:lnTo>
                <a:lnTo>
                  <a:pt x="0" y="0"/>
                </a:lnTo>
                <a:close/>
              </a:path>
            </a:pathLst>
          </a:custGeom>
          <a:blipFill rotWithShape="1">
            <a:blip r:embed="rId5"/>
            <a:stretch>
              <a:fillRect/>
            </a:stretch>
          </a:blipFill>
          <a:ln>
            <a:noFill/>
          </a:ln>
        </p:spPr>
      </p:sp>
      <p:sp>
        <p:nvSpPr>
          <p:cNvPr id="22" name="Google Shape;243;p6"/>
          <p:cNvSpPr/>
          <p:nvPr/>
        </p:nvSpPr>
        <p:spPr>
          <a:xfrm>
            <a:off x="137596" y="2206490"/>
            <a:ext cx="11200964" cy="3017631"/>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23" name="Google Shape;265;p6"/>
          <p:cNvSpPr txBox="1"/>
          <p:nvPr/>
        </p:nvSpPr>
        <p:spPr>
          <a:xfrm>
            <a:off x="429281" y="2303901"/>
            <a:ext cx="10533371" cy="3508653"/>
          </a:xfrm>
          <a:prstGeom prst="rect">
            <a:avLst/>
          </a:prstGeom>
          <a:noFill/>
          <a:ln>
            <a:noFill/>
          </a:ln>
        </p:spPr>
        <p:txBody>
          <a:bodyPr spcFirstLastPara="1" wrap="square" lIns="0" tIns="0" rIns="0" bIns="0" anchor="t" anchorCtr="0">
            <a:spAutoFit/>
          </a:bodyPr>
          <a:lstStyle/>
          <a:p>
            <a:pPr lvl="0" algn="just">
              <a:lnSpc>
                <a:spcPct val="150000"/>
              </a:lnSpc>
            </a:pPr>
            <a:r>
              <a:rPr lang="vi-VN" sz="2400" b="1" dirty="0">
                <a:solidFill>
                  <a:schemeClr val="tx1">
                    <a:lumMod val="65000"/>
                    <a:lumOff val="35000"/>
                  </a:schemeClr>
                </a:solidFill>
              </a:rPr>
              <a:t>Việt Nam đang nỗ lực đầu tư mạnh mẽ vào nghiên cứu và phát triển Trí tuệ Nhân tạo (AI). Các trung tâm nghiên cứu AI được thành lập, cùng với việc phát triển các chương trình đào tạo chuyên sâu tại các trường đại học hàng đầu. Mục tiêu là xây dựng một nền tảng vững chắc cho sự phát triển của AI trong nước.</a:t>
            </a:r>
          </a:p>
          <a:p>
            <a:pPr lvl="0" algn="just"/>
            <a:endParaRPr lang="vi-VN" sz="4800" b="1" dirty="0">
              <a:solidFill>
                <a:srgbClr val="366092"/>
              </a:solidFill>
            </a:endParaRPr>
          </a:p>
        </p:txBody>
      </p:sp>
      <p:pic>
        <p:nvPicPr>
          <p:cNvPr id="64" name="Picture 63"/>
          <p:cNvPicPr>
            <a:picLocks noChangeAspect="1"/>
          </p:cNvPicPr>
          <p:nvPr/>
        </p:nvPicPr>
        <p:blipFill>
          <a:blip r:embed="rId6"/>
          <a:stretch>
            <a:fillRect/>
          </a:stretch>
        </p:blipFill>
        <p:spPr>
          <a:xfrm>
            <a:off x="11672922" y="422549"/>
            <a:ext cx="6527092" cy="9631615"/>
          </a:xfrm>
          <a:prstGeom prst="rect">
            <a:avLst/>
          </a:prstGeom>
        </p:spPr>
      </p:pic>
      <p:sp>
        <p:nvSpPr>
          <p:cNvPr id="18" name="Google Shape;267;p6"/>
          <p:cNvSpPr/>
          <p:nvPr/>
        </p:nvSpPr>
        <p:spPr>
          <a:xfrm rot="10800000">
            <a:off x="-3290918" y="9857358"/>
            <a:ext cx="7440398" cy="1091603"/>
          </a:xfrm>
          <a:custGeom>
            <a:avLst/>
            <a:gdLst/>
            <a:ahLst/>
            <a:cxnLst/>
            <a:rect l="l" t="t" r="r" b="b"/>
            <a:pathLst>
              <a:path w="4876557" h="1728961" extrusionOk="0">
                <a:moveTo>
                  <a:pt x="0" y="0"/>
                </a:moveTo>
                <a:lnTo>
                  <a:pt x="4876557" y="0"/>
                </a:lnTo>
                <a:lnTo>
                  <a:pt x="4876557" y="1728961"/>
                </a:lnTo>
                <a:lnTo>
                  <a:pt x="0" y="1728961"/>
                </a:lnTo>
                <a:lnTo>
                  <a:pt x="0" y="0"/>
                </a:lnTo>
                <a:close/>
              </a:path>
            </a:pathLst>
          </a:custGeom>
          <a:blipFill rotWithShape="1">
            <a:blip r:embed="rId7"/>
            <a:stretch>
              <a:fillRect/>
            </a:stretch>
          </a:blipFill>
          <a:ln>
            <a:noFill/>
          </a:ln>
        </p:spPr>
      </p:sp>
      <p:sp>
        <p:nvSpPr>
          <p:cNvPr id="4" name="Shape 2"/>
          <p:cNvSpPr/>
          <p:nvPr/>
        </p:nvSpPr>
        <p:spPr>
          <a:xfrm>
            <a:off x="689485" y="5793853"/>
            <a:ext cx="5003361" cy="3508653"/>
          </a:xfrm>
          <a:prstGeom prst="roundRect">
            <a:avLst>
              <a:gd name="adj" fmla="val 6235"/>
            </a:avLst>
          </a:prstGeom>
          <a:solidFill>
            <a:srgbClr val="FFFFFF"/>
          </a:solidFill>
          <a:ln w="22860">
            <a:solidFill>
              <a:srgbClr val="BACFDD"/>
            </a:solidFill>
            <a:prstDash val="solid"/>
          </a:ln>
        </p:spPr>
      </p:sp>
      <p:pic>
        <p:nvPicPr>
          <p:cNvPr id="5" name="Image 0"/>
          <p:cNvPicPr>
            <a:picLocks noChangeAspect="1"/>
          </p:cNvPicPr>
          <p:nvPr/>
        </p:nvPicPr>
        <p:blipFill>
          <a:blip r:embed="rId8"/>
          <a:stretch>
            <a:fillRect/>
          </a:stretch>
        </p:blipFill>
        <p:spPr>
          <a:xfrm>
            <a:off x="580105" y="6006261"/>
            <a:ext cx="142212" cy="3115772"/>
          </a:xfrm>
          <a:prstGeom prst="rect">
            <a:avLst/>
          </a:prstGeom>
        </p:spPr>
      </p:pic>
      <p:sp>
        <p:nvSpPr>
          <p:cNvPr id="6" name="Text 3"/>
          <p:cNvSpPr/>
          <p:nvPr/>
        </p:nvSpPr>
        <p:spPr>
          <a:xfrm>
            <a:off x="970473" y="6006261"/>
            <a:ext cx="2420711" cy="505888"/>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Đầu tư và Nghiên cứu</a:t>
            </a:r>
            <a:endParaRPr lang="en-US" sz="2800" dirty="0">
              <a:solidFill>
                <a:srgbClr val="366092"/>
              </a:solidFill>
            </a:endParaRPr>
          </a:p>
        </p:txBody>
      </p:sp>
      <p:sp>
        <p:nvSpPr>
          <p:cNvPr id="7" name="Text 4"/>
          <p:cNvSpPr/>
          <p:nvPr/>
        </p:nvSpPr>
        <p:spPr>
          <a:xfrm>
            <a:off x="970473" y="6431672"/>
            <a:ext cx="4307373" cy="1476503"/>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Việt Nam đã thành lập các trung tâm nghiên cứu AI và phát triển đào tạo chuyên sâu tại các trường đại học lớn, tạo tiền đề cho sự phát triển công nghệ.</a:t>
            </a:r>
            <a:endParaRPr lang="en-US" sz="2000" b="1" dirty="0"/>
          </a:p>
        </p:txBody>
      </p:sp>
      <p:sp>
        <p:nvSpPr>
          <p:cNvPr id="8" name="Shape 5"/>
          <p:cNvSpPr/>
          <p:nvPr/>
        </p:nvSpPr>
        <p:spPr>
          <a:xfrm>
            <a:off x="6353910" y="5751308"/>
            <a:ext cx="4856973" cy="3566629"/>
          </a:xfrm>
          <a:prstGeom prst="roundRect">
            <a:avLst>
              <a:gd name="adj" fmla="val 6235"/>
            </a:avLst>
          </a:prstGeom>
          <a:solidFill>
            <a:srgbClr val="FFFFFF"/>
          </a:solidFill>
          <a:ln w="22860">
            <a:solidFill>
              <a:srgbClr val="BACFDD"/>
            </a:solidFill>
            <a:prstDash val="solid"/>
          </a:ln>
        </p:spPr>
      </p:sp>
      <p:pic>
        <p:nvPicPr>
          <p:cNvPr id="9" name="Image 1"/>
          <p:cNvPicPr>
            <a:picLocks noChangeAspect="1"/>
          </p:cNvPicPr>
          <p:nvPr/>
        </p:nvPicPr>
        <p:blipFill>
          <a:blip r:embed="rId8"/>
          <a:stretch>
            <a:fillRect/>
          </a:stretch>
        </p:blipFill>
        <p:spPr>
          <a:xfrm>
            <a:off x="6277439" y="5871069"/>
            <a:ext cx="160029" cy="3354221"/>
          </a:xfrm>
          <a:prstGeom prst="rect">
            <a:avLst/>
          </a:prstGeom>
        </p:spPr>
      </p:pic>
      <p:sp>
        <p:nvSpPr>
          <p:cNvPr id="10" name="Text 6"/>
          <p:cNvSpPr/>
          <p:nvPr/>
        </p:nvSpPr>
        <p:spPr>
          <a:xfrm>
            <a:off x="6644331" y="6006261"/>
            <a:ext cx="2530358" cy="505888"/>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Nhân lực AI</a:t>
            </a:r>
            <a:endParaRPr lang="en-US" sz="2800" dirty="0">
              <a:solidFill>
                <a:srgbClr val="366092"/>
              </a:solidFill>
            </a:endParaRPr>
          </a:p>
        </p:txBody>
      </p:sp>
      <p:sp>
        <p:nvSpPr>
          <p:cNvPr id="11" name="Text 7"/>
          <p:cNvSpPr/>
          <p:nvPr/>
        </p:nvSpPr>
        <p:spPr>
          <a:xfrm>
            <a:off x="6602143" y="6373696"/>
            <a:ext cx="4360509" cy="1476503"/>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Đội ngũ kỹ sư và nhà nghiên cứu AI đang dần hình thành, tuy nhiên vẫn còn thiếu chuyên gia cao cấp và tình trạng "chảy máu chất xám" vẫn diễn ra.</a:t>
            </a:r>
            <a:endParaRPr lang="en-US" sz="2000" b="1" dirty="0"/>
          </a:p>
        </p:txBody>
      </p:sp>
      <p:sp>
        <p:nvSpPr>
          <p:cNvPr id="19" name="Google Shape;269;p6"/>
          <p:cNvSpPr/>
          <p:nvPr/>
        </p:nvSpPr>
        <p:spPr>
          <a:xfrm>
            <a:off x="11939906" y="7594259"/>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stretch>
              <a:fillRect/>
            </a:stretch>
          </a:blipFill>
          <a:ln>
            <a:noFill/>
          </a:ln>
        </p:spPr>
        <p:txBody>
          <a:bodyPr/>
          <a:lstStyle/>
          <a:p>
            <a:endParaRPr lang="en-US" dirty="0"/>
          </a:p>
        </p:txBody>
      </p:sp>
      <p:sp>
        <p:nvSpPr>
          <p:cNvPr id="87" name="TextBox 86"/>
          <p:cNvSpPr txBox="1"/>
          <p:nvPr/>
        </p:nvSpPr>
        <p:spPr>
          <a:xfrm>
            <a:off x="8825816" y="9511644"/>
            <a:ext cx="636367" cy="461665"/>
          </a:xfrm>
          <a:prstGeom prst="rect">
            <a:avLst/>
          </a:prstGeom>
          <a:noFill/>
        </p:spPr>
        <p:txBody>
          <a:bodyPr wrap="square">
            <a:spAutoFit/>
          </a:bodyPr>
          <a:lstStyle/>
          <a:p>
            <a:r>
              <a:rPr lang="en-US" sz="2400" b="1" dirty="0"/>
              <a:t>11</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p:nvPr/>
        </p:nvSpPr>
        <p:spPr>
          <a:xfrm>
            <a:off x="-97212" y="-4646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17365D"/>
              </a:solidFill>
              <a:latin typeface="Arial" panose="020B0604020202020204"/>
              <a:ea typeface="Arial" panose="020B0604020202020204"/>
              <a:cs typeface="Arial" panose="020B0604020202020204"/>
              <a:sym typeface="Arial" panose="020B0604020202020204"/>
            </a:endParaRPr>
          </a:p>
        </p:txBody>
      </p:sp>
      <p:sp>
        <p:nvSpPr>
          <p:cNvPr id="217" name="Google Shape;217;p5"/>
          <p:cNvSpPr/>
          <p:nvPr/>
        </p:nvSpPr>
        <p:spPr>
          <a:xfrm>
            <a:off x="2394337" y="431988"/>
            <a:ext cx="13662097" cy="1708949"/>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218" name="Google Shape;218;p5"/>
          <p:cNvSpPr txBox="1"/>
          <p:nvPr/>
        </p:nvSpPr>
        <p:spPr>
          <a:xfrm>
            <a:off x="3378272" y="658085"/>
            <a:ext cx="12097412" cy="1256754"/>
          </a:xfrm>
          <a:prstGeom prst="rect">
            <a:avLst/>
          </a:prstGeom>
          <a:noFill/>
          <a:ln>
            <a:noFill/>
          </a:ln>
        </p:spPr>
        <p:txBody>
          <a:bodyPr spcFirstLastPara="1" wrap="square" lIns="0" tIns="0" rIns="0" bIns="0" anchor="t" anchorCtr="0">
            <a:spAutoFit/>
          </a:bodyPr>
          <a:lstStyle/>
          <a:p>
            <a:pPr algn="ctr">
              <a:lnSpc>
                <a:spcPts val="4900"/>
              </a:lnSpc>
            </a:pPr>
            <a:r>
              <a:rPr lang="en-US" sz="5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Giải</a:t>
            </a:r>
            <a:r>
              <a:rPr lang="en-US" sz="5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Pháp </a:t>
            </a:r>
            <a:r>
              <a:rPr lang="en-US" sz="5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Phát</a:t>
            </a:r>
            <a:r>
              <a:rPr lang="en-US" sz="5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5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Triển</a:t>
            </a:r>
            <a:r>
              <a:rPr lang="en-US" sz="5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5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Nhân</a:t>
            </a:r>
            <a:r>
              <a:rPr lang="en-US" sz="5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Lực AI </a:t>
            </a:r>
            <a:r>
              <a:rPr lang="en-US" sz="5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Chất</a:t>
            </a:r>
            <a:r>
              <a:rPr lang="en-US" sz="5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5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Lượng</a:t>
            </a:r>
            <a:r>
              <a:rPr lang="en-US" sz="5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Cao</a:t>
            </a:r>
            <a:endParaRPr lang="en-US" sz="5400" dirty="0">
              <a:solidFill>
                <a:srgbClr val="366092"/>
              </a:solidFill>
            </a:endParaRPr>
          </a:p>
        </p:txBody>
      </p:sp>
      <p:sp>
        <p:nvSpPr>
          <p:cNvPr id="219" name="Google Shape;219;p5"/>
          <p:cNvSpPr/>
          <p:nvPr/>
        </p:nvSpPr>
        <p:spPr>
          <a:xfrm rot="12826820">
            <a:off x="14350670" y="-485102"/>
            <a:ext cx="6812577" cy="2038734"/>
          </a:xfrm>
          <a:custGeom>
            <a:avLst/>
            <a:gdLst/>
            <a:ahLst/>
            <a:cxnLst/>
            <a:rect l="l" t="t" r="r" b="b"/>
            <a:pathLst>
              <a:path w="7147788" h="1728465" extrusionOk="0">
                <a:moveTo>
                  <a:pt x="0" y="0"/>
                </a:moveTo>
                <a:lnTo>
                  <a:pt x="7147788" y="0"/>
                </a:lnTo>
                <a:lnTo>
                  <a:pt x="7147788" y="1728465"/>
                </a:lnTo>
                <a:lnTo>
                  <a:pt x="0" y="1728465"/>
                </a:lnTo>
                <a:lnTo>
                  <a:pt x="0" y="0"/>
                </a:lnTo>
                <a:close/>
              </a:path>
            </a:pathLst>
          </a:custGeom>
          <a:blipFill rotWithShape="1">
            <a:blip r:embed="rId4"/>
            <a:stretch>
              <a:fillRect/>
            </a:stretch>
          </a:blipFill>
          <a:ln>
            <a:noFill/>
          </a:ln>
        </p:spPr>
      </p:sp>
      <p:sp>
        <p:nvSpPr>
          <p:cNvPr id="43" name="Google Shape;217;p5"/>
          <p:cNvSpPr/>
          <p:nvPr/>
        </p:nvSpPr>
        <p:spPr>
          <a:xfrm>
            <a:off x="4872089" y="3093196"/>
            <a:ext cx="11914119" cy="5182124"/>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grpSp>
        <p:nvGrpSpPr>
          <p:cNvPr id="44" name="Group 43"/>
          <p:cNvGrpSpPr/>
          <p:nvPr/>
        </p:nvGrpSpPr>
        <p:grpSpPr>
          <a:xfrm>
            <a:off x="6513258" y="5553228"/>
            <a:ext cx="3327034" cy="3966723"/>
            <a:chOff x="886109" y="3254203"/>
            <a:chExt cx="1688964" cy="2309296"/>
          </a:xfrm>
        </p:grpSpPr>
        <p:sp>
          <p:nvSpPr>
            <p:cNvPr id="60" name="Rounded Rectangle 1"/>
            <p:cNvSpPr/>
            <p:nvPr/>
          </p:nvSpPr>
          <p:spPr>
            <a:xfrm>
              <a:off x="886109" y="4142238"/>
              <a:ext cx="584456" cy="1329508"/>
            </a:xfrm>
            <a:custGeom>
              <a:avLst/>
              <a:gdLst/>
              <a:ahLst/>
              <a:cxnLst/>
              <a:rect l="0" t="0" r="0" b="0"/>
              <a:pathLst>
                <a:path w="584456" h="1329508">
                  <a:moveTo>
                    <a:pt x="514494" y="62850"/>
                  </a:moveTo>
                  <a:lnTo>
                    <a:pt x="187039" y="5114"/>
                  </a:lnTo>
                  <a:cubicBezTo>
                    <a:pt x="155846" y="0"/>
                    <a:pt x="126311" y="20624"/>
                    <a:pt x="120871" y="51475"/>
                  </a:cubicBezTo>
                  <a:cubicBezTo>
                    <a:pt x="115429" y="82337"/>
                    <a:pt x="136147" y="111831"/>
                    <a:pt x="167229" y="117676"/>
                  </a:cubicBezTo>
                  <a:lnTo>
                    <a:pt x="2631" y="1051158"/>
                  </a:lnTo>
                  <a:cubicBezTo>
                    <a:pt x="0" y="1066084"/>
                    <a:pt x="3405" y="1081445"/>
                    <a:pt x="12098" y="1093861"/>
                  </a:cubicBezTo>
                  <a:lnTo>
                    <a:pt x="60321" y="1162731"/>
                  </a:lnTo>
                  <a:lnTo>
                    <a:pt x="227373" y="215335"/>
                  </a:lnTo>
                  <a:cubicBezTo>
                    <a:pt x="232854" y="184251"/>
                    <a:pt x="262495" y="163496"/>
                    <a:pt x="293579" y="168978"/>
                  </a:cubicBezTo>
                  <a:cubicBezTo>
                    <a:pt x="324662" y="174458"/>
                    <a:pt x="345417" y="204099"/>
                    <a:pt x="339936" y="235183"/>
                  </a:cubicBezTo>
                  <a:lnTo>
                    <a:pt x="153038" y="1295141"/>
                  </a:lnTo>
                  <a:lnTo>
                    <a:pt x="162099" y="1308082"/>
                  </a:lnTo>
                  <a:cubicBezTo>
                    <a:pt x="174168" y="1325318"/>
                    <a:pt x="197924" y="1329508"/>
                    <a:pt x="215162" y="1317438"/>
                  </a:cubicBezTo>
                  <a:lnTo>
                    <a:pt x="228073" y="1308396"/>
                  </a:lnTo>
                  <a:lnTo>
                    <a:pt x="419936" y="220282"/>
                  </a:lnTo>
                  <a:cubicBezTo>
                    <a:pt x="425417" y="189198"/>
                    <a:pt x="455058" y="168443"/>
                    <a:pt x="486142" y="173924"/>
                  </a:cubicBezTo>
                  <a:lnTo>
                    <a:pt x="504917" y="177236"/>
                  </a:lnTo>
                  <a:lnTo>
                    <a:pt x="504930" y="177226"/>
                  </a:lnTo>
                  <a:lnTo>
                    <a:pt x="552263" y="185572"/>
                  </a:lnTo>
                  <a:cubicBezTo>
                    <a:pt x="551737" y="182476"/>
                    <a:pt x="551464" y="179295"/>
                    <a:pt x="551464" y="176052"/>
                  </a:cubicBezTo>
                  <a:cubicBezTo>
                    <a:pt x="551464" y="153275"/>
                    <a:pt x="564947" y="133609"/>
                    <a:pt x="584456" y="124426"/>
                  </a:cubicBezTo>
                  <a:cubicBezTo>
                    <a:pt x="557409" y="115838"/>
                    <a:pt x="534077" y="97329"/>
                    <a:pt x="519649" y="71926"/>
                  </a:cubicBezTo>
                  <a:close/>
                  <a:moveTo>
                    <a:pt x="60321" y="1162731"/>
                  </a:moveTo>
                  <a:lnTo>
                    <a:pt x="60319" y="1162745"/>
                  </a:lnTo>
                  <a:moveTo>
                    <a:pt x="153038" y="1295141"/>
                  </a:moveTo>
                  <a:lnTo>
                    <a:pt x="153035" y="1295157"/>
                  </a:lnTo>
                  <a:moveTo>
                    <a:pt x="552265" y="185584"/>
                  </a:moveTo>
                  <a:lnTo>
                    <a:pt x="486142" y="173924"/>
                  </a:lnTo>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1" name="Rounded Rectangle 2"/>
            <p:cNvSpPr/>
            <p:nvPr/>
          </p:nvSpPr>
          <p:spPr>
            <a:xfrm>
              <a:off x="946436" y="4305756"/>
              <a:ext cx="285098" cy="1131660"/>
            </a:xfrm>
            <a:custGeom>
              <a:avLst/>
              <a:gdLst/>
              <a:ahLst/>
              <a:cxnLst/>
              <a:rect l="0" t="0" r="0" b="0"/>
              <a:pathLst>
                <a:path w="285098" h="1131660">
                  <a:moveTo>
                    <a:pt x="233259" y="5481"/>
                  </a:moveTo>
                  <a:cubicBezTo>
                    <a:pt x="202175" y="0"/>
                    <a:pt x="172534" y="20754"/>
                    <a:pt x="167054" y="51838"/>
                  </a:cubicBezTo>
                  <a:lnTo>
                    <a:pt x="2" y="999234"/>
                  </a:lnTo>
                  <a:lnTo>
                    <a:pt x="0" y="999248"/>
                  </a:lnTo>
                  <a:lnTo>
                    <a:pt x="92715" y="1131660"/>
                  </a:lnTo>
                  <a:lnTo>
                    <a:pt x="92718" y="1131645"/>
                  </a:lnTo>
                  <a:lnTo>
                    <a:pt x="279617" y="71687"/>
                  </a:lnTo>
                  <a:cubicBezTo>
                    <a:pt x="285098" y="40603"/>
                    <a:pt x="264343" y="10962"/>
                    <a:pt x="233259" y="5481"/>
                  </a:cubicBezTo>
                  <a:close/>
                  <a:moveTo>
                    <a:pt x="92718" y="1131645"/>
                  </a:moveTo>
                  <a:lnTo>
                    <a:pt x="2" y="999234"/>
                  </a:lnTo>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2" name="Rounded Rectangle 3"/>
            <p:cNvSpPr/>
            <p:nvPr/>
          </p:nvSpPr>
          <p:spPr>
            <a:xfrm>
              <a:off x="1114193" y="4310705"/>
              <a:ext cx="333112" cy="1139952"/>
            </a:xfrm>
            <a:custGeom>
              <a:avLst/>
              <a:gdLst/>
              <a:ahLst/>
              <a:cxnLst/>
              <a:rect l="0" t="0" r="0" b="0"/>
              <a:pathLst>
                <a:path w="333112" h="1139952">
                  <a:moveTo>
                    <a:pt x="258069" y="5481"/>
                  </a:moveTo>
                  <a:cubicBezTo>
                    <a:pt x="226986" y="0"/>
                    <a:pt x="197344" y="20754"/>
                    <a:pt x="191863" y="51838"/>
                  </a:cubicBezTo>
                  <a:lnTo>
                    <a:pt x="0" y="1139952"/>
                  </a:lnTo>
                  <a:lnTo>
                    <a:pt x="170085" y="1020858"/>
                  </a:lnTo>
                  <a:cubicBezTo>
                    <a:pt x="174223" y="1017960"/>
                    <a:pt x="177041" y="1013537"/>
                    <a:pt x="177918" y="1008561"/>
                  </a:cubicBezTo>
                  <a:lnTo>
                    <a:pt x="188410" y="949060"/>
                  </a:lnTo>
                  <a:cubicBezTo>
                    <a:pt x="189287" y="944085"/>
                    <a:pt x="188153" y="938964"/>
                    <a:pt x="185254" y="934826"/>
                  </a:cubicBezTo>
                  <a:lnTo>
                    <a:pt x="127970" y="853016"/>
                  </a:lnTo>
                  <a:lnTo>
                    <a:pt x="187712" y="811184"/>
                  </a:lnTo>
                  <a:cubicBezTo>
                    <a:pt x="191850" y="808285"/>
                    <a:pt x="194669" y="803862"/>
                    <a:pt x="195546" y="798886"/>
                  </a:cubicBezTo>
                  <a:lnTo>
                    <a:pt x="202730" y="758147"/>
                  </a:lnTo>
                  <a:cubicBezTo>
                    <a:pt x="203607" y="753171"/>
                    <a:pt x="202471" y="748050"/>
                    <a:pt x="199574" y="743912"/>
                  </a:cubicBezTo>
                  <a:lnTo>
                    <a:pt x="157742" y="684170"/>
                  </a:lnTo>
                  <a:lnTo>
                    <a:pt x="208343" y="648739"/>
                  </a:lnTo>
                  <a:cubicBezTo>
                    <a:pt x="216961" y="642704"/>
                    <a:pt x="219055" y="630826"/>
                    <a:pt x="213021" y="622207"/>
                  </a:cubicBezTo>
                  <a:lnTo>
                    <a:pt x="177589" y="571606"/>
                  </a:lnTo>
                  <a:lnTo>
                    <a:pt x="261293" y="512996"/>
                  </a:lnTo>
                  <a:cubicBezTo>
                    <a:pt x="269912" y="506962"/>
                    <a:pt x="272007" y="495083"/>
                    <a:pt x="265972" y="486465"/>
                  </a:cubicBezTo>
                  <a:lnTo>
                    <a:pt x="207362" y="402761"/>
                  </a:lnTo>
                  <a:lnTo>
                    <a:pt x="257962" y="367330"/>
                  </a:lnTo>
                  <a:cubicBezTo>
                    <a:pt x="266581" y="361295"/>
                    <a:pt x="268676" y="349417"/>
                    <a:pt x="262641" y="340798"/>
                  </a:cubicBezTo>
                  <a:lnTo>
                    <a:pt x="227210" y="290198"/>
                  </a:lnTo>
                  <a:lnTo>
                    <a:pt x="286952" y="248366"/>
                  </a:lnTo>
                  <a:cubicBezTo>
                    <a:pt x="291090" y="245467"/>
                    <a:pt x="293909" y="241045"/>
                    <a:pt x="294786" y="236069"/>
                  </a:cubicBezTo>
                  <a:lnTo>
                    <a:pt x="301970" y="195329"/>
                  </a:lnTo>
                  <a:cubicBezTo>
                    <a:pt x="302847" y="190354"/>
                    <a:pt x="301711" y="185233"/>
                    <a:pt x="298813" y="181095"/>
                  </a:cubicBezTo>
                  <a:lnTo>
                    <a:pt x="256982" y="121352"/>
                  </a:lnTo>
                  <a:lnTo>
                    <a:pt x="316724" y="79521"/>
                  </a:lnTo>
                  <a:cubicBezTo>
                    <a:pt x="320862" y="76622"/>
                    <a:pt x="323680" y="72199"/>
                    <a:pt x="324557" y="67223"/>
                  </a:cubicBezTo>
                  <a:lnTo>
                    <a:pt x="333112" y="18712"/>
                  </a:lnTo>
                  <a:lnTo>
                    <a:pt x="258069" y="5481"/>
                  </a:lnTo>
                  <a:close/>
                  <a:moveTo>
                    <a:pt x="276858" y="8783"/>
                  </a:moveTo>
                  <a:lnTo>
                    <a:pt x="276844" y="8792"/>
                  </a:lnTo>
                  <a:lnTo>
                    <a:pt x="258069" y="5481"/>
                  </a:lnTo>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3" name="Rounded Rectangle 4"/>
            <p:cNvSpPr/>
            <p:nvPr/>
          </p:nvSpPr>
          <p:spPr>
            <a:xfrm>
              <a:off x="904626" y="3350009"/>
              <a:ext cx="500410" cy="761818"/>
            </a:xfrm>
            <a:custGeom>
              <a:avLst/>
              <a:gdLst/>
              <a:ahLst/>
              <a:cxnLst/>
              <a:rect l="0" t="0" r="0" b="0"/>
              <a:pathLst>
                <a:path w="500410" h="739661">
                  <a:moveTo>
                    <a:pt x="287440" y="374976"/>
                  </a:moveTo>
                  <a:cubicBezTo>
                    <a:pt x="267559" y="409982"/>
                    <a:pt x="267556" y="452862"/>
                    <a:pt x="287437" y="487868"/>
                  </a:cubicBezTo>
                  <a:lnTo>
                    <a:pt x="430447" y="739661"/>
                  </a:lnTo>
                  <a:lnTo>
                    <a:pt x="265551" y="710585"/>
                  </a:lnTo>
                  <a:cubicBezTo>
                    <a:pt x="235698" y="705322"/>
                    <a:pt x="209187" y="688419"/>
                    <a:pt x="191799" y="663587"/>
                  </a:cubicBezTo>
                  <a:lnTo>
                    <a:pt x="24139" y="424143"/>
                  </a:lnTo>
                  <a:cubicBezTo>
                    <a:pt x="0" y="389670"/>
                    <a:pt x="8378" y="342156"/>
                    <a:pt x="42852" y="318017"/>
                  </a:cubicBezTo>
                  <a:lnTo>
                    <a:pt x="485241" y="8253"/>
                  </a:lnTo>
                  <a:cubicBezTo>
                    <a:pt x="490074" y="4869"/>
                    <a:pt x="495164" y="2124"/>
                    <a:pt x="500410" y="0"/>
                  </a:cubicBezTo>
                  <a:lnTo>
                    <a:pt x="287440" y="374976"/>
                  </a:ln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2" name="Rounded Rectangle 5"/>
            <p:cNvSpPr/>
            <p:nvPr/>
          </p:nvSpPr>
          <p:spPr>
            <a:xfrm>
              <a:off x="1761447" y="4375360"/>
              <a:ext cx="155893" cy="1162050"/>
            </a:xfrm>
            <a:custGeom>
              <a:avLst/>
              <a:gdLst/>
              <a:ahLst/>
              <a:cxnLst/>
              <a:rect l="0" t="0" r="0" b="0"/>
              <a:pathLst>
                <a:path w="155893" h="1162050">
                  <a:moveTo>
                    <a:pt x="133161" y="0"/>
                  </a:moveTo>
                  <a:cubicBezTo>
                    <a:pt x="133224" y="56"/>
                    <a:pt x="133287" y="111"/>
                    <a:pt x="133350" y="166"/>
                  </a:cubicBezTo>
                  <a:lnTo>
                    <a:pt x="133350" y="163559"/>
                  </a:lnTo>
                  <a:cubicBezTo>
                    <a:pt x="133350" y="168611"/>
                    <a:pt x="131343" y="173456"/>
                    <a:pt x="127770" y="177029"/>
                  </a:cubicBezTo>
                  <a:lnTo>
                    <a:pt x="76200" y="228600"/>
                  </a:lnTo>
                  <a:lnTo>
                    <a:pt x="119879" y="272279"/>
                  </a:lnTo>
                  <a:cubicBezTo>
                    <a:pt x="127318" y="279718"/>
                    <a:pt x="127318" y="291781"/>
                    <a:pt x="119879" y="299220"/>
                  </a:cubicBezTo>
                  <a:lnTo>
                    <a:pt x="76200" y="342900"/>
                  </a:lnTo>
                  <a:lnTo>
                    <a:pt x="127770" y="394470"/>
                  </a:lnTo>
                  <a:cubicBezTo>
                    <a:pt x="131343" y="398043"/>
                    <a:pt x="133350" y="402888"/>
                    <a:pt x="133350" y="407940"/>
                  </a:cubicBezTo>
                  <a:lnTo>
                    <a:pt x="133350" y="449309"/>
                  </a:lnTo>
                  <a:cubicBezTo>
                    <a:pt x="133350" y="454361"/>
                    <a:pt x="131343" y="459206"/>
                    <a:pt x="127770" y="462779"/>
                  </a:cubicBezTo>
                  <a:lnTo>
                    <a:pt x="76200" y="514350"/>
                  </a:lnTo>
                  <a:lnTo>
                    <a:pt x="127770" y="565920"/>
                  </a:lnTo>
                  <a:cubicBezTo>
                    <a:pt x="131343" y="569493"/>
                    <a:pt x="133350" y="574338"/>
                    <a:pt x="133350" y="579390"/>
                  </a:cubicBezTo>
                  <a:lnTo>
                    <a:pt x="133350" y="620759"/>
                  </a:lnTo>
                  <a:cubicBezTo>
                    <a:pt x="133350" y="625811"/>
                    <a:pt x="131343" y="630656"/>
                    <a:pt x="127770" y="634229"/>
                  </a:cubicBezTo>
                  <a:lnTo>
                    <a:pt x="76200" y="685800"/>
                  </a:lnTo>
                  <a:lnTo>
                    <a:pt x="146820" y="756420"/>
                  </a:lnTo>
                  <a:cubicBezTo>
                    <a:pt x="150393" y="759993"/>
                    <a:pt x="152400" y="764838"/>
                    <a:pt x="152400" y="769890"/>
                  </a:cubicBezTo>
                  <a:lnTo>
                    <a:pt x="152400" y="830309"/>
                  </a:lnTo>
                  <a:cubicBezTo>
                    <a:pt x="152400" y="835361"/>
                    <a:pt x="150393" y="840206"/>
                    <a:pt x="146820" y="843779"/>
                  </a:cubicBezTo>
                  <a:lnTo>
                    <a:pt x="76200" y="914400"/>
                  </a:lnTo>
                  <a:lnTo>
                    <a:pt x="148454" y="986654"/>
                  </a:lnTo>
                  <a:cubicBezTo>
                    <a:pt x="155893" y="994094"/>
                    <a:pt x="155893" y="1006156"/>
                    <a:pt x="148454" y="1013595"/>
                  </a:cubicBezTo>
                  <a:lnTo>
                    <a:pt x="0" y="1162050"/>
                  </a:lnTo>
                  <a:lnTo>
                    <a:pt x="0" y="57150"/>
                  </a:lnTo>
                  <a:cubicBezTo>
                    <a:pt x="0" y="25587"/>
                    <a:pt x="25587" y="0"/>
                    <a:pt x="57150" y="0"/>
                  </a:cubicBezTo>
                  <a:lnTo>
                    <a:pt x="133161" y="0"/>
                  </a:ln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3" name="Rounded Rectangle 6"/>
            <p:cNvSpPr/>
            <p:nvPr/>
          </p:nvSpPr>
          <p:spPr>
            <a:xfrm>
              <a:off x="1570956" y="4403935"/>
              <a:ext cx="114300" cy="1133475"/>
            </a:xfrm>
            <a:custGeom>
              <a:avLst/>
              <a:gdLst/>
              <a:ahLst/>
              <a:cxnLst/>
              <a:rect l="0" t="0" r="0" b="0"/>
              <a:pathLst>
                <a:path w="114300" h="1133475">
                  <a:moveTo>
                    <a:pt x="57150" y="0"/>
                  </a:moveTo>
                  <a:cubicBezTo>
                    <a:pt x="25587" y="0"/>
                    <a:pt x="0" y="25587"/>
                    <a:pt x="0" y="57150"/>
                  </a:cubicBezTo>
                  <a:lnTo>
                    <a:pt x="0" y="1019175"/>
                  </a:lnTo>
                  <a:lnTo>
                    <a:pt x="114300" y="1133475"/>
                  </a:lnTo>
                  <a:lnTo>
                    <a:pt x="114300" y="57150"/>
                  </a:lnTo>
                  <a:cubicBezTo>
                    <a:pt x="114300" y="25587"/>
                    <a:pt x="88712" y="0"/>
                    <a:pt x="57150" y="0"/>
                  </a:cubicBezTo>
                  <a:close/>
                  <a:moveTo>
                    <a:pt x="114300" y="57150"/>
                  </a:moveTo>
                  <a:lnTo>
                    <a:pt x="114300" y="1133475"/>
                  </a:lnTo>
                  <a:lnTo>
                    <a:pt x="0" y="1019175"/>
                  </a:lnTo>
                  <a:lnTo>
                    <a:pt x="0" y="57150"/>
                  </a:lnTo>
                  <a:cubicBezTo>
                    <a:pt x="0" y="25587"/>
                    <a:pt x="25587" y="0"/>
                    <a:pt x="57150" y="0"/>
                  </a:cubicBezTo>
                  <a:cubicBezTo>
                    <a:pt x="88712" y="0"/>
                    <a:pt x="114300" y="25587"/>
                    <a:pt x="114300" y="57150"/>
                  </a:cubicBezTo>
                  <a:close/>
                  <a:moveTo>
                    <a:pt x="114300" y="1133475"/>
                  </a:moveTo>
                  <a:lnTo>
                    <a:pt x="114300" y="57150"/>
                  </a:lnTo>
                  <a:cubicBezTo>
                    <a:pt x="114300" y="25587"/>
                    <a:pt x="88712" y="0"/>
                    <a:pt x="57150" y="0"/>
                  </a:cubicBezTo>
                  <a:cubicBezTo>
                    <a:pt x="25587" y="0"/>
                    <a:pt x="0" y="25587"/>
                    <a:pt x="0" y="57150"/>
                  </a:cubicBezTo>
                  <a:lnTo>
                    <a:pt x="0" y="1019175"/>
                  </a:lnTo>
                  <a:lnTo>
                    <a:pt x="114300" y="1133475"/>
                  </a:ln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4" name="Rounded Rectangle 7"/>
            <p:cNvSpPr/>
            <p:nvPr/>
          </p:nvSpPr>
          <p:spPr>
            <a:xfrm>
              <a:off x="1437597" y="4263479"/>
              <a:ext cx="547029" cy="1300020"/>
            </a:xfrm>
            <a:custGeom>
              <a:avLst/>
              <a:gdLst/>
              <a:ahLst/>
              <a:cxnLst/>
              <a:rect l="0" t="0" r="0" b="0"/>
              <a:pathLst>
                <a:path w="547029" h="1300020">
                  <a:moveTo>
                    <a:pt x="437718" y="0"/>
                  </a:moveTo>
                  <a:cubicBezTo>
                    <a:pt x="451213" y="5484"/>
                    <a:pt x="464966" y="10406"/>
                    <a:pt x="478943" y="14740"/>
                  </a:cubicBezTo>
                  <a:lnTo>
                    <a:pt x="546987" y="2679"/>
                  </a:lnTo>
                  <a:lnTo>
                    <a:pt x="547029" y="2697"/>
                  </a:lnTo>
                  <a:lnTo>
                    <a:pt x="478941" y="14767"/>
                  </a:lnTo>
                  <a:cubicBezTo>
                    <a:pt x="451397" y="23143"/>
                    <a:pt x="433782" y="50694"/>
                    <a:pt x="438850" y="79432"/>
                  </a:cubicBezTo>
                  <a:cubicBezTo>
                    <a:pt x="441152" y="92487"/>
                    <a:pt x="447768" y="103711"/>
                    <a:pt x="456999" y="111928"/>
                  </a:cubicBezTo>
                  <a:lnTo>
                    <a:pt x="381012" y="111928"/>
                  </a:lnTo>
                  <a:cubicBezTo>
                    <a:pt x="349449" y="111928"/>
                    <a:pt x="323862" y="137515"/>
                    <a:pt x="323862" y="169078"/>
                  </a:cubicBezTo>
                  <a:lnTo>
                    <a:pt x="323862" y="1273978"/>
                  </a:lnTo>
                  <a:lnTo>
                    <a:pt x="312690" y="1285141"/>
                  </a:lnTo>
                  <a:cubicBezTo>
                    <a:pt x="297811" y="1300020"/>
                    <a:pt x="273687" y="1300020"/>
                    <a:pt x="258808" y="1285141"/>
                  </a:cubicBezTo>
                  <a:lnTo>
                    <a:pt x="247666" y="1273989"/>
                  </a:lnTo>
                  <a:lnTo>
                    <a:pt x="247666" y="197663"/>
                  </a:lnTo>
                  <a:cubicBezTo>
                    <a:pt x="247666" y="166100"/>
                    <a:pt x="222079" y="140513"/>
                    <a:pt x="190516" y="140513"/>
                  </a:cubicBezTo>
                  <a:cubicBezTo>
                    <a:pt x="158953" y="140513"/>
                    <a:pt x="133366" y="166100"/>
                    <a:pt x="133366" y="197663"/>
                  </a:cubicBezTo>
                  <a:lnTo>
                    <a:pt x="133366" y="1159689"/>
                  </a:lnTo>
                  <a:lnTo>
                    <a:pt x="73888" y="1100222"/>
                  </a:lnTo>
                  <a:cubicBezTo>
                    <a:pt x="63170" y="1089504"/>
                    <a:pt x="57149" y="1074968"/>
                    <a:pt x="57149" y="1059811"/>
                  </a:cubicBezTo>
                  <a:lnTo>
                    <a:pt x="57149" y="111930"/>
                  </a:lnTo>
                  <a:cubicBezTo>
                    <a:pt x="25524" y="111570"/>
                    <a:pt x="0" y="86122"/>
                    <a:pt x="0" y="54783"/>
                  </a:cubicBezTo>
                  <a:cubicBezTo>
                    <a:pt x="0" y="31998"/>
                    <a:pt x="13492" y="12328"/>
                    <a:pt x="33012" y="3148"/>
                  </a:cubicBezTo>
                  <a:close/>
                  <a:moveTo>
                    <a:pt x="400049" y="111933"/>
                  </a:moveTo>
                  <a:lnTo>
                    <a:pt x="456999" y="111928"/>
                  </a:lnTo>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5" name="Rounded Rectangle 8"/>
            <p:cNvSpPr/>
            <p:nvPr/>
          </p:nvSpPr>
          <p:spPr>
            <a:xfrm>
              <a:off x="1281865" y="3384798"/>
              <a:ext cx="465552" cy="729922"/>
            </a:xfrm>
            <a:custGeom>
              <a:avLst/>
              <a:gdLst/>
              <a:ahLst/>
              <a:cxnLst/>
              <a:rect l="0" t="0" r="0" b="0"/>
              <a:pathLst>
                <a:path w="465552" h="729922">
                  <a:moveTo>
                    <a:pt x="465552" y="0"/>
                  </a:moveTo>
                  <a:lnTo>
                    <a:pt x="250753" y="0"/>
                  </a:lnTo>
                  <a:cubicBezTo>
                    <a:pt x="230270" y="0"/>
                    <a:pt x="211354" y="10960"/>
                    <a:pt x="201169" y="28730"/>
                  </a:cubicBezTo>
                  <a:lnTo>
                    <a:pt x="10089" y="362105"/>
                  </a:lnTo>
                  <a:cubicBezTo>
                    <a:pt x="0" y="379708"/>
                    <a:pt x="0" y="401341"/>
                    <a:pt x="10089" y="418944"/>
                  </a:cubicBezTo>
                  <a:lnTo>
                    <a:pt x="179116" y="713843"/>
                  </a:lnTo>
                  <a:cubicBezTo>
                    <a:pt x="188333" y="729922"/>
                    <a:pt x="212892" y="723382"/>
                    <a:pt x="212892" y="704850"/>
                  </a:cubicBezTo>
                  <a:cubicBezTo>
                    <a:pt x="212892" y="673287"/>
                    <a:pt x="238479" y="647700"/>
                    <a:pt x="270042" y="647700"/>
                  </a:cubicBezTo>
                  <a:lnTo>
                    <a:pt x="334684" y="647700"/>
                  </a:lnTo>
                  <a:cubicBezTo>
                    <a:pt x="308803" y="600089"/>
                    <a:pt x="290063" y="547545"/>
                    <a:pt x="280135" y="491234"/>
                  </a:cubicBezTo>
                  <a:cubicBezTo>
                    <a:pt x="262677" y="392228"/>
                    <a:pt x="274794" y="294847"/>
                    <a:pt x="310140" y="208155"/>
                  </a:cubicBezTo>
                  <a:cubicBezTo>
                    <a:pt x="325365" y="170812"/>
                    <a:pt x="347075" y="134223"/>
                    <a:pt x="357295" y="118733"/>
                  </a:cubicBezTo>
                  <a:cubicBezTo>
                    <a:pt x="386843" y="73948"/>
                    <a:pt x="423332" y="33793"/>
                    <a:pt x="465552" y="0"/>
                  </a:cubicBez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6" name="Rounded Rectangle 9"/>
            <p:cNvSpPr/>
            <p:nvPr/>
          </p:nvSpPr>
          <p:spPr>
            <a:xfrm>
              <a:off x="2209746" y="4319736"/>
              <a:ext cx="323800" cy="1167551"/>
            </a:xfrm>
            <a:custGeom>
              <a:avLst/>
              <a:gdLst/>
              <a:ahLst/>
              <a:cxnLst/>
              <a:rect l="0" t="0" r="0" b="0"/>
              <a:pathLst>
                <a:path w="323800" h="1167551">
                  <a:moveTo>
                    <a:pt x="51838" y="13232"/>
                  </a:moveTo>
                  <a:cubicBezTo>
                    <a:pt x="20754" y="18712"/>
                    <a:pt x="0" y="48354"/>
                    <a:pt x="5481" y="79437"/>
                  </a:cubicBezTo>
                  <a:lnTo>
                    <a:pt x="197342" y="1167538"/>
                  </a:lnTo>
                  <a:lnTo>
                    <a:pt x="197344" y="1167551"/>
                  </a:lnTo>
                  <a:lnTo>
                    <a:pt x="317765" y="995573"/>
                  </a:lnTo>
                  <a:cubicBezTo>
                    <a:pt x="323800" y="986955"/>
                    <a:pt x="321705" y="975077"/>
                    <a:pt x="313087" y="969042"/>
                  </a:cubicBezTo>
                  <a:lnTo>
                    <a:pt x="229383" y="910431"/>
                  </a:lnTo>
                  <a:lnTo>
                    <a:pt x="271215" y="850690"/>
                  </a:lnTo>
                  <a:cubicBezTo>
                    <a:pt x="274113" y="846551"/>
                    <a:pt x="275248" y="841430"/>
                    <a:pt x="274371" y="836455"/>
                  </a:cubicBezTo>
                  <a:lnTo>
                    <a:pt x="267187" y="795715"/>
                  </a:lnTo>
                  <a:cubicBezTo>
                    <a:pt x="266310" y="790739"/>
                    <a:pt x="263491" y="786316"/>
                    <a:pt x="259353" y="783418"/>
                  </a:cubicBezTo>
                  <a:lnTo>
                    <a:pt x="199611" y="741586"/>
                  </a:lnTo>
                  <a:lnTo>
                    <a:pt x="256895" y="659776"/>
                  </a:lnTo>
                  <a:cubicBezTo>
                    <a:pt x="259793" y="655638"/>
                    <a:pt x="260928" y="650517"/>
                    <a:pt x="260051" y="645541"/>
                  </a:cubicBezTo>
                  <a:lnTo>
                    <a:pt x="249559" y="586040"/>
                  </a:lnTo>
                  <a:cubicBezTo>
                    <a:pt x="248682" y="581065"/>
                    <a:pt x="245865" y="576642"/>
                    <a:pt x="241726" y="573744"/>
                  </a:cubicBezTo>
                  <a:lnTo>
                    <a:pt x="159915" y="516459"/>
                  </a:lnTo>
                  <a:lnTo>
                    <a:pt x="195346" y="465859"/>
                  </a:lnTo>
                  <a:cubicBezTo>
                    <a:pt x="201381" y="457240"/>
                    <a:pt x="199286" y="445362"/>
                    <a:pt x="190668" y="439327"/>
                  </a:cubicBezTo>
                  <a:lnTo>
                    <a:pt x="140067" y="403896"/>
                  </a:lnTo>
                  <a:lnTo>
                    <a:pt x="181898" y="344154"/>
                  </a:lnTo>
                  <a:cubicBezTo>
                    <a:pt x="184797" y="340015"/>
                    <a:pt x="185932" y="334895"/>
                    <a:pt x="185055" y="329919"/>
                  </a:cubicBezTo>
                  <a:lnTo>
                    <a:pt x="177871" y="289179"/>
                  </a:lnTo>
                  <a:cubicBezTo>
                    <a:pt x="176994" y="284204"/>
                    <a:pt x="174176" y="279780"/>
                    <a:pt x="170037" y="276883"/>
                  </a:cubicBezTo>
                  <a:lnTo>
                    <a:pt x="110295" y="235051"/>
                  </a:lnTo>
                  <a:lnTo>
                    <a:pt x="145726" y="184449"/>
                  </a:lnTo>
                  <a:cubicBezTo>
                    <a:pt x="151760" y="175831"/>
                    <a:pt x="149666" y="163952"/>
                    <a:pt x="141048" y="157918"/>
                  </a:cubicBezTo>
                  <a:lnTo>
                    <a:pt x="90447" y="122487"/>
                  </a:lnTo>
                  <a:lnTo>
                    <a:pt x="132279" y="62745"/>
                  </a:lnTo>
                  <a:cubicBezTo>
                    <a:pt x="135176" y="58606"/>
                    <a:pt x="136312" y="53486"/>
                    <a:pt x="135435" y="48510"/>
                  </a:cubicBezTo>
                  <a:lnTo>
                    <a:pt x="126881" y="0"/>
                  </a:lnTo>
                  <a:lnTo>
                    <a:pt x="51838" y="13232"/>
                  </a:lnTo>
                  <a:close/>
                  <a:moveTo>
                    <a:pt x="259151" y="1079265"/>
                  </a:moveTo>
                  <a:lnTo>
                    <a:pt x="197342" y="1167538"/>
                  </a:lnTo>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7" name="Rounded Rectangle 10"/>
            <p:cNvSpPr/>
            <p:nvPr/>
          </p:nvSpPr>
          <p:spPr>
            <a:xfrm>
              <a:off x="2027106" y="4388728"/>
              <a:ext cx="304946" cy="1111812"/>
            </a:xfrm>
            <a:custGeom>
              <a:avLst/>
              <a:gdLst/>
              <a:ahLst/>
              <a:cxnLst/>
              <a:rect l="0" t="0" r="0" b="0"/>
              <a:pathLst>
                <a:path w="304946" h="1111812">
                  <a:moveTo>
                    <a:pt x="51838" y="5481"/>
                  </a:moveTo>
                  <a:cubicBezTo>
                    <a:pt x="20754" y="10962"/>
                    <a:pt x="0" y="40603"/>
                    <a:pt x="5481" y="71687"/>
                  </a:cubicBezTo>
                  <a:lnTo>
                    <a:pt x="172532" y="1019084"/>
                  </a:lnTo>
                  <a:lnTo>
                    <a:pt x="172534" y="1019096"/>
                  </a:lnTo>
                  <a:lnTo>
                    <a:pt x="304944" y="1111799"/>
                  </a:lnTo>
                  <a:lnTo>
                    <a:pt x="118045" y="51838"/>
                  </a:lnTo>
                  <a:cubicBezTo>
                    <a:pt x="112563" y="20755"/>
                    <a:pt x="82922" y="0"/>
                    <a:pt x="51838" y="5481"/>
                  </a:cubicBezTo>
                  <a:close/>
                  <a:moveTo>
                    <a:pt x="304946" y="1111812"/>
                  </a:moveTo>
                  <a:lnTo>
                    <a:pt x="304944" y="1111799"/>
                  </a:lnTo>
                  <a:lnTo>
                    <a:pt x="172532" y="1019084"/>
                  </a:lnTo>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8" name="Rounded Rectangle 11"/>
            <p:cNvSpPr/>
            <p:nvPr/>
          </p:nvSpPr>
          <p:spPr>
            <a:xfrm>
              <a:off x="1871371" y="4190185"/>
              <a:ext cx="582745" cy="1331473"/>
            </a:xfrm>
            <a:custGeom>
              <a:avLst/>
              <a:gdLst/>
              <a:ahLst/>
              <a:cxnLst/>
              <a:rect l="0" t="0" r="0" b="0"/>
              <a:pathLst>
                <a:path w="582745" h="1331473">
                  <a:moveTo>
                    <a:pt x="45158" y="88013"/>
                  </a:moveTo>
                  <a:cubicBezTo>
                    <a:pt x="17614" y="96391"/>
                    <a:pt x="0" y="123941"/>
                    <a:pt x="5067" y="152679"/>
                  </a:cubicBezTo>
                  <a:cubicBezTo>
                    <a:pt x="10508" y="183541"/>
                    <a:pt x="40065" y="204170"/>
                    <a:pt x="71271" y="199033"/>
                  </a:cubicBezTo>
                  <a:lnTo>
                    <a:pt x="235869" y="1132513"/>
                  </a:lnTo>
                  <a:cubicBezTo>
                    <a:pt x="238501" y="1147440"/>
                    <a:pt x="246955" y="1160710"/>
                    <a:pt x="259371" y="1169405"/>
                  </a:cubicBezTo>
                  <a:lnTo>
                    <a:pt x="328260" y="1217640"/>
                  </a:lnTo>
                  <a:lnTo>
                    <a:pt x="161207" y="270243"/>
                  </a:lnTo>
                  <a:cubicBezTo>
                    <a:pt x="155727" y="239159"/>
                    <a:pt x="176482" y="209518"/>
                    <a:pt x="207565" y="204036"/>
                  </a:cubicBezTo>
                  <a:cubicBezTo>
                    <a:pt x="238649" y="198556"/>
                    <a:pt x="268290" y="219311"/>
                    <a:pt x="273771" y="250395"/>
                  </a:cubicBezTo>
                  <a:lnTo>
                    <a:pt x="460670" y="1310355"/>
                  </a:lnTo>
                  <a:lnTo>
                    <a:pt x="473593" y="1319403"/>
                  </a:lnTo>
                  <a:cubicBezTo>
                    <a:pt x="490829" y="1331473"/>
                    <a:pt x="514587" y="1327283"/>
                    <a:pt x="526656" y="1310047"/>
                  </a:cubicBezTo>
                  <a:lnTo>
                    <a:pt x="535709" y="1297117"/>
                  </a:lnTo>
                  <a:lnTo>
                    <a:pt x="343847" y="209017"/>
                  </a:lnTo>
                  <a:cubicBezTo>
                    <a:pt x="338367" y="177933"/>
                    <a:pt x="359122" y="148292"/>
                    <a:pt x="390205" y="142811"/>
                  </a:cubicBezTo>
                  <a:lnTo>
                    <a:pt x="530237" y="118109"/>
                  </a:lnTo>
                  <a:cubicBezTo>
                    <a:pt x="561690" y="112563"/>
                    <a:pt x="582745" y="82869"/>
                    <a:pt x="577264" y="51785"/>
                  </a:cubicBezTo>
                  <a:cubicBezTo>
                    <a:pt x="571783" y="20701"/>
                    <a:pt x="541842" y="0"/>
                    <a:pt x="510389" y="5545"/>
                  </a:cubicBezTo>
                  <a:close/>
                  <a:moveTo>
                    <a:pt x="328261" y="1217653"/>
                  </a:moveTo>
                  <a:lnTo>
                    <a:pt x="328260" y="1217640"/>
                  </a:lnTo>
                  <a:moveTo>
                    <a:pt x="460673" y="1310368"/>
                  </a:moveTo>
                  <a:lnTo>
                    <a:pt x="460670" y="1310355"/>
                  </a:lnTo>
                  <a:moveTo>
                    <a:pt x="535711" y="1297131"/>
                  </a:moveTo>
                  <a:lnTo>
                    <a:pt x="535709" y="1297117"/>
                  </a:lnTo>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35" name="Rounded Rectangle 12"/>
            <p:cNvSpPr/>
            <p:nvPr/>
          </p:nvSpPr>
          <p:spPr>
            <a:xfrm>
              <a:off x="1512673" y="3254203"/>
              <a:ext cx="1062400" cy="901784"/>
            </a:xfrm>
            <a:custGeom>
              <a:avLst/>
              <a:gdLst/>
              <a:ahLst/>
              <a:cxnLst/>
              <a:rect l="0" t="0" r="0" b="0"/>
              <a:pathLst>
                <a:path w="1062400" h="901784">
                  <a:moveTo>
                    <a:pt x="774512" y="176440"/>
                  </a:moveTo>
                  <a:cubicBezTo>
                    <a:pt x="690512" y="124829"/>
                    <a:pt x="588024" y="102569"/>
                    <a:pt x="483298" y="121035"/>
                  </a:cubicBezTo>
                  <a:cubicBezTo>
                    <a:pt x="255999" y="161113"/>
                    <a:pt x="104228" y="377866"/>
                    <a:pt x="144307" y="605165"/>
                  </a:cubicBezTo>
                  <a:cubicBezTo>
                    <a:pt x="165734" y="726686"/>
                    <a:pt x="237661" y="826619"/>
                    <a:pt x="334699" y="887188"/>
                  </a:cubicBezTo>
                  <a:cubicBezTo>
                    <a:pt x="358084" y="901784"/>
                    <a:pt x="385147" y="880847"/>
                    <a:pt x="380360" y="853700"/>
                  </a:cubicBezTo>
                  <a:cubicBezTo>
                    <a:pt x="374880" y="822617"/>
                    <a:pt x="395635" y="792975"/>
                    <a:pt x="426718" y="787494"/>
                  </a:cubicBezTo>
                  <a:lnTo>
                    <a:pt x="764408" y="727950"/>
                  </a:lnTo>
                  <a:cubicBezTo>
                    <a:pt x="795492" y="722469"/>
                    <a:pt x="825133" y="743224"/>
                    <a:pt x="830615" y="774308"/>
                  </a:cubicBezTo>
                  <a:cubicBezTo>
                    <a:pt x="835401" y="801455"/>
                    <a:pt x="867993" y="811873"/>
                    <a:pt x="884975" y="790159"/>
                  </a:cubicBezTo>
                  <a:cubicBezTo>
                    <a:pt x="955446" y="700054"/>
                    <a:pt x="988855" y="581547"/>
                    <a:pt x="967428" y="460026"/>
                  </a:cubicBezTo>
                  <a:cubicBezTo>
                    <a:pt x="952950" y="377919"/>
                    <a:pt x="915420" y="305668"/>
                    <a:pt x="862666" y="248755"/>
                  </a:cubicBezTo>
                  <a:cubicBezTo>
                    <a:pt x="783569" y="291513"/>
                    <a:pt x="699794" y="326725"/>
                    <a:pt x="612306" y="353427"/>
                  </a:cubicBezTo>
                  <a:cubicBezTo>
                    <a:pt x="602226" y="386702"/>
                    <a:pt x="574227" y="413232"/>
                    <a:pt x="537645" y="419682"/>
                  </a:cubicBezTo>
                  <a:cubicBezTo>
                    <a:pt x="485838" y="428817"/>
                    <a:pt x="436437" y="394225"/>
                    <a:pt x="427301" y="342419"/>
                  </a:cubicBezTo>
                  <a:cubicBezTo>
                    <a:pt x="426356" y="337053"/>
                    <a:pt x="425878" y="331712"/>
                    <a:pt x="425841" y="326440"/>
                  </a:cubicBezTo>
                  <a:cubicBezTo>
                    <a:pt x="425837" y="325936"/>
                    <a:pt x="425838" y="325433"/>
                    <a:pt x="425842" y="324930"/>
                  </a:cubicBezTo>
                  <a:cubicBezTo>
                    <a:pt x="425950" y="312275"/>
                    <a:pt x="428587" y="300035"/>
                    <a:pt x="433343" y="288798"/>
                  </a:cubicBezTo>
                  <a:lnTo>
                    <a:pt x="433357" y="288796"/>
                  </a:lnTo>
                  <a:cubicBezTo>
                    <a:pt x="445529" y="260070"/>
                    <a:pt x="471552" y="237897"/>
                    <a:pt x="504564" y="232076"/>
                  </a:cubicBezTo>
                  <a:cubicBezTo>
                    <a:pt x="533446" y="226984"/>
                    <a:pt x="561581" y="235481"/>
                    <a:pt x="582408" y="252976"/>
                  </a:cubicBezTo>
                  <a:cubicBezTo>
                    <a:pt x="648936" y="232627"/>
                    <a:pt x="713137" y="206949"/>
                    <a:pt x="774512" y="176440"/>
                  </a:cubicBezTo>
                  <a:close/>
                  <a:moveTo>
                    <a:pt x="1062400" y="443274"/>
                  </a:moveTo>
                  <a:cubicBezTo>
                    <a:pt x="1045885" y="349617"/>
                    <a:pt x="1004999" y="266379"/>
                    <a:pt x="947415" y="198932"/>
                  </a:cubicBezTo>
                  <a:moveTo>
                    <a:pt x="868843" y="124421"/>
                  </a:moveTo>
                  <a:cubicBezTo>
                    <a:pt x="758452" y="39821"/>
                    <a:pt x="614311" y="0"/>
                    <a:pt x="466547" y="26054"/>
                  </a:cubicBezTo>
                  <a:cubicBezTo>
                    <a:pt x="186795" y="75382"/>
                    <a:pt x="0" y="342154"/>
                    <a:pt x="49328" y="621906"/>
                  </a:cubicBezTo>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5" name="Rounded Rectangle 14"/>
          <p:cNvSpPr/>
          <p:nvPr/>
        </p:nvSpPr>
        <p:spPr>
          <a:xfrm>
            <a:off x="6296222" y="5452417"/>
            <a:ext cx="1545589" cy="1791440"/>
          </a:xfrm>
          <a:custGeom>
            <a:avLst/>
            <a:gdLst/>
            <a:ahLst/>
            <a:cxnLst/>
            <a:rect l="0" t="0" r="0" b="0"/>
            <a:pathLst>
              <a:path w="780808" h="1001762">
                <a:moveTo>
                  <a:pt x="557056" y="886347"/>
                </a:moveTo>
                <a:lnTo>
                  <a:pt x="392161" y="857272"/>
                </a:lnTo>
                <a:cubicBezTo>
                  <a:pt x="362308" y="852008"/>
                  <a:pt x="335801" y="835106"/>
                  <a:pt x="318413" y="810274"/>
                </a:cubicBezTo>
                <a:lnTo>
                  <a:pt x="150753" y="570830"/>
                </a:lnTo>
                <a:cubicBezTo>
                  <a:pt x="126614" y="536357"/>
                  <a:pt x="134992" y="488843"/>
                  <a:pt x="169465" y="464704"/>
                </a:cubicBezTo>
                <a:lnTo>
                  <a:pt x="611855" y="154940"/>
                </a:lnTo>
                <a:cubicBezTo>
                  <a:pt x="616692" y="151553"/>
                  <a:pt x="621786" y="148806"/>
                  <a:pt x="627036" y="146682"/>
                </a:cubicBezTo>
                <a:lnTo>
                  <a:pt x="627743" y="145438"/>
                </a:lnTo>
                <a:cubicBezTo>
                  <a:pt x="648052" y="109679"/>
                  <a:pt x="686011" y="87586"/>
                  <a:pt x="727135" y="87586"/>
                </a:cubicBezTo>
                <a:lnTo>
                  <a:pt x="780808" y="87586"/>
                </a:lnTo>
                <a:lnTo>
                  <a:pt x="764486" y="64276"/>
                </a:lnTo>
                <a:cubicBezTo>
                  <a:pt x="728279" y="12567"/>
                  <a:pt x="657007" y="0"/>
                  <a:pt x="605297" y="36207"/>
                </a:cubicBezTo>
                <a:lnTo>
                  <a:pt x="64276" y="415034"/>
                </a:lnTo>
                <a:cubicBezTo>
                  <a:pt x="12567" y="451242"/>
                  <a:pt x="0" y="522513"/>
                  <a:pt x="36207" y="574223"/>
                </a:cubicBezTo>
                <a:lnTo>
                  <a:pt x="295145" y="944024"/>
                </a:lnTo>
                <a:lnTo>
                  <a:pt x="622606" y="1001762"/>
                </a:lnTo>
                <a:lnTo>
                  <a:pt x="557056" y="886347"/>
                </a:lnTo>
                <a:close/>
              </a:path>
            </a:pathLst>
          </a:custGeom>
          <a:noFill/>
          <a:ln w="38100">
            <a:solidFill>
              <a:srgbClr val="3CC58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p>
        </p:txBody>
      </p:sp>
      <p:sp>
        <p:nvSpPr>
          <p:cNvPr id="46" name="Rounded Rectangle 15"/>
          <p:cNvSpPr/>
          <p:nvPr/>
        </p:nvSpPr>
        <p:spPr>
          <a:xfrm>
            <a:off x="7073069" y="5651799"/>
            <a:ext cx="1466107" cy="1632724"/>
          </a:xfrm>
          <a:custGeom>
            <a:avLst/>
            <a:gdLst/>
            <a:ahLst/>
            <a:cxnLst/>
            <a:rect l="0" t="0" r="0" b="0"/>
            <a:pathLst>
              <a:path w="759235" h="975725">
                <a:moveTo>
                  <a:pt x="759235" y="20"/>
                </a:moveTo>
                <a:cubicBezTo>
                  <a:pt x="758527" y="6"/>
                  <a:pt x="757818" y="0"/>
                  <a:pt x="757108" y="0"/>
                </a:cubicBezTo>
                <a:lnTo>
                  <a:pt x="332958" y="0"/>
                </a:lnTo>
                <a:cubicBezTo>
                  <a:pt x="291833" y="0"/>
                  <a:pt x="253880" y="22092"/>
                  <a:pt x="233570" y="57851"/>
                </a:cubicBezTo>
                <a:lnTo>
                  <a:pt x="19881" y="434088"/>
                </a:lnTo>
                <a:cubicBezTo>
                  <a:pt x="0" y="469094"/>
                  <a:pt x="0" y="511980"/>
                  <a:pt x="19881" y="546986"/>
                </a:cubicBezTo>
                <a:lnTo>
                  <a:pt x="233570" y="923223"/>
                </a:lnTo>
                <a:cubicBezTo>
                  <a:pt x="248000" y="948631"/>
                  <a:pt x="271338" y="967139"/>
                  <a:pt x="298393" y="975725"/>
                </a:cubicBezTo>
                <a:lnTo>
                  <a:pt x="703158" y="972576"/>
                </a:lnTo>
                <a:cubicBezTo>
                  <a:pt x="593946" y="928209"/>
                  <a:pt x="501646" y="846996"/>
                  <a:pt x="444346" y="741605"/>
                </a:cubicBezTo>
                <a:lnTo>
                  <a:pt x="379695" y="741605"/>
                </a:lnTo>
                <a:cubicBezTo>
                  <a:pt x="348132" y="741605"/>
                  <a:pt x="322545" y="767192"/>
                  <a:pt x="322545" y="798755"/>
                </a:cubicBezTo>
                <a:cubicBezTo>
                  <a:pt x="322545" y="817287"/>
                  <a:pt x="297985" y="823827"/>
                  <a:pt x="288769" y="807748"/>
                </a:cubicBezTo>
                <a:lnTo>
                  <a:pt x="119741" y="512849"/>
                </a:lnTo>
                <a:cubicBezTo>
                  <a:pt x="109651" y="495246"/>
                  <a:pt x="109651" y="473613"/>
                  <a:pt x="119741" y="456010"/>
                </a:cubicBezTo>
                <a:lnTo>
                  <a:pt x="310822" y="122635"/>
                </a:lnTo>
                <a:cubicBezTo>
                  <a:pt x="321007" y="104865"/>
                  <a:pt x="339923" y="93905"/>
                  <a:pt x="360405" y="93905"/>
                </a:cubicBezTo>
                <a:lnTo>
                  <a:pt x="575175" y="93905"/>
                </a:lnTo>
                <a:cubicBezTo>
                  <a:pt x="628269" y="51400"/>
                  <a:pt x="690426" y="18958"/>
                  <a:pt x="759235" y="20"/>
                </a:cubicBezTo>
                <a:close/>
              </a:path>
            </a:pathLst>
          </a:custGeom>
          <a:noFill/>
          <a:ln w="38100">
            <a:solidFill>
              <a:srgbClr val="92BD39"/>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7" name="Rounded Rectangle 16"/>
          <p:cNvSpPr/>
          <p:nvPr/>
        </p:nvSpPr>
        <p:spPr>
          <a:xfrm>
            <a:off x="7747506" y="5559652"/>
            <a:ext cx="2135663" cy="1734768"/>
          </a:xfrm>
          <a:custGeom>
            <a:avLst/>
            <a:gdLst/>
            <a:ahLst/>
            <a:cxnLst/>
            <a:rect l="0" t="0" r="0" b="0"/>
            <a:pathLst>
              <a:path w="1096964" h="1024083">
                <a:moveTo>
                  <a:pt x="868871" y="124443"/>
                </a:moveTo>
                <a:cubicBezTo>
                  <a:pt x="758476" y="39829"/>
                  <a:pt x="614323" y="0"/>
                  <a:pt x="466547" y="26056"/>
                </a:cubicBezTo>
                <a:cubicBezTo>
                  <a:pt x="186795" y="75384"/>
                  <a:pt x="0" y="342156"/>
                  <a:pt x="49328" y="621908"/>
                </a:cubicBezTo>
                <a:cubicBezTo>
                  <a:pt x="83950" y="818262"/>
                  <a:pt x="225694" y="968822"/>
                  <a:pt x="403862" y="1024083"/>
                </a:cubicBezTo>
                <a:lnTo>
                  <a:pt x="867541" y="941888"/>
                </a:lnTo>
                <a:cubicBezTo>
                  <a:pt x="1015593" y="828954"/>
                  <a:pt x="1096964" y="639301"/>
                  <a:pt x="1062400" y="443276"/>
                </a:cubicBezTo>
                <a:cubicBezTo>
                  <a:pt x="1045887" y="349631"/>
                  <a:pt x="1005010" y="266401"/>
                  <a:pt x="947436" y="198959"/>
                </a:cubicBezTo>
                <a:cubicBezTo>
                  <a:pt x="919842" y="216542"/>
                  <a:pt x="891578" y="233165"/>
                  <a:pt x="862689" y="248782"/>
                </a:cubicBezTo>
                <a:cubicBezTo>
                  <a:pt x="915430" y="305691"/>
                  <a:pt x="952952" y="377933"/>
                  <a:pt x="967428" y="460027"/>
                </a:cubicBezTo>
                <a:cubicBezTo>
                  <a:pt x="988855" y="581549"/>
                  <a:pt x="955446" y="700056"/>
                  <a:pt x="884975" y="790162"/>
                </a:cubicBezTo>
                <a:cubicBezTo>
                  <a:pt x="867993" y="811875"/>
                  <a:pt x="835401" y="801457"/>
                  <a:pt x="830615" y="774310"/>
                </a:cubicBezTo>
                <a:cubicBezTo>
                  <a:pt x="825133" y="743226"/>
                  <a:pt x="795492" y="722471"/>
                  <a:pt x="764408" y="727952"/>
                </a:cubicBezTo>
                <a:lnTo>
                  <a:pt x="426718" y="787496"/>
                </a:lnTo>
                <a:cubicBezTo>
                  <a:pt x="395635" y="792977"/>
                  <a:pt x="374880" y="822619"/>
                  <a:pt x="380360" y="853701"/>
                </a:cubicBezTo>
                <a:cubicBezTo>
                  <a:pt x="385147" y="880849"/>
                  <a:pt x="358084" y="901786"/>
                  <a:pt x="334699" y="887190"/>
                </a:cubicBezTo>
                <a:cubicBezTo>
                  <a:pt x="237661" y="826621"/>
                  <a:pt x="165735" y="726687"/>
                  <a:pt x="144307" y="605167"/>
                </a:cubicBezTo>
                <a:cubicBezTo>
                  <a:pt x="104228" y="377868"/>
                  <a:pt x="255999" y="161115"/>
                  <a:pt x="483298" y="121037"/>
                </a:cubicBezTo>
                <a:cubicBezTo>
                  <a:pt x="588039" y="102568"/>
                  <a:pt x="690539" y="124837"/>
                  <a:pt x="774546" y="176463"/>
                </a:cubicBezTo>
                <a:cubicBezTo>
                  <a:pt x="806792" y="160432"/>
                  <a:pt x="838257" y="143069"/>
                  <a:pt x="868871" y="124443"/>
                </a:cubicBezTo>
                <a:close/>
                <a:moveTo>
                  <a:pt x="869093" y="941614"/>
                </a:moveTo>
                <a:lnTo>
                  <a:pt x="867541" y="941888"/>
                </a:lnTo>
              </a:path>
            </a:pathLst>
          </a:custGeom>
          <a:noFill/>
          <a:ln w="57150">
            <a:solidFill>
              <a:srgbClr val="E0CB15"/>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p>
        </p:txBody>
      </p:sp>
      <p:sp>
        <p:nvSpPr>
          <p:cNvPr id="48" name="Rounded Rectangle 17"/>
          <p:cNvSpPr/>
          <p:nvPr/>
        </p:nvSpPr>
        <p:spPr>
          <a:xfrm>
            <a:off x="6632095" y="2619389"/>
            <a:ext cx="3600532" cy="2833028"/>
          </a:xfrm>
          <a:custGeom>
            <a:avLst/>
            <a:gdLst/>
            <a:ahLst/>
            <a:cxnLst/>
            <a:rect l="0" t="0" r="0" b="0"/>
            <a:pathLst>
              <a:path w="2743200" h="2722086">
                <a:moveTo>
                  <a:pt x="683853" y="2558575"/>
                </a:moveTo>
                <a:cubicBezTo>
                  <a:pt x="274955" y="2321144"/>
                  <a:pt x="0" y="1878481"/>
                  <a:pt x="0" y="1371600"/>
                </a:cubicBezTo>
                <a:cubicBezTo>
                  <a:pt x="0" y="614086"/>
                  <a:pt x="614086" y="0"/>
                  <a:pt x="1371600" y="0"/>
                </a:cubicBezTo>
                <a:cubicBezTo>
                  <a:pt x="2129113" y="0"/>
                  <a:pt x="2743200" y="614086"/>
                  <a:pt x="2743200" y="1371600"/>
                </a:cubicBezTo>
                <a:cubicBezTo>
                  <a:pt x="2743200" y="2046871"/>
                  <a:pt x="2255217" y="2608167"/>
                  <a:pt x="1612653" y="2722086"/>
                </a:cubicBezTo>
                <a:cubicBezTo>
                  <a:pt x="1599983" y="2708922"/>
                  <a:pt x="1590955" y="2691977"/>
                  <a:pt x="1587545" y="2672630"/>
                </a:cubicBezTo>
                <a:cubicBezTo>
                  <a:pt x="1584233" y="2653849"/>
                  <a:pt x="1586668" y="2635385"/>
                  <a:pt x="1593586" y="2619040"/>
                </a:cubicBezTo>
                <a:cubicBezTo>
                  <a:pt x="2187387" y="2514087"/>
                  <a:pt x="2638425" y="1995517"/>
                  <a:pt x="2638425" y="1371600"/>
                </a:cubicBezTo>
                <a:cubicBezTo>
                  <a:pt x="2638425" y="671951"/>
                  <a:pt x="2071248" y="104775"/>
                  <a:pt x="1371600" y="104775"/>
                </a:cubicBezTo>
                <a:cubicBezTo>
                  <a:pt x="671951" y="104775"/>
                  <a:pt x="104775" y="671951"/>
                  <a:pt x="104775" y="1371600"/>
                </a:cubicBezTo>
                <a:cubicBezTo>
                  <a:pt x="104775" y="1857288"/>
                  <a:pt x="378096" y="2279139"/>
                  <a:pt x="779319" y="2491730"/>
                </a:cubicBezTo>
                <a:lnTo>
                  <a:pt x="683853" y="2558575"/>
                </a:ln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9" name="TextBox 18"/>
          <p:cNvSpPr txBox="1"/>
          <p:nvPr/>
        </p:nvSpPr>
        <p:spPr>
          <a:xfrm>
            <a:off x="11392561" y="3246169"/>
            <a:ext cx="2565282"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sz="2400" b="1" dirty="0" err="1">
                <a:solidFill>
                  <a:srgbClr val="3CC583"/>
                </a:solidFill>
                <a:latin typeface="Roboto" panose="02000000000000000000"/>
              </a:rPr>
              <a:t>Tích</a:t>
            </a:r>
            <a:r>
              <a:rPr sz="2400" b="1" dirty="0">
                <a:solidFill>
                  <a:srgbClr val="3CC583"/>
                </a:solidFill>
                <a:latin typeface="Roboto" panose="02000000000000000000"/>
              </a:rPr>
              <a:t> </a:t>
            </a:r>
            <a:r>
              <a:rPr sz="2400" b="1" dirty="0" err="1">
                <a:solidFill>
                  <a:srgbClr val="3CC583"/>
                </a:solidFill>
                <a:latin typeface="Roboto" panose="02000000000000000000"/>
              </a:rPr>
              <a:t>hợp</a:t>
            </a:r>
            <a:r>
              <a:rPr sz="2400" b="1" dirty="0">
                <a:solidFill>
                  <a:srgbClr val="3CC583"/>
                </a:solidFill>
                <a:latin typeface="Roboto" panose="02000000000000000000"/>
              </a:rPr>
              <a:t> </a:t>
            </a:r>
            <a:r>
              <a:rPr sz="2400" b="1" dirty="0" err="1">
                <a:solidFill>
                  <a:srgbClr val="3CC583"/>
                </a:solidFill>
                <a:latin typeface="Roboto" panose="02000000000000000000"/>
              </a:rPr>
              <a:t>Giáo</a:t>
            </a:r>
            <a:r>
              <a:rPr sz="2400" b="1" dirty="0">
                <a:solidFill>
                  <a:srgbClr val="3CC583"/>
                </a:solidFill>
                <a:latin typeface="Roboto" panose="02000000000000000000"/>
              </a:rPr>
              <a:t> </a:t>
            </a:r>
            <a:r>
              <a:rPr sz="2400" b="1" dirty="0" err="1">
                <a:solidFill>
                  <a:srgbClr val="3CC583"/>
                </a:solidFill>
                <a:latin typeface="Roboto" panose="02000000000000000000"/>
              </a:rPr>
              <a:t>dục</a:t>
            </a:r>
            <a:endParaRPr sz="2400" b="1" dirty="0">
              <a:solidFill>
                <a:srgbClr val="3CC583"/>
              </a:solidFill>
              <a:latin typeface="Roboto" panose="02000000000000000000"/>
            </a:endParaRPr>
          </a:p>
        </p:txBody>
      </p:sp>
      <p:sp>
        <p:nvSpPr>
          <p:cNvPr id="50" name="TextBox 19"/>
          <p:cNvSpPr txBox="1"/>
          <p:nvPr/>
        </p:nvSpPr>
        <p:spPr>
          <a:xfrm>
            <a:off x="11366858" y="3793735"/>
            <a:ext cx="4746492" cy="61555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1" dirty="0" err="1">
                <a:solidFill>
                  <a:srgbClr val="484848"/>
                </a:solidFill>
                <a:latin typeface="Roboto" panose="02000000000000000000"/>
              </a:rPr>
              <a:t>Tích</a:t>
            </a:r>
            <a:r>
              <a:rPr sz="2000" b="1" dirty="0">
                <a:solidFill>
                  <a:srgbClr val="484848"/>
                </a:solidFill>
                <a:latin typeface="Roboto" panose="02000000000000000000"/>
              </a:rPr>
              <a:t> </a:t>
            </a:r>
            <a:r>
              <a:rPr sz="2000" b="1" dirty="0" err="1">
                <a:solidFill>
                  <a:srgbClr val="484848"/>
                </a:solidFill>
                <a:latin typeface="Roboto" panose="02000000000000000000"/>
              </a:rPr>
              <a:t>hợp</a:t>
            </a:r>
            <a:r>
              <a:rPr sz="2000" b="1" dirty="0">
                <a:solidFill>
                  <a:srgbClr val="484848"/>
                </a:solidFill>
                <a:latin typeface="Roboto" panose="02000000000000000000"/>
              </a:rPr>
              <a:t> AI </a:t>
            </a:r>
            <a:r>
              <a:rPr sz="2000" b="1" dirty="0" err="1">
                <a:solidFill>
                  <a:srgbClr val="484848"/>
                </a:solidFill>
                <a:latin typeface="Roboto" panose="02000000000000000000"/>
              </a:rPr>
              <a:t>vào</a:t>
            </a:r>
            <a:r>
              <a:rPr sz="2000" b="1" dirty="0">
                <a:solidFill>
                  <a:srgbClr val="484848"/>
                </a:solidFill>
                <a:latin typeface="Roboto" panose="02000000000000000000"/>
              </a:rPr>
              <a:t> </a:t>
            </a:r>
            <a:r>
              <a:rPr sz="2000" b="1" dirty="0" err="1">
                <a:solidFill>
                  <a:srgbClr val="484848"/>
                </a:solidFill>
                <a:latin typeface="Roboto" panose="02000000000000000000"/>
              </a:rPr>
              <a:t>chương</a:t>
            </a:r>
            <a:r>
              <a:rPr sz="2000" b="1" dirty="0">
                <a:solidFill>
                  <a:srgbClr val="484848"/>
                </a:solidFill>
                <a:latin typeface="Roboto" panose="02000000000000000000"/>
              </a:rPr>
              <a:t> </a:t>
            </a:r>
            <a:r>
              <a:rPr sz="2000" b="1" dirty="0" err="1">
                <a:solidFill>
                  <a:srgbClr val="484848"/>
                </a:solidFill>
                <a:latin typeface="Roboto" panose="02000000000000000000"/>
              </a:rPr>
              <a:t>trình</a:t>
            </a:r>
            <a:r>
              <a:rPr sz="2000" b="1" dirty="0">
                <a:solidFill>
                  <a:srgbClr val="484848"/>
                </a:solidFill>
                <a:latin typeface="Roboto" panose="02000000000000000000"/>
              </a:rPr>
              <a:t> </a:t>
            </a:r>
            <a:r>
              <a:rPr sz="2000" b="1" dirty="0" err="1">
                <a:solidFill>
                  <a:srgbClr val="484848"/>
                </a:solidFill>
                <a:latin typeface="Roboto" panose="02000000000000000000"/>
              </a:rPr>
              <a:t>giáo</a:t>
            </a:r>
            <a:r>
              <a:rPr sz="2000" b="1" dirty="0">
                <a:solidFill>
                  <a:srgbClr val="484848"/>
                </a:solidFill>
                <a:latin typeface="Roboto" panose="02000000000000000000"/>
              </a:rPr>
              <a:t> </a:t>
            </a:r>
            <a:r>
              <a:rPr sz="2000" b="1" dirty="0" err="1">
                <a:solidFill>
                  <a:srgbClr val="484848"/>
                </a:solidFill>
                <a:latin typeface="Roboto" panose="02000000000000000000"/>
              </a:rPr>
              <a:t>dục</a:t>
            </a:r>
            <a:r>
              <a:rPr sz="2000" b="1" dirty="0">
                <a:solidFill>
                  <a:srgbClr val="484848"/>
                </a:solidFill>
                <a:latin typeface="Roboto" panose="02000000000000000000"/>
              </a:rPr>
              <a:t> </a:t>
            </a:r>
            <a:r>
              <a:rPr sz="2000" b="1" dirty="0" err="1">
                <a:solidFill>
                  <a:srgbClr val="484848"/>
                </a:solidFill>
                <a:latin typeface="Roboto" panose="02000000000000000000"/>
              </a:rPr>
              <a:t>để</a:t>
            </a:r>
            <a:r>
              <a:rPr sz="2000" b="1" dirty="0">
                <a:solidFill>
                  <a:srgbClr val="484848"/>
                </a:solidFill>
                <a:latin typeface="Roboto" panose="02000000000000000000"/>
              </a:rPr>
              <a:t>
</a:t>
            </a:r>
            <a:r>
              <a:rPr sz="2000" b="1" dirty="0" err="1">
                <a:solidFill>
                  <a:srgbClr val="484848"/>
                </a:solidFill>
                <a:latin typeface="Roboto" panose="02000000000000000000"/>
              </a:rPr>
              <a:t>chuẩn</a:t>
            </a:r>
            <a:r>
              <a:rPr sz="2000" b="1" dirty="0">
                <a:solidFill>
                  <a:srgbClr val="484848"/>
                </a:solidFill>
                <a:latin typeface="Roboto" panose="02000000000000000000"/>
              </a:rPr>
              <a:t> </a:t>
            </a:r>
            <a:r>
              <a:rPr sz="2000" b="1" dirty="0" err="1">
                <a:solidFill>
                  <a:srgbClr val="484848"/>
                </a:solidFill>
                <a:latin typeface="Roboto" panose="02000000000000000000"/>
              </a:rPr>
              <a:t>bị</a:t>
            </a:r>
            <a:r>
              <a:rPr sz="2000" b="1" dirty="0">
                <a:solidFill>
                  <a:srgbClr val="484848"/>
                </a:solidFill>
                <a:latin typeface="Roboto" panose="02000000000000000000"/>
              </a:rPr>
              <a:t> </a:t>
            </a:r>
            <a:r>
              <a:rPr sz="2000" b="1" dirty="0" err="1">
                <a:solidFill>
                  <a:srgbClr val="484848"/>
                </a:solidFill>
                <a:latin typeface="Roboto" panose="02000000000000000000"/>
              </a:rPr>
              <a:t>cho</a:t>
            </a:r>
            <a:r>
              <a:rPr sz="2000" b="1" dirty="0">
                <a:solidFill>
                  <a:srgbClr val="484848"/>
                </a:solidFill>
                <a:latin typeface="Roboto" panose="02000000000000000000"/>
              </a:rPr>
              <a:t> </a:t>
            </a:r>
            <a:r>
              <a:rPr sz="2000" b="1" dirty="0" err="1">
                <a:solidFill>
                  <a:srgbClr val="484848"/>
                </a:solidFill>
                <a:latin typeface="Roboto" panose="02000000000000000000"/>
              </a:rPr>
              <a:t>thế</a:t>
            </a:r>
            <a:r>
              <a:rPr sz="2000" b="1" dirty="0">
                <a:solidFill>
                  <a:srgbClr val="484848"/>
                </a:solidFill>
                <a:latin typeface="Roboto" panose="02000000000000000000"/>
              </a:rPr>
              <a:t> </a:t>
            </a:r>
            <a:r>
              <a:rPr sz="2000" b="1" dirty="0" err="1">
                <a:solidFill>
                  <a:srgbClr val="484848"/>
                </a:solidFill>
                <a:latin typeface="Roboto" panose="02000000000000000000"/>
              </a:rPr>
              <a:t>hệ</a:t>
            </a:r>
            <a:r>
              <a:rPr sz="2000" b="1" dirty="0">
                <a:solidFill>
                  <a:srgbClr val="484848"/>
                </a:solidFill>
                <a:latin typeface="Roboto" panose="02000000000000000000"/>
              </a:rPr>
              <a:t> </a:t>
            </a:r>
            <a:r>
              <a:rPr sz="2000" b="1" dirty="0" err="1">
                <a:solidFill>
                  <a:srgbClr val="484848"/>
                </a:solidFill>
                <a:latin typeface="Roboto" panose="02000000000000000000"/>
              </a:rPr>
              <a:t>tương</a:t>
            </a:r>
            <a:r>
              <a:rPr sz="2000" b="1" dirty="0">
                <a:solidFill>
                  <a:srgbClr val="484848"/>
                </a:solidFill>
                <a:latin typeface="Roboto" panose="02000000000000000000"/>
              </a:rPr>
              <a:t> lai.</a:t>
            </a:r>
          </a:p>
        </p:txBody>
      </p:sp>
      <p:sp>
        <p:nvSpPr>
          <p:cNvPr id="51" name="TextBox 20"/>
          <p:cNvSpPr txBox="1"/>
          <p:nvPr/>
        </p:nvSpPr>
        <p:spPr>
          <a:xfrm>
            <a:off x="7145531" y="4268226"/>
            <a:ext cx="2616101" cy="73866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400" b="1" dirty="0" err="1">
                <a:solidFill>
                  <a:srgbClr val="484848"/>
                </a:solidFill>
                <a:latin typeface="Roboto" panose="02000000000000000000"/>
              </a:rPr>
              <a:t>Phát</a:t>
            </a:r>
            <a:r>
              <a:rPr sz="2400" b="1" dirty="0">
                <a:solidFill>
                  <a:srgbClr val="484848"/>
                </a:solidFill>
                <a:latin typeface="Roboto" panose="02000000000000000000"/>
              </a:rPr>
              <a:t> </a:t>
            </a:r>
            <a:r>
              <a:rPr sz="2400" b="1" dirty="0" err="1">
                <a:solidFill>
                  <a:srgbClr val="484848"/>
                </a:solidFill>
                <a:latin typeface="Roboto" panose="02000000000000000000"/>
              </a:rPr>
              <a:t>triển</a:t>
            </a:r>
            <a:r>
              <a:rPr sz="2400" b="1" dirty="0">
                <a:solidFill>
                  <a:srgbClr val="484848"/>
                </a:solidFill>
                <a:latin typeface="Roboto" panose="02000000000000000000"/>
              </a:rPr>
              <a:t> AI ở Việt
Nam</a:t>
            </a:r>
          </a:p>
        </p:txBody>
      </p:sp>
      <p:sp>
        <p:nvSpPr>
          <p:cNvPr id="52" name="TextBox 21"/>
          <p:cNvSpPr txBox="1"/>
          <p:nvPr/>
        </p:nvSpPr>
        <p:spPr>
          <a:xfrm>
            <a:off x="11422299" y="4674334"/>
            <a:ext cx="5617421" cy="73866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sz="2400" b="1" dirty="0" err="1">
                <a:solidFill>
                  <a:srgbClr val="92BD39"/>
                </a:solidFill>
                <a:latin typeface="Roboto" panose="02000000000000000000"/>
              </a:rPr>
              <a:t>Hợp</a:t>
            </a:r>
            <a:r>
              <a:rPr sz="2400" b="1" dirty="0">
                <a:solidFill>
                  <a:srgbClr val="92BD39"/>
                </a:solidFill>
                <a:latin typeface="Roboto" panose="02000000000000000000"/>
              </a:rPr>
              <a:t> </a:t>
            </a:r>
            <a:r>
              <a:rPr sz="2400" b="1" dirty="0" err="1">
                <a:solidFill>
                  <a:srgbClr val="92BD39"/>
                </a:solidFill>
                <a:latin typeface="Roboto" panose="02000000000000000000"/>
              </a:rPr>
              <a:t>tác</a:t>
            </a:r>
            <a:r>
              <a:rPr sz="2400" b="1" dirty="0">
                <a:solidFill>
                  <a:srgbClr val="92BD39"/>
                </a:solidFill>
                <a:latin typeface="Roboto" panose="02000000000000000000"/>
              </a:rPr>
              <a:t> Viện – Trường – Doanh
</a:t>
            </a:r>
            <a:r>
              <a:rPr sz="2400" b="1" dirty="0" err="1">
                <a:solidFill>
                  <a:srgbClr val="92BD39"/>
                </a:solidFill>
                <a:latin typeface="Roboto" panose="02000000000000000000"/>
              </a:rPr>
              <a:t>nghiệp</a:t>
            </a:r>
            <a:endParaRPr sz="2400" b="1" dirty="0">
              <a:solidFill>
                <a:srgbClr val="92BD39"/>
              </a:solidFill>
              <a:latin typeface="Roboto" panose="02000000000000000000"/>
            </a:endParaRPr>
          </a:p>
        </p:txBody>
      </p:sp>
      <p:sp>
        <p:nvSpPr>
          <p:cNvPr id="53" name="TextBox 22"/>
          <p:cNvSpPr txBox="1"/>
          <p:nvPr/>
        </p:nvSpPr>
        <p:spPr>
          <a:xfrm>
            <a:off x="11372788" y="5559701"/>
            <a:ext cx="4908395" cy="61555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000" b="1" dirty="0" err="1">
                <a:solidFill>
                  <a:srgbClr val="484848"/>
                </a:solidFill>
                <a:latin typeface="Roboto" panose="02000000000000000000"/>
              </a:rPr>
              <a:t>Thúc</a:t>
            </a:r>
            <a:r>
              <a:rPr sz="2000" b="1" dirty="0">
                <a:solidFill>
                  <a:srgbClr val="484848"/>
                </a:solidFill>
                <a:latin typeface="Roboto" panose="02000000000000000000"/>
              </a:rPr>
              <a:t> </a:t>
            </a:r>
            <a:r>
              <a:rPr sz="2000" b="1" dirty="0" err="1">
                <a:solidFill>
                  <a:srgbClr val="484848"/>
                </a:solidFill>
                <a:latin typeface="Roboto" panose="02000000000000000000"/>
              </a:rPr>
              <a:t>đẩy</a:t>
            </a:r>
            <a:r>
              <a:rPr sz="2000" b="1" dirty="0">
                <a:solidFill>
                  <a:srgbClr val="484848"/>
                </a:solidFill>
                <a:latin typeface="Roboto" panose="02000000000000000000"/>
              </a:rPr>
              <a:t> </a:t>
            </a:r>
            <a:r>
              <a:rPr sz="2000" b="1" dirty="0" err="1">
                <a:solidFill>
                  <a:srgbClr val="484848"/>
                </a:solidFill>
                <a:latin typeface="Roboto" panose="02000000000000000000"/>
              </a:rPr>
              <a:t>mối</a:t>
            </a:r>
            <a:r>
              <a:rPr sz="2000" b="1" dirty="0">
                <a:solidFill>
                  <a:srgbClr val="484848"/>
                </a:solidFill>
                <a:latin typeface="Roboto" panose="02000000000000000000"/>
              </a:rPr>
              <a:t> </a:t>
            </a:r>
            <a:r>
              <a:rPr sz="2000" b="1" dirty="0" err="1">
                <a:solidFill>
                  <a:srgbClr val="484848"/>
                </a:solidFill>
                <a:latin typeface="Roboto" panose="02000000000000000000"/>
              </a:rPr>
              <a:t>liên</a:t>
            </a:r>
            <a:r>
              <a:rPr sz="2000" b="1" dirty="0">
                <a:solidFill>
                  <a:srgbClr val="484848"/>
                </a:solidFill>
                <a:latin typeface="Roboto" panose="02000000000000000000"/>
              </a:rPr>
              <a:t> </a:t>
            </a:r>
            <a:r>
              <a:rPr sz="2000" b="1" dirty="0" err="1">
                <a:solidFill>
                  <a:srgbClr val="484848"/>
                </a:solidFill>
                <a:latin typeface="Roboto" panose="02000000000000000000"/>
              </a:rPr>
              <a:t>kết</a:t>
            </a:r>
            <a:r>
              <a:rPr sz="2000" b="1" dirty="0">
                <a:solidFill>
                  <a:srgbClr val="484848"/>
                </a:solidFill>
                <a:latin typeface="Roboto" panose="02000000000000000000"/>
              </a:rPr>
              <a:t> </a:t>
            </a:r>
            <a:r>
              <a:rPr sz="2000" b="1" dirty="0" err="1">
                <a:solidFill>
                  <a:srgbClr val="484848"/>
                </a:solidFill>
                <a:latin typeface="Roboto" panose="02000000000000000000"/>
              </a:rPr>
              <a:t>giữa</a:t>
            </a:r>
            <a:r>
              <a:rPr sz="2000" b="1" dirty="0">
                <a:solidFill>
                  <a:srgbClr val="484848"/>
                </a:solidFill>
                <a:latin typeface="Roboto" panose="02000000000000000000"/>
              </a:rPr>
              <a:t> </a:t>
            </a:r>
            <a:r>
              <a:rPr sz="2000" b="1" dirty="0" err="1">
                <a:solidFill>
                  <a:srgbClr val="484848"/>
                </a:solidFill>
                <a:latin typeface="Roboto" panose="02000000000000000000"/>
              </a:rPr>
              <a:t>các</a:t>
            </a:r>
            <a:r>
              <a:rPr sz="2000" b="1" dirty="0">
                <a:solidFill>
                  <a:srgbClr val="484848"/>
                </a:solidFill>
                <a:latin typeface="Roboto" panose="02000000000000000000"/>
              </a:rPr>
              <a:t> </a:t>
            </a:r>
            <a:r>
              <a:rPr sz="2000" b="1" dirty="0" err="1">
                <a:solidFill>
                  <a:srgbClr val="484848"/>
                </a:solidFill>
                <a:latin typeface="Roboto" panose="02000000000000000000"/>
              </a:rPr>
              <a:t>viện</a:t>
            </a:r>
            <a:r>
              <a:rPr sz="2000" b="1" dirty="0">
                <a:solidFill>
                  <a:srgbClr val="484848"/>
                </a:solidFill>
                <a:latin typeface="Roboto" panose="02000000000000000000"/>
              </a:rPr>
              <a:t> </a:t>
            </a:r>
            <a:r>
              <a:rPr sz="2000" b="1" dirty="0" err="1">
                <a:solidFill>
                  <a:srgbClr val="484848"/>
                </a:solidFill>
                <a:latin typeface="Roboto" panose="02000000000000000000"/>
              </a:rPr>
              <a:t>nghiên</a:t>
            </a:r>
            <a:r>
              <a:rPr sz="2000" b="1" dirty="0">
                <a:solidFill>
                  <a:srgbClr val="484848"/>
                </a:solidFill>
                <a:latin typeface="Roboto" panose="02000000000000000000"/>
              </a:rPr>
              <a:t>
</a:t>
            </a:r>
            <a:r>
              <a:rPr sz="2000" b="1" dirty="0" err="1">
                <a:solidFill>
                  <a:srgbClr val="484848"/>
                </a:solidFill>
                <a:latin typeface="Roboto" panose="02000000000000000000"/>
              </a:rPr>
              <a:t>cứu</a:t>
            </a:r>
            <a:r>
              <a:rPr sz="2000" b="1" dirty="0">
                <a:solidFill>
                  <a:srgbClr val="484848"/>
                </a:solidFill>
                <a:latin typeface="Roboto" panose="02000000000000000000"/>
              </a:rPr>
              <a:t>, </a:t>
            </a:r>
            <a:r>
              <a:rPr sz="2000" b="1" dirty="0" err="1">
                <a:solidFill>
                  <a:srgbClr val="484848"/>
                </a:solidFill>
                <a:latin typeface="Roboto" panose="02000000000000000000"/>
              </a:rPr>
              <a:t>trường</a:t>
            </a:r>
            <a:r>
              <a:rPr sz="2000" b="1" dirty="0">
                <a:solidFill>
                  <a:srgbClr val="484848"/>
                </a:solidFill>
                <a:latin typeface="Roboto" panose="02000000000000000000"/>
              </a:rPr>
              <a:t> </a:t>
            </a:r>
            <a:r>
              <a:rPr sz="2000" b="1" dirty="0" err="1">
                <a:solidFill>
                  <a:srgbClr val="484848"/>
                </a:solidFill>
                <a:latin typeface="Roboto" panose="02000000000000000000"/>
              </a:rPr>
              <a:t>đại</a:t>
            </a:r>
            <a:r>
              <a:rPr sz="2000" b="1" dirty="0">
                <a:solidFill>
                  <a:srgbClr val="484848"/>
                </a:solidFill>
                <a:latin typeface="Roboto" panose="02000000000000000000"/>
              </a:rPr>
              <a:t> </a:t>
            </a:r>
            <a:r>
              <a:rPr sz="2000" b="1" dirty="0" err="1">
                <a:solidFill>
                  <a:srgbClr val="484848"/>
                </a:solidFill>
                <a:latin typeface="Roboto" panose="02000000000000000000"/>
              </a:rPr>
              <a:t>học</a:t>
            </a:r>
            <a:r>
              <a:rPr sz="2000" b="1" dirty="0">
                <a:solidFill>
                  <a:srgbClr val="484848"/>
                </a:solidFill>
                <a:latin typeface="Roboto" panose="02000000000000000000"/>
              </a:rPr>
              <a:t> </a:t>
            </a:r>
            <a:r>
              <a:rPr sz="2000" b="1" dirty="0" err="1">
                <a:solidFill>
                  <a:srgbClr val="484848"/>
                </a:solidFill>
                <a:latin typeface="Roboto" panose="02000000000000000000"/>
              </a:rPr>
              <a:t>và</a:t>
            </a:r>
            <a:r>
              <a:rPr sz="2000" b="1" dirty="0">
                <a:solidFill>
                  <a:srgbClr val="484848"/>
                </a:solidFill>
                <a:latin typeface="Roboto" panose="02000000000000000000"/>
              </a:rPr>
              <a:t> </a:t>
            </a:r>
            <a:r>
              <a:rPr sz="2000" b="1" dirty="0" err="1">
                <a:solidFill>
                  <a:srgbClr val="484848"/>
                </a:solidFill>
                <a:latin typeface="Roboto" panose="02000000000000000000"/>
              </a:rPr>
              <a:t>doanh</a:t>
            </a:r>
            <a:r>
              <a:rPr sz="2000" b="1" dirty="0">
                <a:solidFill>
                  <a:srgbClr val="484848"/>
                </a:solidFill>
                <a:latin typeface="Roboto" panose="02000000000000000000"/>
              </a:rPr>
              <a:t> </a:t>
            </a:r>
            <a:r>
              <a:rPr sz="2000" b="1" dirty="0" err="1">
                <a:solidFill>
                  <a:srgbClr val="484848"/>
                </a:solidFill>
                <a:latin typeface="Roboto" panose="02000000000000000000"/>
              </a:rPr>
              <a:t>nghiệp</a:t>
            </a:r>
            <a:r>
              <a:rPr sz="2000" b="1" dirty="0">
                <a:solidFill>
                  <a:srgbClr val="484848"/>
                </a:solidFill>
                <a:latin typeface="Roboto" panose="02000000000000000000"/>
              </a:rPr>
              <a:t>.</a:t>
            </a:r>
          </a:p>
        </p:txBody>
      </p:sp>
      <p:sp>
        <p:nvSpPr>
          <p:cNvPr id="54" name="TextBox 23"/>
          <p:cNvSpPr txBox="1"/>
          <p:nvPr/>
        </p:nvSpPr>
        <p:spPr>
          <a:xfrm>
            <a:off x="11407365" y="6677915"/>
            <a:ext cx="3827971"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sz="2400" b="1" dirty="0">
                <a:solidFill>
                  <a:srgbClr val="E0CB15"/>
                </a:solidFill>
                <a:latin typeface="Roboto" panose="02000000000000000000"/>
              </a:rPr>
              <a:t>Thu </a:t>
            </a:r>
            <a:r>
              <a:rPr sz="2400" b="1" dirty="0" err="1">
                <a:solidFill>
                  <a:srgbClr val="E0CB15"/>
                </a:solidFill>
                <a:latin typeface="Roboto" panose="02000000000000000000"/>
              </a:rPr>
              <a:t>hút</a:t>
            </a:r>
            <a:r>
              <a:rPr sz="2400" b="1" dirty="0">
                <a:solidFill>
                  <a:srgbClr val="E0CB15"/>
                </a:solidFill>
                <a:latin typeface="Roboto" panose="02000000000000000000"/>
              </a:rPr>
              <a:t> Chuyên </a:t>
            </a:r>
            <a:r>
              <a:rPr sz="2400" b="1" dirty="0" err="1">
                <a:solidFill>
                  <a:srgbClr val="E0CB15"/>
                </a:solidFill>
                <a:latin typeface="Roboto" panose="02000000000000000000"/>
              </a:rPr>
              <a:t>gia</a:t>
            </a:r>
            <a:r>
              <a:rPr sz="2400" b="1" dirty="0">
                <a:solidFill>
                  <a:srgbClr val="E0CB15"/>
                </a:solidFill>
                <a:latin typeface="Roboto" panose="02000000000000000000"/>
              </a:rPr>
              <a:t> Quốc </a:t>
            </a:r>
            <a:r>
              <a:rPr sz="2400" b="1" dirty="0" err="1">
                <a:solidFill>
                  <a:srgbClr val="E0CB15"/>
                </a:solidFill>
                <a:latin typeface="Roboto" panose="02000000000000000000"/>
              </a:rPr>
              <a:t>tế</a:t>
            </a:r>
            <a:endParaRPr sz="2400" b="1" dirty="0">
              <a:solidFill>
                <a:srgbClr val="E0CB15"/>
              </a:solidFill>
              <a:latin typeface="Roboto" panose="02000000000000000000"/>
            </a:endParaRPr>
          </a:p>
        </p:txBody>
      </p:sp>
      <p:sp>
        <p:nvSpPr>
          <p:cNvPr id="55" name="TextBox 24"/>
          <p:cNvSpPr txBox="1"/>
          <p:nvPr/>
        </p:nvSpPr>
        <p:spPr>
          <a:xfrm>
            <a:off x="11351827" y="7227121"/>
            <a:ext cx="4826642" cy="923330"/>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1" dirty="0">
                <a:solidFill>
                  <a:srgbClr val="484848"/>
                </a:solidFill>
                <a:latin typeface="Roboto" panose="02000000000000000000"/>
              </a:rPr>
              <a:t>Thu </a:t>
            </a:r>
            <a:r>
              <a:rPr sz="2000" b="1" dirty="0" err="1">
                <a:solidFill>
                  <a:srgbClr val="484848"/>
                </a:solidFill>
                <a:latin typeface="Roboto" panose="02000000000000000000"/>
              </a:rPr>
              <a:t>hút</a:t>
            </a:r>
            <a:r>
              <a:rPr sz="2000" b="1" dirty="0">
                <a:solidFill>
                  <a:srgbClr val="484848"/>
                </a:solidFill>
                <a:latin typeface="Roboto" panose="02000000000000000000"/>
              </a:rPr>
              <a:t> </a:t>
            </a:r>
            <a:r>
              <a:rPr sz="2000" b="1" dirty="0" err="1">
                <a:solidFill>
                  <a:srgbClr val="484848"/>
                </a:solidFill>
                <a:latin typeface="Roboto" panose="02000000000000000000"/>
              </a:rPr>
              <a:t>các</a:t>
            </a:r>
            <a:r>
              <a:rPr sz="2000" b="1" dirty="0">
                <a:solidFill>
                  <a:srgbClr val="484848"/>
                </a:solidFill>
                <a:latin typeface="Roboto" panose="02000000000000000000"/>
              </a:rPr>
              <a:t> </a:t>
            </a:r>
            <a:r>
              <a:rPr sz="2000" b="1" dirty="0" err="1">
                <a:solidFill>
                  <a:srgbClr val="484848"/>
                </a:solidFill>
                <a:latin typeface="Roboto" panose="02000000000000000000"/>
              </a:rPr>
              <a:t>chuyên</a:t>
            </a:r>
            <a:r>
              <a:rPr sz="2000" b="1" dirty="0">
                <a:solidFill>
                  <a:srgbClr val="484848"/>
                </a:solidFill>
                <a:latin typeface="Roboto" panose="02000000000000000000"/>
              </a:rPr>
              <a:t> </a:t>
            </a:r>
            <a:r>
              <a:rPr sz="2000" b="1" dirty="0" err="1">
                <a:solidFill>
                  <a:srgbClr val="484848"/>
                </a:solidFill>
                <a:latin typeface="Roboto" panose="02000000000000000000"/>
              </a:rPr>
              <a:t>gia</a:t>
            </a:r>
            <a:r>
              <a:rPr sz="2000" b="1" dirty="0">
                <a:solidFill>
                  <a:srgbClr val="484848"/>
                </a:solidFill>
                <a:latin typeface="Roboto" panose="02000000000000000000"/>
              </a:rPr>
              <a:t> AI </a:t>
            </a:r>
            <a:r>
              <a:rPr sz="2000" b="1" dirty="0" err="1">
                <a:solidFill>
                  <a:srgbClr val="484848"/>
                </a:solidFill>
                <a:latin typeface="Roboto" panose="02000000000000000000"/>
              </a:rPr>
              <a:t>quốc</a:t>
            </a:r>
            <a:r>
              <a:rPr sz="2000" b="1" dirty="0">
                <a:solidFill>
                  <a:srgbClr val="484848"/>
                </a:solidFill>
                <a:latin typeface="Roboto" panose="02000000000000000000"/>
              </a:rPr>
              <a:t> </a:t>
            </a:r>
            <a:r>
              <a:rPr sz="2000" b="1" dirty="0" err="1">
                <a:solidFill>
                  <a:srgbClr val="484848"/>
                </a:solidFill>
                <a:latin typeface="Roboto" panose="02000000000000000000"/>
              </a:rPr>
              <a:t>tế</a:t>
            </a:r>
            <a:r>
              <a:rPr sz="2000" b="1" dirty="0">
                <a:solidFill>
                  <a:srgbClr val="484848"/>
                </a:solidFill>
                <a:latin typeface="Roboto" panose="02000000000000000000"/>
              </a:rPr>
              <a:t> </a:t>
            </a:r>
            <a:r>
              <a:rPr sz="2000" b="1" dirty="0" err="1">
                <a:solidFill>
                  <a:srgbClr val="484848"/>
                </a:solidFill>
                <a:latin typeface="Roboto" panose="02000000000000000000"/>
              </a:rPr>
              <a:t>để</a:t>
            </a:r>
            <a:r>
              <a:rPr sz="2000" b="1" dirty="0">
                <a:solidFill>
                  <a:srgbClr val="484848"/>
                </a:solidFill>
                <a:latin typeface="Roboto" panose="02000000000000000000"/>
              </a:rPr>
              <a:t>
</a:t>
            </a:r>
            <a:r>
              <a:rPr sz="2000" b="1" dirty="0" err="1">
                <a:solidFill>
                  <a:srgbClr val="484848"/>
                </a:solidFill>
                <a:latin typeface="Roboto" panose="02000000000000000000"/>
              </a:rPr>
              <a:t>chuyển</a:t>
            </a:r>
            <a:r>
              <a:rPr sz="2000" b="1" dirty="0">
                <a:solidFill>
                  <a:srgbClr val="484848"/>
                </a:solidFill>
                <a:latin typeface="Roboto" panose="02000000000000000000"/>
              </a:rPr>
              <a:t> </a:t>
            </a:r>
            <a:r>
              <a:rPr sz="2000" b="1" dirty="0" err="1">
                <a:solidFill>
                  <a:srgbClr val="484848"/>
                </a:solidFill>
                <a:latin typeface="Roboto" panose="02000000000000000000"/>
              </a:rPr>
              <a:t>giao</a:t>
            </a:r>
            <a:r>
              <a:rPr sz="2000" b="1" dirty="0">
                <a:solidFill>
                  <a:srgbClr val="484848"/>
                </a:solidFill>
                <a:latin typeface="Roboto" panose="02000000000000000000"/>
              </a:rPr>
              <a:t> </a:t>
            </a:r>
            <a:r>
              <a:rPr sz="2000" b="1" dirty="0" err="1">
                <a:solidFill>
                  <a:srgbClr val="484848"/>
                </a:solidFill>
                <a:latin typeface="Roboto" panose="02000000000000000000"/>
              </a:rPr>
              <a:t>công</a:t>
            </a:r>
            <a:r>
              <a:rPr sz="2000" b="1" dirty="0">
                <a:solidFill>
                  <a:srgbClr val="484848"/>
                </a:solidFill>
                <a:latin typeface="Roboto" panose="02000000000000000000"/>
              </a:rPr>
              <a:t> </a:t>
            </a:r>
            <a:r>
              <a:rPr sz="2000" b="1" dirty="0" err="1">
                <a:solidFill>
                  <a:srgbClr val="484848"/>
                </a:solidFill>
                <a:latin typeface="Roboto" panose="02000000000000000000"/>
              </a:rPr>
              <a:t>nghệ</a:t>
            </a:r>
            <a:r>
              <a:rPr sz="2000" b="1" dirty="0">
                <a:solidFill>
                  <a:srgbClr val="484848"/>
                </a:solidFill>
                <a:latin typeface="Roboto" panose="02000000000000000000"/>
              </a:rPr>
              <a:t> </a:t>
            </a:r>
            <a:r>
              <a:rPr sz="2000" b="1" dirty="0" err="1">
                <a:solidFill>
                  <a:srgbClr val="484848"/>
                </a:solidFill>
                <a:latin typeface="Roboto" panose="02000000000000000000"/>
              </a:rPr>
              <a:t>và</a:t>
            </a:r>
            <a:r>
              <a:rPr sz="2000" b="1" dirty="0">
                <a:solidFill>
                  <a:srgbClr val="484848"/>
                </a:solidFill>
                <a:latin typeface="Roboto" panose="02000000000000000000"/>
              </a:rPr>
              <a:t> </a:t>
            </a:r>
            <a:r>
              <a:rPr sz="2000" b="1" dirty="0" err="1">
                <a:solidFill>
                  <a:srgbClr val="484848"/>
                </a:solidFill>
                <a:latin typeface="Roboto" panose="02000000000000000000"/>
              </a:rPr>
              <a:t>nâng</a:t>
            </a:r>
            <a:r>
              <a:rPr sz="2000" b="1" dirty="0">
                <a:solidFill>
                  <a:srgbClr val="484848"/>
                </a:solidFill>
                <a:latin typeface="Roboto" panose="02000000000000000000"/>
              </a:rPr>
              <a:t> </a:t>
            </a:r>
            <a:r>
              <a:rPr sz="2000" b="1" dirty="0" err="1">
                <a:solidFill>
                  <a:srgbClr val="484848"/>
                </a:solidFill>
                <a:latin typeface="Roboto" panose="02000000000000000000"/>
              </a:rPr>
              <a:t>cao</a:t>
            </a:r>
            <a:r>
              <a:rPr sz="2000" b="1" dirty="0">
                <a:solidFill>
                  <a:srgbClr val="484848"/>
                </a:solidFill>
                <a:latin typeface="Roboto" panose="02000000000000000000"/>
              </a:rPr>
              <a:t> </a:t>
            </a:r>
            <a:r>
              <a:rPr sz="2000" b="1" dirty="0" err="1">
                <a:solidFill>
                  <a:srgbClr val="484848"/>
                </a:solidFill>
                <a:latin typeface="Roboto" panose="02000000000000000000"/>
              </a:rPr>
              <a:t>năng</a:t>
            </a:r>
            <a:r>
              <a:rPr sz="2000" b="1" dirty="0">
                <a:solidFill>
                  <a:srgbClr val="484848"/>
                </a:solidFill>
                <a:latin typeface="Roboto" panose="02000000000000000000"/>
              </a:rPr>
              <a:t>
</a:t>
            </a:r>
            <a:r>
              <a:rPr sz="2000" b="1" dirty="0" err="1">
                <a:solidFill>
                  <a:srgbClr val="484848"/>
                </a:solidFill>
                <a:latin typeface="Roboto" panose="02000000000000000000"/>
              </a:rPr>
              <a:t>lực</a:t>
            </a:r>
            <a:r>
              <a:rPr sz="2000" b="1" dirty="0">
                <a:solidFill>
                  <a:srgbClr val="484848"/>
                </a:solidFill>
                <a:latin typeface="Roboto" panose="02000000000000000000"/>
              </a:rPr>
              <a:t>.</a:t>
            </a:r>
          </a:p>
        </p:txBody>
      </p:sp>
      <p:sp>
        <p:nvSpPr>
          <p:cNvPr id="56" name="Rounded Rectangle 25"/>
          <p:cNvSpPr/>
          <p:nvPr/>
        </p:nvSpPr>
        <p:spPr>
          <a:xfrm>
            <a:off x="7882740" y="2935982"/>
            <a:ext cx="1032970" cy="1117221"/>
          </a:xfrm>
          <a:custGeom>
            <a:avLst/>
            <a:gdLst/>
            <a:ahLst/>
            <a:cxnLst/>
            <a:rect l="0" t="0" r="0" b="0"/>
            <a:pathLst>
              <a:path w="885825" h="857250">
                <a:moveTo>
                  <a:pt x="542925" y="259080"/>
                </a:moveTo>
                <a:lnTo>
                  <a:pt x="542925" y="171450"/>
                </a:lnTo>
                <a:moveTo>
                  <a:pt x="428625" y="222646"/>
                </a:moveTo>
                <a:lnTo>
                  <a:pt x="428625" y="373379"/>
                </a:lnTo>
                <a:cubicBezTo>
                  <a:pt x="428625" y="373379"/>
                  <a:pt x="371475" y="430530"/>
                  <a:pt x="287655" y="430530"/>
                </a:cubicBezTo>
                <a:cubicBezTo>
                  <a:pt x="203835" y="430530"/>
                  <a:pt x="142875" y="373379"/>
                  <a:pt x="142875" y="373379"/>
                </a:cubicBezTo>
                <a:lnTo>
                  <a:pt x="142875" y="222646"/>
                </a:lnTo>
                <a:moveTo>
                  <a:pt x="0" y="0"/>
                </a:moveTo>
                <a:moveTo>
                  <a:pt x="28575" y="171450"/>
                </a:moveTo>
                <a:lnTo>
                  <a:pt x="287655" y="285750"/>
                </a:lnTo>
                <a:lnTo>
                  <a:pt x="542925" y="171450"/>
                </a:lnTo>
                <a:lnTo>
                  <a:pt x="287655" y="57150"/>
                </a:lnTo>
                <a:close/>
                <a:moveTo>
                  <a:pt x="428625" y="514350"/>
                </a:moveTo>
                <a:lnTo>
                  <a:pt x="428625" y="781050"/>
                </a:lnTo>
                <a:cubicBezTo>
                  <a:pt x="428625" y="822960"/>
                  <a:pt x="462914" y="857250"/>
                  <a:pt x="504825" y="857250"/>
                </a:cubicBezTo>
                <a:lnTo>
                  <a:pt x="809625" y="857250"/>
                </a:lnTo>
                <a:cubicBezTo>
                  <a:pt x="851535" y="857250"/>
                  <a:pt x="885825" y="822960"/>
                  <a:pt x="885825" y="781050"/>
                </a:cubicBezTo>
                <a:lnTo>
                  <a:pt x="885825" y="476250"/>
                </a:lnTo>
                <a:cubicBezTo>
                  <a:pt x="885825" y="434339"/>
                  <a:pt x="851535" y="400050"/>
                  <a:pt x="809625" y="400050"/>
                </a:cubicBezTo>
                <a:lnTo>
                  <a:pt x="581025" y="400050"/>
                </a:lnTo>
                <a:moveTo>
                  <a:pt x="885825" y="704850"/>
                </a:moveTo>
                <a:lnTo>
                  <a:pt x="428625" y="704850"/>
                </a:lnTo>
                <a:moveTo>
                  <a:pt x="733425" y="857250"/>
                </a:moveTo>
                <a:lnTo>
                  <a:pt x="733425" y="704850"/>
                </a:lnTo>
                <a:moveTo>
                  <a:pt x="581025" y="857250"/>
                </a:moveTo>
                <a:lnTo>
                  <a:pt x="581025" y="704850"/>
                </a:lnTo>
                <a:moveTo>
                  <a:pt x="657225" y="400050"/>
                </a:moveTo>
                <a:lnTo>
                  <a:pt x="657225" y="323850"/>
                </a:lnTo>
                <a:moveTo>
                  <a:pt x="657225" y="323850"/>
                </a:moveTo>
                <a:cubicBezTo>
                  <a:pt x="699135" y="323850"/>
                  <a:pt x="733425" y="289560"/>
                  <a:pt x="733425" y="247650"/>
                </a:cubicBezTo>
                <a:cubicBezTo>
                  <a:pt x="733425" y="205739"/>
                  <a:pt x="699135" y="171450"/>
                  <a:pt x="657225" y="171450"/>
                </a:cubicBezTo>
                <a:moveTo>
                  <a:pt x="559643" y="598539"/>
                </a:moveTo>
                <a:cubicBezTo>
                  <a:pt x="538394" y="598539"/>
                  <a:pt x="521173" y="581314"/>
                  <a:pt x="521173" y="560070"/>
                </a:cubicBezTo>
                <a:cubicBezTo>
                  <a:pt x="521173" y="538821"/>
                  <a:pt x="538394" y="521600"/>
                  <a:pt x="559643" y="521600"/>
                </a:cubicBezTo>
                <a:cubicBezTo>
                  <a:pt x="580887" y="521600"/>
                  <a:pt x="598112" y="538821"/>
                  <a:pt x="598112" y="560070"/>
                </a:cubicBezTo>
                <a:cubicBezTo>
                  <a:pt x="598112" y="581314"/>
                  <a:pt x="580887" y="598539"/>
                  <a:pt x="559643" y="598539"/>
                </a:cubicBezTo>
                <a:close/>
                <a:moveTo>
                  <a:pt x="754806" y="598539"/>
                </a:moveTo>
                <a:cubicBezTo>
                  <a:pt x="733562" y="598539"/>
                  <a:pt x="716337" y="581314"/>
                  <a:pt x="716337" y="560070"/>
                </a:cubicBezTo>
                <a:cubicBezTo>
                  <a:pt x="716337" y="538821"/>
                  <a:pt x="733562" y="521600"/>
                  <a:pt x="754806" y="521600"/>
                </a:cubicBezTo>
                <a:cubicBezTo>
                  <a:pt x="776055" y="521600"/>
                  <a:pt x="793276" y="538821"/>
                  <a:pt x="793276" y="560070"/>
                </a:cubicBezTo>
                <a:cubicBezTo>
                  <a:pt x="793276" y="581314"/>
                  <a:pt x="776055" y="598539"/>
                  <a:pt x="754806" y="598539"/>
                </a:cubicBez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p>
        </p:txBody>
      </p:sp>
      <p:sp>
        <p:nvSpPr>
          <p:cNvPr id="57" name="Rounded Rectangle 26"/>
          <p:cNvSpPr/>
          <p:nvPr/>
        </p:nvSpPr>
        <p:spPr>
          <a:xfrm>
            <a:off x="10650825" y="3284175"/>
            <a:ext cx="599050" cy="662651"/>
          </a:xfrm>
          <a:custGeom>
            <a:avLst/>
            <a:gdLst/>
            <a:ahLst/>
            <a:cxnLst/>
            <a:rect l="0" t="0" r="0" b="0"/>
            <a:pathLst>
              <a:path w="328612" h="328937">
                <a:moveTo>
                  <a:pt x="0" y="278931"/>
                </a:moveTo>
                <a:lnTo>
                  <a:pt x="139517" y="278931"/>
                </a:lnTo>
                <a:moveTo>
                  <a:pt x="20874" y="95336"/>
                </a:moveTo>
                <a:lnTo>
                  <a:pt x="118643" y="95336"/>
                </a:lnTo>
                <a:cubicBezTo>
                  <a:pt x="118643" y="95336"/>
                  <a:pt x="139517" y="95336"/>
                  <a:pt x="139517" y="116210"/>
                </a:cubicBezTo>
                <a:lnTo>
                  <a:pt x="139517" y="308063"/>
                </a:lnTo>
                <a:cubicBezTo>
                  <a:pt x="139517" y="308063"/>
                  <a:pt x="139517" y="328937"/>
                  <a:pt x="118643" y="328937"/>
                </a:cubicBezTo>
                <a:lnTo>
                  <a:pt x="20874" y="328937"/>
                </a:lnTo>
                <a:cubicBezTo>
                  <a:pt x="20874" y="328937"/>
                  <a:pt x="0" y="328937"/>
                  <a:pt x="0" y="308063"/>
                </a:cubicBezTo>
                <a:lnTo>
                  <a:pt x="0" y="116210"/>
                </a:lnTo>
                <a:cubicBezTo>
                  <a:pt x="0" y="116210"/>
                  <a:pt x="0" y="95336"/>
                  <a:pt x="20874" y="95336"/>
                </a:cubicBezTo>
                <a:moveTo>
                  <a:pt x="0" y="196778"/>
                </a:moveTo>
                <a:lnTo>
                  <a:pt x="36718" y="196778"/>
                </a:lnTo>
                <a:lnTo>
                  <a:pt x="51406" y="153915"/>
                </a:lnTo>
                <a:lnTo>
                  <a:pt x="80767" y="239640"/>
                </a:lnTo>
                <a:lnTo>
                  <a:pt x="102798" y="189634"/>
                </a:lnTo>
                <a:lnTo>
                  <a:pt x="139517" y="189634"/>
                </a:lnTo>
                <a:moveTo>
                  <a:pt x="171078" y="147043"/>
                </a:moveTo>
                <a:cubicBezTo>
                  <a:pt x="218227" y="155772"/>
                  <a:pt x="224585" y="175532"/>
                  <a:pt x="224585" y="175532"/>
                </a:cubicBezTo>
                <a:moveTo>
                  <a:pt x="224585" y="32643"/>
                </a:moveTo>
                <a:cubicBezTo>
                  <a:pt x="224585" y="32643"/>
                  <a:pt x="234029" y="3353"/>
                  <a:pt x="314953" y="324"/>
                </a:cubicBezTo>
                <a:cubicBezTo>
                  <a:pt x="318285" y="4"/>
                  <a:pt x="321607" y="1032"/>
                  <a:pt x="324175" y="3181"/>
                </a:cubicBezTo>
                <a:cubicBezTo>
                  <a:pt x="326742" y="5329"/>
                  <a:pt x="328341" y="8418"/>
                  <a:pt x="328612" y="11754"/>
                </a:cubicBezTo>
                <a:lnTo>
                  <a:pt x="328612" y="131927"/>
                </a:lnTo>
                <a:cubicBezTo>
                  <a:pt x="327972" y="138547"/>
                  <a:pt x="322255" y="143504"/>
                  <a:pt x="315610" y="143199"/>
                </a:cubicBezTo>
                <a:cubicBezTo>
                  <a:pt x="234172" y="146057"/>
                  <a:pt x="224585" y="175532"/>
                  <a:pt x="224585" y="175532"/>
                </a:cubicBezTo>
                <a:lnTo>
                  <a:pt x="224585" y="32657"/>
                </a:lnTo>
                <a:cubicBezTo>
                  <a:pt x="224585" y="32657"/>
                  <a:pt x="215126" y="3353"/>
                  <a:pt x="134216" y="324"/>
                </a:cubicBezTo>
                <a:cubicBezTo>
                  <a:pt x="130883" y="0"/>
                  <a:pt x="127559" y="1027"/>
                  <a:pt x="124991" y="3176"/>
                </a:cubicBezTo>
                <a:cubicBezTo>
                  <a:pt x="122423" y="5325"/>
                  <a:pt x="120825" y="8416"/>
                  <a:pt x="120557" y="11754"/>
                </a:cubicBezTo>
                <a:lnTo>
                  <a:pt x="120557" y="58617"/>
                </a:lnTo>
                <a:moveTo>
                  <a:pt x="71437" y="300362"/>
                </a:moveTo>
                <a:cubicBezTo>
                  <a:pt x="69464" y="300362"/>
                  <a:pt x="67865" y="301961"/>
                  <a:pt x="67865" y="303934"/>
                </a:cubicBezTo>
                <a:lnTo>
                  <a:pt x="67865" y="303934"/>
                </a:lnTo>
                <a:cubicBezTo>
                  <a:pt x="67865" y="305907"/>
                  <a:pt x="69464" y="307506"/>
                  <a:pt x="71437" y="307506"/>
                </a:cubicBezTo>
                <a:lnTo>
                  <a:pt x="71437" y="307506"/>
                </a:lnTo>
                <a:cubicBezTo>
                  <a:pt x="73410" y="307506"/>
                  <a:pt x="75009" y="305907"/>
                  <a:pt x="75009" y="303934"/>
                </a:cubicBezTo>
                <a:lnTo>
                  <a:pt x="75009" y="303934"/>
                </a:lnTo>
                <a:cubicBezTo>
                  <a:pt x="75009" y="301961"/>
                  <a:pt x="73410" y="300362"/>
                  <a:pt x="71437" y="300362"/>
                </a:cubicBezTo>
                <a:moveTo>
                  <a:pt x="71437" y="300362"/>
                </a:moveTo>
                <a:lnTo>
                  <a:pt x="71437" y="300362"/>
                </a:lnTo>
              </a:path>
            </a:pathLst>
          </a:custGeom>
          <a:noFill/>
          <a:ln w="28575">
            <a:solidFill>
              <a:srgbClr val="3CC58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8" name="Rounded Rectangle 27"/>
          <p:cNvSpPr/>
          <p:nvPr/>
        </p:nvSpPr>
        <p:spPr>
          <a:xfrm>
            <a:off x="10650825" y="4763363"/>
            <a:ext cx="545126" cy="586304"/>
          </a:xfrm>
          <a:custGeom>
            <a:avLst/>
            <a:gdLst/>
            <a:ahLst/>
            <a:cxnLst/>
            <a:rect l="0" t="0" r="0" b="0"/>
            <a:pathLst>
              <a:path w="321468" h="321468">
                <a:moveTo>
                  <a:pt x="321468" y="321468"/>
                </a:moveTo>
                <a:lnTo>
                  <a:pt x="0" y="321468"/>
                </a:lnTo>
                <a:moveTo>
                  <a:pt x="0" y="321468"/>
                </a:moveTo>
                <a:lnTo>
                  <a:pt x="0" y="14287"/>
                </a:lnTo>
                <a:cubicBezTo>
                  <a:pt x="0" y="5715"/>
                  <a:pt x="5715" y="0"/>
                  <a:pt x="14287" y="0"/>
                </a:cubicBezTo>
                <a:lnTo>
                  <a:pt x="214312" y="0"/>
                </a:lnTo>
                <a:cubicBezTo>
                  <a:pt x="222885" y="0"/>
                  <a:pt x="228600" y="5715"/>
                  <a:pt x="228600" y="14287"/>
                </a:cubicBezTo>
                <a:lnTo>
                  <a:pt x="228600" y="321468"/>
                </a:lnTo>
                <a:moveTo>
                  <a:pt x="228600" y="135731"/>
                </a:moveTo>
                <a:lnTo>
                  <a:pt x="307181" y="135731"/>
                </a:lnTo>
                <a:cubicBezTo>
                  <a:pt x="315753" y="135731"/>
                  <a:pt x="321468" y="141446"/>
                  <a:pt x="321468" y="150018"/>
                </a:cubicBezTo>
                <a:lnTo>
                  <a:pt x="321468" y="321468"/>
                </a:lnTo>
                <a:moveTo>
                  <a:pt x="89296" y="42862"/>
                </a:moveTo>
                <a:lnTo>
                  <a:pt x="89296" y="100012"/>
                </a:lnTo>
                <a:lnTo>
                  <a:pt x="46434" y="100012"/>
                </a:lnTo>
                <a:lnTo>
                  <a:pt x="46434" y="42862"/>
                </a:lnTo>
                <a:close/>
                <a:moveTo>
                  <a:pt x="182165" y="42862"/>
                </a:moveTo>
                <a:lnTo>
                  <a:pt x="182165" y="100012"/>
                </a:lnTo>
                <a:lnTo>
                  <a:pt x="139303" y="100012"/>
                </a:lnTo>
                <a:lnTo>
                  <a:pt x="139303" y="42862"/>
                </a:lnTo>
                <a:close/>
                <a:moveTo>
                  <a:pt x="89296" y="150018"/>
                </a:moveTo>
                <a:lnTo>
                  <a:pt x="89296" y="207168"/>
                </a:lnTo>
                <a:lnTo>
                  <a:pt x="46434" y="207168"/>
                </a:lnTo>
                <a:lnTo>
                  <a:pt x="46434" y="150018"/>
                </a:lnTo>
                <a:close/>
                <a:moveTo>
                  <a:pt x="182165" y="150018"/>
                </a:moveTo>
                <a:lnTo>
                  <a:pt x="182165" y="207168"/>
                </a:lnTo>
                <a:lnTo>
                  <a:pt x="139303" y="207168"/>
                </a:lnTo>
                <a:lnTo>
                  <a:pt x="139303" y="150018"/>
                </a:lnTo>
                <a:close/>
                <a:moveTo>
                  <a:pt x="140017" y="321467"/>
                </a:moveTo>
                <a:lnTo>
                  <a:pt x="140017" y="274318"/>
                </a:lnTo>
                <a:cubicBezTo>
                  <a:pt x="140017" y="260031"/>
                  <a:pt x="128586" y="248601"/>
                  <a:pt x="114299" y="248601"/>
                </a:cubicBezTo>
                <a:cubicBezTo>
                  <a:pt x="100011" y="248601"/>
                  <a:pt x="88581" y="260031"/>
                  <a:pt x="88581" y="274318"/>
                </a:cubicBezTo>
                <a:lnTo>
                  <a:pt x="88581" y="321467"/>
                </a:lnTo>
              </a:path>
            </a:pathLst>
          </a:custGeom>
          <a:noFill/>
          <a:ln w="28575">
            <a:solidFill>
              <a:srgbClr val="92BD39"/>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9" name="Rounded Rectangle 28"/>
          <p:cNvSpPr/>
          <p:nvPr/>
        </p:nvSpPr>
        <p:spPr>
          <a:xfrm>
            <a:off x="10529834" y="6585088"/>
            <a:ext cx="703978" cy="586304"/>
          </a:xfrm>
          <a:custGeom>
            <a:avLst/>
            <a:gdLst/>
            <a:ahLst/>
            <a:cxnLst/>
            <a:rect l="0" t="0" r="0" b="0"/>
            <a:pathLst>
              <a:path w="330811" h="336353">
                <a:moveTo>
                  <a:pt x="145073" y="307635"/>
                </a:moveTo>
                <a:cubicBezTo>
                  <a:pt x="66977" y="303817"/>
                  <a:pt x="4909" y="240656"/>
                  <a:pt x="2454" y="162505"/>
                </a:cubicBezTo>
                <a:cubicBezTo>
                  <a:pt x="0" y="84354"/>
                  <a:pt x="57982" y="17422"/>
                  <a:pt x="135685" y="8711"/>
                </a:cubicBezTo>
                <a:cubicBezTo>
                  <a:pt x="213388" y="0"/>
                  <a:pt x="284752" y="52430"/>
                  <a:pt x="299664" y="129185"/>
                </a:cubicBezTo>
                <a:moveTo>
                  <a:pt x="100068" y="298777"/>
                </a:moveTo>
                <a:lnTo>
                  <a:pt x="100068" y="257772"/>
                </a:lnTo>
                <a:cubicBezTo>
                  <a:pt x="99805" y="248162"/>
                  <a:pt x="103114" y="238796"/>
                  <a:pt x="109355" y="231483"/>
                </a:cubicBezTo>
                <a:lnTo>
                  <a:pt x="127357" y="211481"/>
                </a:lnTo>
                <a:cubicBezTo>
                  <a:pt x="141222" y="196012"/>
                  <a:pt x="140531" y="172391"/>
                  <a:pt x="125785" y="157760"/>
                </a:cubicBezTo>
                <a:lnTo>
                  <a:pt x="111498" y="143472"/>
                </a:lnTo>
                <a:cubicBezTo>
                  <a:pt x="104231" y="135950"/>
                  <a:pt x="94238" y="131675"/>
                  <a:pt x="83780" y="131613"/>
                </a:cubicBezTo>
                <a:lnTo>
                  <a:pt x="4484" y="131613"/>
                </a:lnTo>
                <a:moveTo>
                  <a:pt x="242514" y="159188"/>
                </a:moveTo>
                <a:lnTo>
                  <a:pt x="222512" y="129185"/>
                </a:lnTo>
                <a:cubicBezTo>
                  <a:pt x="215185" y="118402"/>
                  <a:pt x="202972" y="111974"/>
                  <a:pt x="189936" y="112040"/>
                </a:cubicBezTo>
                <a:lnTo>
                  <a:pt x="184364" y="112040"/>
                </a:lnTo>
                <a:cubicBezTo>
                  <a:pt x="168188" y="112040"/>
                  <a:pt x="155075" y="98926"/>
                  <a:pt x="155075" y="82750"/>
                </a:cubicBezTo>
                <a:cubicBezTo>
                  <a:pt x="155075" y="66574"/>
                  <a:pt x="168188" y="53461"/>
                  <a:pt x="184364" y="53461"/>
                </a:cubicBezTo>
                <a:lnTo>
                  <a:pt x="259945" y="53461"/>
                </a:lnTo>
                <a:moveTo>
                  <a:pt x="159361" y="261344"/>
                </a:moveTo>
                <a:cubicBezTo>
                  <a:pt x="159361" y="243590"/>
                  <a:pt x="173753" y="229197"/>
                  <a:pt x="191508" y="229197"/>
                </a:cubicBezTo>
                <a:cubicBezTo>
                  <a:pt x="209262" y="229197"/>
                  <a:pt x="223655" y="243590"/>
                  <a:pt x="223655" y="261344"/>
                </a:cubicBezTo>
                <a:cubicBezTo>
                  <a:pt x="223655" y="279098"/>
                  <a:pt x="209262" y="293491"/>
                  <a:pt x="191508" y="293491"/>
                </a:cubicBezTo>
                <a:cubicBezTo>
                  <a:pt x="173753" y="293491"/>
                  <a:pt x="159361" y="279098"/>
                  <a:pt x="159361" y="261344"/>
                </a:cubicBezTo>
                <a:moveTo>
                  <a:pt x="266517" y="304206"/>
                </a:moveTo>
                <a:cubicBezTo>
                  <a:pt x="266517" y="321961"/>
                  <a:pt x="280910" y="336353"/>
                  <a:pt x="298664" y="336353"/>
                </a:cubicBezTo>
                <a:cubicBezTo>
                  <a:pt x="316418" y="336353"/>
                  <a:pt x="330811" y="321961"/>
                  <a:pt x="330811" y="304206"/>
                </a:cubicBezTo>
                <a:cubicBezTo>
                  <a:pt x="330811" y="286452"/>
                  <a:pt x="316418" y="272060"/>
                  <a:pt x="298664" y="272060"/>
                </a:cubicBezTo>
                <a:cubicBezTo>
                  <a:pt x="280910" y="272060"/>
                  <a:pt x="266517" y="286452"/>
                  <a:pt x="266517" y="304206"/>
                </a:cubicBezTo>
                <a:moveTo>
                  <a:pt x="266517" y="197050"/>
                </a:moveTo>
                <a:cubicBezTo>
                  <a:pt x="266517" y="214804"/>
                  <a:pt x="280910" y="229197"/>
                  <a:pt x="298664" y="229197"/>
                </a:cubicBezTo>
                <a:cubicBezTo>
                  <a:pt x="316418" y="229197"/>
                  <a:pt x="330811" y="214804"/>
                  <a:pt x="330811" y="197050"/>
                </a:cubicBezTo>
                <a:cubicBezTo>
                  <a:pt x="330811" y="179296"/>
                  <a:pt x="316418" y="164903"/>
                  <a:pt x="298664" y="164903"/>
                </a:cubicBezTo>
                <a:cubicBezTo>
                  <a:pt x="280910" y="164903"/>
                  <a:pt x="266517" y="179296"/>
                  <a:pt x="266517" y="197050"/>
                </a:cubicBezTo>
                <a:moveTo>
                  <a:pt x="271232" y="213481"/>
                </a:moveTo>
                <a:lnTo>
                  <a:pt x="218940" y="244770"/>
                </a:lnTo>
                <a:moveTo>
                  <a:pt x="268803" y="292205"/>
                </a:moveTo>
                <a:lnTo>
                  <a:pt x="221369" y="273345"/>
                </a:lnTo>
              </a:path>
            </a:pathLst>
          </a:custGeom>
          <a:noFill/>
          <a:ln w="28575">
            <a:solidFill>
              <a:srgbClr val="E0CB15"/>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pic>
        <p:nvPicPr>
          <p:cNvPr id="237" name="Picture 236"/>
          <p:cNvPicPr>
            <a:picLocks noChangeAspect="1"/>
          </p:cNvPicPr>
          <p:nvPr/>
        </p:nvPicPr>
        <p:blipFill>
          <a:blip r:embed="rId5"/>
          <a:stretch>
            <a:fillRect/>
          </a:stretch>
        </p:blipFill>
        <p:spPr>
          <a:xfrm>
            <a:off x="846239" y="2673807"/>
            <a:ext cx="4959285" cy="6595672"/>
          </a:xfrm>
          <a:prstGeom prst="rect">
            <a:avLst/>
          </a:prstGeom>
        </p:spPr>
      </p:pic>
      <p:sp>
        <p:nvSpPr>
          <p:cNvPr id="238" name="Google Shape;223;p5"/>
          <p:cNvSpPr/>
          <p:nvPr/>
        </p:nvSpPr>
        <p:spPr>
          <a:xfrm flipH="1">
            <a:off x="15342251" y="7846465"/>
            <a:ext cx="2814831" cy="3031760"/>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6"/>
            <a:stretch>
              <a:fillRect/>
            </a:stretch>
          </a:blipFill>
          <a:ln>
            <a:noFill/>
          </a:ln>
        </p:spPr>
      </p:sp>
      <p:sp>
        <p:nvSpPr>
          <p:cNvPr id="239" name="TextBox 238"/>
          <p:cNvSpPr txBox="1"/>
          <p:nvPr/>
        </p:nvSpPr>
        <p:spPr>
          <a:xfrm>
            <a:off x="9066404" y="9703893"/>
            <a:ext cx="636367" cy="461665"/>
          </a:xfrm>
          <a:prstGeom prst="rect">
            <a:avLst/>
          </a:prstGeom>
          <a:noFill/>
        </p:spPr>
        <p:txBody>
          <a:bodyPr wrap="square">
            <a:spAutoFit/>
          </a:bodyPr>
          <a:lstStyle/>
          <a:p>
            <a:r>
              <a:rPr lang="en-US" sz="2400" b="1" dirty="0"/>
              <a:t>12</a:t>
            </a:r>
          </a:p>
        </p:txBody>
      </p:sp>
      <p:sp>
        <p:nvSpPr>
          <p:cNvPr id="221" name="Google Shape;221;p5"/>
          <p:cNvSpPr/>
          <p:nvPr/>
        </p:nvSpPr>
        <p:spPr>
          <a:xfrm flipV="1">
            <a:off x="-1447800" y="1485509"/>
            <a:ext cx="6607387" cy="1548944"/>
          </a:xfrm>
          <a:custGeom>
            <a:avLst/>
            <a:gdLst/>
            <a:ahLst/>
            <a:cxnLst/>
            <a:rect l="l" t="t" r="r" b="b"/>
            <a:pathLst>
              <a:path w="3927179" h="1392364" extrusionOk="0">
                <a:moveTo>
                  <a:pt x="0" y="0"/>
                </a:moveTo>
                <a:lnTo>
                  <a:pt x="3927179" y="0"/>
                </a:lnTo>
                <a:lnTo>
                  <a:pt x="3927179" y="1392363"/>
                </a:lnTo>
                <a:lnTo>
                  <a:pt x="0" y="1392363"/>
                </a:lnTo>
                <a:lnTo>
                  <a:pt x="0" y="0"/>
                </a:lnTo>
                <a:close/>
              </a:path>
            </a:pathLst>
          </a:custGeom>
          <a:blipFill rotWithShape="1">
            <a:blip r:embed="rId7"/>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500"/>
                                        <p:tgtEl>
                                          <p:spTgt spid="199"/>
                                        </p:tgtEl>
                                      </p:cBhvr>
                                    </p:animEffect>
                                  </p:childTnLst>
                                </p:cTn>
                              </p:par>
                              <p:par>
                                <p:cTn id="11" presetID="10" presetClass="entr" presetSubtype="0" fill="hold"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fade">
                                      <p:cBhvr>
                                        <p:cTn id="13" dur="500"/>
                                        <p:tgtEl>
                                          <p:spTgt spid="219"/>
                                        </p:tgtEl>
                                      </p:cBhvr>
                                    </p:animEffect>
                                  </p:childTnLst>
                                </p:cTn>
                              </p:par>
                              <p:par>
                                <p:cTn id="14" presetID="10" presetClass="entr" presetSubtype="0" fill="hold" nodeType="withEffect">
                                  <p:stCondLst>
                                    <p:cond delay="0"/>
                                  </p:stCondLst>
                                  <p:childTnLst>
                                    <p:set>
                                      <p:cBhvr>
                                        <p:cTn id="15" dur="1" fill="hold">
                                          <p:stCondLst>
                                            <p:cond delay="0"/>
                                          </p:stCondLst>
                                        </p:cTn>
                                        <p:tgtEl>
                                          <p:spTgt spid="221"/>
                                        </p:tgtEl>
                                        <p:attrNameLst>
                                          <p:attrName>style.visibility</p:attrName>
                                        </p:attrNameLst>
                                      </p:cBhvr>
                                      <p:to>
                                        <p:strVal val="visible"/>
                                      </p:to>
                                    </p:set>
                                    <p:animEffect transition="in" filter="fade">
                                      <p:cBhvr>
                                        <p:cTn id="16" dur="500"/>
                                        <p:tgtEl>
                                          <p:spTgt spid="221"/>
                                        </p:tgtEl>
                                      </p:cBhvr>
                                    </p:animEffect>
                                  </p:childTnLst>
                                </p:cTn>
                              </p:par>
                              <p:par>
                                <p:cTn id="17" presetID="10" presetClass="entr" presetSubtype="0" fill="hold" nodeType="withEffect">
                                  <p:stCondLst>
                                    <p:cond delay="0"/>
                                  </p:stCondLst>
                                  <p:childTnLst>
                                    <p:set>
                                      <p:cBhvr>
                                        <p:cTn id="18" dur="1" fill="hold">
                                          <p:stCondLst>
                                            <p:cond delay="0"/>
                                          </p:stCondLst>
                                        </p:cTn>
                                        <p:tgtEl>
                                          <p:spTgt spid="238"/>
                                        </p:tgtEl>
                                        <p:attrNameLst>
                                          <p:attrName>style.visibility</p:attrName>
                                        </p:attrNameLst>
                                      </p:cBhvr>
                                      <p:to>
                                        <p:strVal val="visible"/>
                                      </p:to>
                                    </p:set>
                                    <p:animEffect transition="in" filter="fade">
                                      <p:cBhvr>
                                        <p:cTn id="19"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1" name="Google Shape;241;p6"/>
          <p:cNvSpPr txBox="1"/>
          <p:nvPr/>
        </p:nvSpPr>
        <p:spPr>
          <a:xfrm>
            <a:off x="1887918" y="924956"/>
            <a:ext cx="13413593" cy="1217769"/>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6000">
                <a:solidFill>
                  <a:srgbClr val="366092"/>
                </a:solidFill>
                <a:latin typeface="Arial" panose="020B0604020202020204"/>
                <a:ea typeface="Arial" panose="020B0604020202020204"/>
                <a:cs typeface="Arial" panose="020B0604020202020204"/>
                <a:sym typeface="Arial" panose="020B0604020202020204"/>
              </a:rPr>
              <a:t> </a:t>
            </a:r>
            <a:endParaRPr sz="9000" b="1">
              <a:solidFill>
                <a:srgbClr val="003EA8"/>
              </a:solidFill>
              <a:latin typeface="Arial" panose="020B0604020202020204"/>
              <a:ea typeface="Arial" panose="020B0604020202020204"/>
              <a:cs typeface="Arial" panose="020B0604020202020204"/>
              <a:sym typeface="Arial" panose="020B0604020202020204"/>
            </a:endParaRPr>
          </a:p>
        </p:txBody>
      </p:sp>
      <p:sp>
        <p:nvSpPr>
          <p:cNvPr id="243" name="Google Shape;243;p6"/>
          <p:cNvSpPr/>
          <p:nvPr/>
        </p:nvSpPr>
        <p:spPr>
          <a:xfrm>
            <a:off x="3723892" y="466434"/>
            <a:ext cx="11577619" cy="1479438"/>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2" name="Text 0"/>
          <p:cNvSpPr/>
          <p:nvPr/>
        </p:nvSpPr>
        <p:spPr>
          <a:xfrm>
            <a:off x="2986489" y="547290"/>
            <a:ext cx="13119497" cy="135576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4850"/>
              </a:lnSpc>
              <a:buNone/>
            </a:pP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Tác Động Tích Cực của Chuyển Đổi Số: </a:t>
            </a:r>
          </a:p>
          <a:p>
            <a:pPr marL="0" indent="0" algn="ctr">
              <a:lnSpc>
                <a:spcPts val="4850"/>
              </a:lnSpc>
              <a:buNone/>
            </a:pPr>
            <a:r>
              <a:rPr lang="en-US" sz="4400" b="1" dirty="0" err="1">
                <a:solidFill>
                  <a:schemeClr val="bg2">
                    <a:lumMod val="60000"/>
                    <a:lumOff val="40000"/>
                  </a:schemeClr>
                </a:solidFill>
                <a:latin typeface="Barlow Bold" panose="00000800000000000000" pitchFamily="34" charset="0"/>
                <a:ea typeface="Barlow Bold" panose="00000800000000000000" pitchFamily="34" charset="-122"/>
                <a:cs typeface="Barlow Bold" panose="00000800000000000000" pitchFamily="34" charset="-120"/>
              </a:rPr>
              <a:t>Thúc</a:t>
            </a:r>
            <a:r>
              <a:rPr lang="en-US" sz="4400" b="1" dirty="0">
                <a:solidFill>
                  <a:schemeClr val="bg2">
                    <a:lumMod val="60000"/>
                    <a:lumOff val="40000"/>
                  </a:schemeClr>
                </a:solidFill>
                <a:latin typeface="Barlow Bold" panose="00000800000000000000" pitchFamily="34" charset="0"/>
                <a:ea typeface="Barlow Bold" panose="00000800000000000000" pitchFamily="34" charset="-122"/>
                <a:cs typeface="Barlow Bold" panose="00000800000000000000" pitchFamily="34" charset="-120"/>
              </a:rPr>
              <a:t> Đẩy Ngành Nghề Mới</a:t>
            </a:r>
            <a:endParaRPr lang="en-US" sz="4400" dirty="0">
              <a:solidFill>
                <a:schemeClr val="bg2">
                  <a:lumMod val="60000"/>
                  <a:lumOff val="40000"/>
                </a:schemeClr>
              </a:solidFill>
            </a:endParaRPr>
          </a:p>
        </p:txBody>
      </p:sp>
      <p:sp>
        <p:nvSpPr>
          <p:cNvPr id="18" name="Google Shape;201;p5"/>
          <p:cNvSpPr/>
          <p:nvPr/>
        </p:nvSpPr>
        <p:spPr>
          <a:xfrm>
            <a:off x="6071305" y="2875637"/>
            <a:ext cx="5036140" cy="3230053"/>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Image 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8569" y="3078797"/>
            <a:ext cx="472083" cy="472083"/>
          </a:xfrm>
          <a:prstGeom prst="rect">
            <a:avLst/>
          </a:prstGeom>
        </p:spPr>
      </p:pic>
      <p:sp>
        <p:nvSpPr>
          <p:cNvPr id="7" name="Text 2"/>
          <p:cNvSpPr/>
          <p:nvPr/>
        </p:nvSpPr>
        <p:spPr>
          <a:xfrm>
            <a:off x="6887637" y="3186175"/>
            <a:ext cx="2485192" cy="310515"/>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Công Nghệ Thông Tin</a:t>
            </a:r>
            <a:endParaRPr lang="en-US" sz="2800" dirty="0">
              <a:solidFill>
                <a:srgbClr val="366092"/>
              </a:solidFill>
            </a:endParaRPr>
          </a:p>
        </p:txBody>
      </p:sp>
      <p:sp>
        <p:nvSpPr>
          <p:cNvPr id="8" name="Text 3"/>
          <p:cNvSpPr/>
          <p:nvPr/>
        </p:nvSpPr>
        <p:spPr>
          <a:xfrm>
            <a:off x="6665100" y="3583434"/>
            <a:ext cx="4021859" cy="90618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Kỹ sư AI, nhà khoa học dữ liệu, chuyên viên an ninh mạng, phát triển ứng dụng di động, kỹ sư điện toán đám mây là những vai trò chủ chốt trong kỷ nguyên số.</a:t>
            </a:r>
            <a:endParaRPr lang="en-US" sz="2000" b="1" dirty="0">
              <a:solidFill>
                <a:schemeClr val="tx1">
                  <a:lumMod val="65000"/>
                  <a:lumOff val="35000"/>
                </a:schemeClr>
              </a:solidFill>
              <a:latin typeface="+mj-lt"/>
            </a:endParaRPr>
          </a:p>
        </p:txBody>
      </p:sp>
      <p:sp>
        <p:nvSpPr>
          <p:cNvPr id="19" name="Google Shape;243;p6"/>
          <p:cNvSpPr/>
          <p:nvPr/>
        </p:nvSpPr>
        <p:spPr>
          <a:xfrm>
            <a:off x="780622" y="2745978"/>
            <a:ext cx="4242140" cy="6953077"/>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5" name="Text 1"/>
          <p:cNvSpPr/>
          <p:nvPr/>
        </p:nvSpPr>
        <p:spPr>
          <a:xfrm>
            <a:off x="1050479" y="3035278"/>
            <a:ext cx="3770998" cy="461415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400" b="1" dirty="0">
                <a:solidFill>
                  <a:schemeClr val="tx1">
                    <a:lumMod val="65000"/>
                    <a:lumOff val="35000"/>
                  </a:schemeClr>
                </a:solidFill>
                <a:latin typeface="+mj-lt"/>
                <a:ea typeface="Montserrat" panose="00000500000000000000" pitchFamily="34" charset="-122"/>
                <a:cs typeface="Montserrat" panose="00000500000000000000" pitchFamily="34" charset="-120"/>
              </a:rPr>
              <a:t>Chuyển đổi số không chỉ là một xu hướng công nghệ mà còn là động lực mạnh mẽ tạo ra hàng loạt ngành nghề mới, mở ra cơ hội phát triển chưa từng có cho lực lượng lao động. Sự thay đổi này đòi hỏi chúng ta phải thích nghi và trang bị những kỹ năng phù hợp để nắm bắt tương lai.</a:t>
            </a:r>
            <a:endParaRPr lang="en-US" sz="2400" b="1" dirty="0">
              <a:solidFill>
                <a:schemeClr val="tx1">
                  <a:lumMod val="65000"/>
                  <a:lumOff val="35000"/>
                </a:schemeClr>
              </a:solidFill>
              <a:latin typeface="+mj-lt"/>
            </a:endParaRPr>
          </a:p>
        </p:txBody>
      </p:sp>
      <p:sp>
        <p:nvSpPr>
          <p:cNvPr id="20" name="Google Shape;201;p5"/>
          <p:cNvSpPr/>
          <p:nvPr/>
        </p:nvSpPr>
        <p:spPr>
          <a:xfrm>
            <a:off x="11773580" y="6444077"/>
            <a:ext cx="5036140" cy="3027689"/>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1;p5"/>
          <p:cNvSpPr/>
          <p:nvPr/>
        </p:nvSpPr>
        <p:spPr>
          <a:xfrm>
            <a:off x="11773580" y="2938889"/>
            <a:ext cx="5036140" cy="3112803"/>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01;p5"/>
          <p:cNvSpPr/>
          <p:nvPr/>
        </p:nvSpPr>
        <p:spPr>
          <a:xfrm>
            <a:off x="6071304" y="6439801"/>
            <a:ext cx="5033697" cy="3027689"/>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Image 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22312" y="3142279"/>
            <a:ext cx="472083" cy="472083"/>
          </a:xfrm>
          <a:prstGeom prst="rect">
            <a:avLst/>
          </a:prstGeom>
        </p:spPr>
      </p:pic>
      <p:sp>
        <p:nvSpPr>
          <p:cNvPr id="10" name="Text 4"/>
          <p:cNvSpPr/>
          <p:nvPr/>
        </p:nvSpPr>
        <p:spPr>
          <a:xfrm>
            <a:off x="12743127" y="3209637"/>
            <a:ext cx="2485192" cy="310515"/>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Tài Chính</a:t>
            </a:r>
            <a:endParaRPr lang="en-US" sz="2800" dirty="0">
              <a:solidFill>
                <a:srgbClr val="366092"/>
              </a:solidFill>
            </a:endParaRPr>
          </a:p>
        </p:txBody>
      </p:sp>
      <p:sp>
        <p:nvSpPr>
          <p:cNvPr id="11" name="Text 5"/>
          <p:cNvSpPr/>
          <p:nvPr/>
        </p:nvSpPr>
        <p:spPr>
          <a:xfrm>
            <a:off x="12476052" y="3614362"/>
            <a:ext cx="3970002" cy="90618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Ngành tài chính chứng kiến sự trỗi dậy của chuyên viên ngân hàng số, phân tích dữ liệu, chuyên gia Blockchain, phân tích rủi ro bằng AI và bảo mật.</a:t>
            </a:r>
            <a:endParaRPr lang="en-US" sz="2000" b="1" dirty="0">
              <a:solidFill>
                <a:schemeClr val="tx1">
                  <a:lumMod val="65000"/>
                  <a:lumOff val="35000"/>
                </a:schemeClr>
              </a:solidFill>
              <a:latin typeface="+mj-lt"/>
            </a:endParaRPr>
          </a:p>
        </p:txBody>
      </p:sp>
      <p:pic>
        <p:nvPicPr>
          <p:cNvPr id="12" name="Image 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60098" y="6609439"/>
            <a:ext cx="472083" cy="472083"/>
          </a:xfrm>
          <a:prstGeom prst="rect">
            <a:avLst/>
          </a:prstGeom>
        </p:spPr>
      </p:pic>
      <p:sp>
        <p:nvSpPr>
          <p:cNvPr id="13" name="Text 6"/>
          <p:cNvSpPr/>
          <p:nvPr/>
        </p:nvSpPr>
        <p:spPr>
          <a:xfrm>
            <a:off x="7131372" y="6732624"/>
            <a:ext cx="2485192" cy="310515"/>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Logistics</a:t>
            </a:r>
            <a:endParaRPr lang="en-US" sz="2400" dirty="0">
              <a:solidFill>
                <a:srgbClr val="366092"/>
              </a:solidFill>
            </a:endParaRPr>
          </a:p>
        </p:txBody>
      </p:sp>
      <p:sp>
        <p:nvSpPr>
          <p:cNvPr id="14" name="Text 7"/>
          <p:cNvSpPr/>
          <p:nvPr/>
        </p:nvSpPr>
        <p:spPr>
          <a:xfrm>
            <a:off x="6570072" y="7058379"/>
            <a:ext cx="4173999" cy="90618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Quản lý chuỗi cung ứng số, phân tích dữ liệu, vận hành hệ thống tự động, quản lý vận tải xanh và quản lý kho thông minh đang định hình lại ngành logistics.</a:t>
            </a:r>
            <a:endParaRPr lang="en-US" sz="2000" b="1" dirty="0">
              <a:solidFill>
                <a:schemeClr val="tx1">
                  <a:lumMod val="65000"/>
                  <a:lumOff val="35000"/>
                </a:schemeClr>
              </a:solidFill>
              <a:latin typeface="+mj-lt"/>
            </a:endParaRPr>
          </a:p>
        </p:txBody>
      </p:sp>
      <p:pic>
        <p:nvPicPr>
          <p:cNvPr id="15" name="Image 3"/>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072771" y="6721760"/>
            <a:ext cx="489835" cy="489835"/>
          </a:xfrm>
          <a:prstGeom prst="rect">
            <a:avLst/>
          </a:prstGeom>
        </p:spPr>
      </p:pic>
      <p:sp>
        <p:nvSpPr>
          <p:cNvPr id="16" name="Text 8"/>
          <p:cNvSpPr/>
          <p:nvPr/>
        </p:nvSpPr>
        <p:spPr>
          <a:xfrm>
            <a:off x="12714765" y="6829213"/>
            <a:ext cx="2485192" cy="322191"/>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Sáng Tạo &amp; Giáo Dục</a:t>
            </a:r>
            <a:endParaRPr lang="en-US" sz="2800" dirty="0">
              <a:solidFill>
                <a:srgbClr val="366092"/>
              </a:solidFill>
            </a:endParaRPr>
          </a:p>
        </p:txBody>
      </p:sp>
      <p:sp>
        <p:nvSpPr>
          <p:cNvPr id="17" name="Text 9"/>
          <p:cNvSpPr/>
          <p:nvPr/>
        </p:nvSpPr>
        <p:spPr>
          <a:xfrm>
            <a:off x="12258353" y="7222801"/>
            <a:ext cx="4159339" cy="626840"/>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Các vai trò như UX Designer, Digital Content Creator và AI Trainer trở nên thiết yếu, thúc đẩy sự đổi mới và học hỏi liên tục.</a:t>
            </a:r>
            <a:endParaRPr lang="en-US" sz="2000" b="1" dirty="0">
              <a:solidFill>
                <a:schemeClr val="tx1">
                  <a:lumMod val="65000"/>
                  <a:lumOff val="35000"/>
                </a:schemeClr>
              </a:solidFill>
              <a:latin typeface="+mj-lt"/>
            </a:endParaRPr>
          </a:p>
        </p:txBody>
      </p:sp>
      <p:sp>
        <p:nvSpPr>
          <p:cNvPr id="24" name="Google Shape;221;p5"/>
          <p:cNvSpPr/>
          <p:nvPr/>
        </p:nvSpPr>
        <p:spPr>
          <a:xfrm>
            <a:off x="12101133" y="1187402"/>
            <a:ext cx="9662652" cy="955323"/>
          </a:xfrm>
          <a:custGeom>
            <a:avLst/>
            <a:gdLst/>
            <a:ahLst/>
            <a:cxnLst/>
            <a:rect l="l" t="t" r="r" b="b"/>
            <a:pathLst>
              <a:path w="3927179" h="1392364" extrusionOk="0">
                <a:moveTo>
                  <a:pt x="0" y="0"/>
                </a:moveTo>
                <a:lnTo>
                  <a:pt x="3927179" y="0"/>
                </a:lnTo>
                <a:lnTo>
                  <a:pt x="3927179" y="1392363"/>
                </a:lnTo>
                <a:lnTo>
                  <a:pt x="0" y="1392363"/>
                </a:lnTo>
                <a:lnTo>
                  <a:pt x="0" y="0"/>
                </a:lnTo>
                <a:close/>
              </a:path>
            </a:pathLst>
          </a:custGeom>
          <a:blipFill rotWithShape="1">
            <a:blip r:embed="rId12"/>
            <a:stretch>
              <a:fillRect/>
            </a:stretch>
          </a:blipFill>
          <a:ln>
            <a:noFill/>
          </a:ln>
        </p:spPr>
      </p:sp>
      <p:sp>
        <p:nvSpPr>
          <p:cNvPr id="26" name="Google Shape;188;p4"/>
          <p:cNvSpPr/>
          <p:nvPr/>
        </p:nvSpPr>
        <p:spPr>
          <a:xfrm>
            <a:off x="-242935" y="8892069"/>
            <a:ext cx="1519060" cy="1472433"/>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13"/>
            <a:stretch>
              <a:fillRect/>
            </a:stretch>
          </a:blipFill>
          <a:ln>
            <a:noFill/>
          </a:ln>
        </p:spPr>
      </p:sp>
      <p:sp>
        <p:nvSpPr>
          <p:cNvPr id="28" name="TextBox 27"/>
          <p:cNvSpPr txBox="1"/>
          <p:nvPr/>
        </p:nvSpPr>
        <p:spPr>
          <a:xfrm>
            <a:off x="9616564" y="9669226"/>
            <a:ext cx="684228" cy="523220"/>
          </a:xfrm>
          <a:prstGeom prst="rect">
            <a:avLst/>
          </a:prstGeom>
          <a:noFill/>
        </p:spPr>
        <p:txBody>
          <a:bodyPr wrap="square">
            <a:spAutoFit/>
          </a:bodyPr>
          <a:lstStyle/>
          <a:p>
            <a:r>
              <a:rPr lang="en-US" sz="2800" b="1" dirty="0"/>
              <a:t>13</a:t>
            </a:r>
          </a:p>
        </p:txBody>
      </p:sp>
      <p:pic>
        <p:nvPicPr>
          <p:cNvPr id="35" name="Image 2"/>
          <p:cNvPicPr>
            <a:picLocks noChangeAspect="1"/>
          </p:cNvPicPr>
          <p:nvPr/>
        </p:nvPicPr>
        <p:blipFill>
          <a:blip r:embed="rId14"/>
          <a:stretch>
            <a:fillRect/>
          </a:stretch>
        </p:blipFill>
        <p:spPr>
          <a:xfrm>
            <a:off x="1147887" y="886103"/>
            <a:ext cx="3429578" cy="2119537"/>
          </a:xfrm>
          <a:prstGeom prst="rect">
            <a:avLst/>
          </a:prstGeom>
        </p:spPr>
      </p:pic>
      <p:sp>
        <p:nvSpPr>
          <p:cNvPr id="242" name="Google Shape;242;p6"/>
          <p:cNvSpPr/>
          <p:nvPr/>
        </p:nvSpPr>
        <p:spPr>
          <a:xfrm>
            <a:off x="4698932" y="2467087"/>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15"/>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par>
                                <p:cTn id="8" presetID="10" presetClass="entr" presetSubtype="0" fill="hold"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fade">
                                      <p:cBhvr>
                                        <p:cTn id="10" dur="500"/>
                                        <p:tgtEl>
                                          <p:spTgt spid="241"/>
                                        </p:tgtEl>
                                      </p:cBhvr>
                                    </p:animEffect>
                                  </p:childTnLst>
                                </p:cTn>
                              </p:par>
                              <p:par>
                                <p:cTn id="11" presetID="10" presetClass="entr" presetSubtype="0" fill="hold" nodeType="withEffect">
                                  <p:stCondLst>
                                    <p:cond delay="0"/>
                                  </p:stCondLst>
                                  <p:childTnLst>
                                    <p:set>
                                      <p:cBhvr>
                                        <p:cTn id="12" dur="1" fill="hold">
                                          <p:stCondLst>
                                            <p:cond delay="0"/>
                                          </p:stCondLst>
                                        </p:cTn>
                                        <p:tgtEl>
                                          <p:spTgt spid="242"/>
                                        </p:tgtEl>
                                        <p:attrNameLst>
                                          <p:attrName>style.visibility</p:attrName>
                                        </p:attrNameLst>
                                      </p:cBhvr>
                                      <p:to>
                                        <p:strVal val="visible"/>
                                      </p:to>
                                    </p:set>
                                    <p:animEffect transition="in" filter="fade">
                                      <p:cBhvr>
                                        <p:cTn id="13" dur="500"/>
                                        <p:tgtEl>
                                          <p:spTgt spid="242"/>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39"/>
        <p:cNvGrpSpPr/>
        <p:nvPr/>
      </p:nvGrpSpPr>
      <p:grpSpPr>
        <a:xfrm>
          <a:off x="0" y="0"/>
          <a:ext cx="0" cy="0"/>
          <a:chOff x="0" y="0"/>
          <a:chExt cx="0" cy="0"/>
        </a:xfrm>
      </p:grpSpPr>
      <p:sp>
        <p:nvSpPr>
          <p:cNvPr id="393" name="Google Shape;240;p6"/>
          <p:cNvSpPr/>
          <p:nvPr/>
        </p:nvSpPr>
        <p:spPr>
          <a:xfrm>
            <a:off x="-21787" y="47538"/>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1" name="Google Shape;241;p6"/>
          <p:cNvSpPr txBox="1"/>
          <p:nvPr/>
        </p:nvSpPr>
        <p:spPr>
          <a:xfrm>
            <a:off x="1887918" y="924956"/>
            <a:ext cx="13413593" cy="1217769"/>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6000">
                <a:solidFill>
                  <a:srgbClr val="366092"/>
                </a:solidFill>
                <a:latin typeface="Arial" panose="020B0604020202020204"/>
                <a:ea typeface="Arial" panose="020B0604020202020204"/>
                <a:cs typeface="Arial" panose="020B0604020202020204"/>
                <a:sym typeface="Arial" panose="020B0604020202020204"/>
              </a:rPr>
              <a:t> </a:t>
            </a:r>
            <a:endParaRPr sz="9000" b="1">
              <a:solidFill>
                <a:srgbClr val="003EA8"/>
              </a:solidFill>
              <a:latin typeface="Arial" panose="020B0604020202020204"/>
              <a:ea typeface="Arial" panose="020B0604020202020204"/>
              <a:cs typeface="Arial" panose="020B0604020202020204"/>
              <a:sym typeface="Arial" panose="020B0604020202020204"/>
            </a:endParaRPr>
          </a:p>
        </p:txBody>
      </p:sp>
      <p:sp>
        <p:nvSpPr>
          <p:cNvPr id="243" name="Google Shape;243;p6"/>
          <p:cNvSpPr/>
          <p:nvPr/>
        </p:nvSpPr>
        <p:spPr>
          <a:xfrm>
            <a:off x="8267528" y="155536"/>
            <a:ext cx="9480734" cy="1356789"/>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2" name="Text 0"/>
          <p:cNvSpPr/>
          <p:nvPr/>
        </p:nvSpPr>
        <p:spPr>
          <a:xfrm>
            <a:off x="8592398" y="257907"/>
            <a:ext cx="9252065" cy="135576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err="1">
                <a:solidFill>
                  <a:schemeClr val="bg2">
                    <a:lumMod val="75000"/>
                  </a:schemeClr>
                </a:solidFill>
              </a:rPr>
              <a:t>Kỹ</a:t>
            </a:r>
            <a:r>
              <a:rPr lang="en-US" sz="3600" b="1" dirty="0">
                <a:solidFill>
                  <a:schemeClr val="bg2">
                    <a:lumMod val="75000"/>
                  </a:schemeClr>
                </a:solidFill>
              </a:rPr>
              <a:t> </a:t>
            </a:r>
            <a:r>
              <a:rPr lang="en-US" sz="3600" b="1" dirty="0" err="1">
                <a:solidFill>
                  <a:schemeClr val="bg2">
                    <a:lumMod val="75000"/>
                  </a:schemeClr>
                </a:solidFill>
              </a:rPr>
              <a:t>Năng</a:t>
            </a:r>
            <a:r>
              <a:rPr lang="en-US" sz="3600" b="1" dirty="0">
                <a:solidFill>
                  <a:schemeClr val="bg2">
                    <a:lumMod val="75000"/>
                  </a:schemeClr>
                </a:solidFill>
              </a:rPr>
              <a:t> </a:t>
            </a:r>
            <a:r>
              <a:rPr lang="en-US" sz="3600" b="1" dirty="0" err="1">
                <a:solidFill>
                  <a:schemeClr val="bg2">
                    <a:lumMod val="75000"/>
                  </a:schemeClr>
                </a:solidFill>
              </a:rPr>
              <a:t>Cần</a:t>
            </a:r>
            <a:r>
              <a:rPr lang="en-US" sz="3600" b="1" dirty="0">
                <a:solidFill>
                  <a:schemeClr val="bg2">
                    <a:lumMod val="75000"/>
                  </a:schemeClr>
                </a:solidFill>
              </a:rPr>
              <a:t> </a:t>
            </a:r>
            <a:r>
              <a:rPr lang="en-US" sz="3600" b="1" dirty="0" err="1">
                <a:solidFill>
                  <a:schemeClr val="bg2">
                    <a:lumMod val="75000"/>
                  </a:schemeClr>
                </a:solidFill>
              </a:rPr>
              <a:t>Thiết</a:t>
            </a:r>
            <a:r>
              <a:rPr lang="en-US" sz="3600" b="1" dirty="0">
                <a:solidFill>
                  <a:schemeClr val="bg2">
                    <a:lumMod val="75000"/>
                  </a:schemeClr>
                </a:solidFill>
              </a:rPr>
              <a:t> </a:t>
            </a:r>
            <a:r>
              <a:rPr lang="en-US" sz="3600" b="1" dirty="0" err="1">
                <a:solidFill>
                  <a:schemeClr val="bg2">
                    <a:lumMod val="75000"/>
                  </a:schemeClr>
                </a:solidFill>
              </a:rPr>
              <a:t>và</a:t>
            </a:r>
            <a:r>
              <a:rPr lang="en-US" sz="3600" b="1" dirty="0">
                <a:solidFill>
                  <a:schemeClr val="bg2">
                    <a:lumMod val="75000"/>
                  </a:schemeClr>
                </a:solidFill>
              </a:rPr>
              <a:t> </a:t>
            </a:r>
            <a:r>
              <a:rPr lang="en-US" sz="3600" b="1" dirty="0" err="1">
                <a:solidFill>
                  <a:schemeClr val="bg2">
                    <a:lumMod val="75000"/>
                  </a:schemeClr>
                </a:solidFill>
              </a:rPr>
              <a:t>Giải</a:t>
            </a:r>
            <a:r>
              <a:rPr lang="en-US" sz="3600" b="1" dirty="0">
                <a:solidFill>
                  <a:schemeClr val="bg2">
                    <a:lumMod val="75000"/>
                  </a:schemeClr>
                </a:solidFill>
              </a:rPr>
              <a:t> Pháp Đào </a:t>
            </a:r>
            <a:r>
              <a:rPr lang="en-US" sz="3600" b="1" dirty="0" err="1">
                <a:solidFill>
                  <a:schemeClr val="bg2">
                    <a:lumMod val="75000"/>
                  </a:schemeClr>
                </a:solidFill>
              </a:rPr>
              <a:t>Tạo</a:t>
            </a:r>
            <a:r>
              <a:rPr lang="en-US" sz="3600" b="1" dirty="0">
                <a:solidFill>
                  <a:schemeClr val="bg2">
                    <a:lumMod val="75000"/>
                  </a:schemeClr>
                </a:solidFill>
              </a:rPr>
              <a:t> </a:t>
            </a:r>
            <a:r>
              <a:rPr lang="en-US" sz="3600" b="1" dirty="0" err="1">
                <a:solidFill>
                  <a:schemeClr val="bg2">
                    <a:lumMod val="75000"/>
                  </a:schemeClr>
                </a:solidFill>
              </a:rPr>
              <a:t>trong</a:t>
            </a:r>
            <a:r>
              <a:rPr lang="en-US" sz="3600" b="1" dirty="0">
                <a:solidFill>
                  <a:schemeClr val="bg2">
                    <a:lumMod val="75000"/>
                  </a:schemeClr>
                </a:solidFill>
              </a:rPr>
              <a:t> </a:t>
            </a:r>
            <a:r>
              <a:rPr lang="en-US" sz="3600" b="1" dirty="0" err="1">
                <a:solidFill>
                  <a:schemeClr val="bg2">
                    <a:lumMod val="75000"/>
                  </a:schemeClr>
                </a:solidFill>
              </a:rPr>
              <a:t>Kỷ</a:t>
            </a:r>
            <a:r>
              <a:rPr lang="en-US" sz="3600" b="1" dirty="0">
                <a:solidFill>
                  <a:schemeClr val="bg2">
                    <a:lumMod val="75000"/>
                  </a:schemeClr>
                </a:solidFill>
              </a:rPr>
              <a:t> Nguyên </a:t>
            </a:r>
            <a:r>
              <a:rPr lang="en-US" sz="3600" b="1" dirty="0" err="1">
                <a:solidFill>
                  <a:schemeClr val="bg2">
                    <a:lumMod val="75000"/>
                  </a:schemeClr>
                </a:solidFill>
              </a:rPr>
              <a:t>Số</a:t>
            </a:r>
            <a:endParaRPr lang="en-US" sz="3600" b="1" dirty="0">
              <a:solidFill>
                <a:schemeClr val="bg2">
                  <a:lumMod val="75000"/>
                </a:schemeClr>
              </a:solidFill>
            </a:endParaRPr>
          </a:p>
        </p:txBody>
      </p:sp>
      <p:sp>
        <p:nvSpPr>
          <p:cNvPr id="392" name="Google Shape;243;p6"/>
          <p:cNvSpPr/>
          <p:nvPr/>
        </p:nvSpPr>
        <p:spPr>
          <a:xfrm>
            <a:off x="200444" y="1295400"/>
            <a:ext cx="7380612" cy="8056648"/>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314" name="Rounded Rectangle 1"/>
          <p:cNvSpPr/>
          <p:nvPr/>
        </p:nvSpPr>
        <p:spPr>
          <a:xfrm>
            <a:off x="-55231" y="1956679"/>
            <a:ext cx="2683086" cy="509455"/>
          </a:xfrm>
          <a:custGeom>
            <a:avLst/>
            <a:gdLst/>
            <a:ahLst/>
            <a:cxnLst/>
            <a:rect l="0" t="0" r="0" b="0"/>
            <a:pathLst>
              <a:path w="1600200" h="457200">
                <a:moveTo>
                  <a:pt x="1600200" y="419100"/>
                </a:moveTo>
                <a:cubicBezTo>
                  <a:pt x="1600200" y="440143"/>
                  <a:pt x="1583143" y="457200"/>
                  <a:pt x="1562100" y="457200"/>
                </a:cubicBezTo>
                <a:lnTo>
                  <a:pt x="38100" y="457200"/>
                </a:lnTo>
                <a:cubicBezTo>
                  <a:pt x="17056" y="457200"/>
                  <a:pt x="0" y="440143"/>
                  <a:pt x="0" y="419100"/>
                </a:cubicBezTo>
                <a:lnTo>
                  <a:pt x="0" y="38100"/>
                </a:lnTo>
                <a:cubicBezTo>
                  <a:pt x="0" y="17056"/>
                  <a:pt x="17056" y="0"/>
                  <a:pt x="38100" y="0"/>
                </a:cubicBezTo>
                <a:lnTo>
                  <a:pt x="1562100" y="0"/>
                </a:lnTo>
                <a:cubicBezTo>
                  <a:pt x="1583143" y="0"/>
                  <a:pt x="1600200" y="17056"/>
                  <a:pt x="1600200" y="38100"/>
                </a:cubicBezTo>
                <a:lnTo>
                  <a:pt x="1600200" y="419100"/>
                </a:lnTo>
              </a:path>
            </a:pathLst>
          </a:custGeom>
          <a:solidFill>
            <a:srgbClr val="F5E0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15" name="Rounded Rectangle 2"/>
          <p:cNvSpPr/>
          <p:nvPr/>
        </p:nvSpPr>
        <p:spPr>
          <a:xfrm>
            <a:off x="-106778" y="1939872"/>
            <a:ext cx="2734633" cy="526261"/>
          </a:xfrm>
          <a:custGeom>
            <a:avLst/>
            <a:gdLst/>
            <a:ahLst/>
            <a:cxnLst/>
            <a:rect l="0" t="0" r="0" b="0"/>
            <a:pathLst>
              <a:path w="1600200" h="457200">
                <a:moveTo>
                  <a:pt x="38100" y="0"/>
                </a:moveTo>
                <a:cubicBezTo>
                  <a:pt x="17058" y="0"/>
                  <a:pt x="0" y="17058"/>
                  <a:pt x="0" y="38100"/>
                </a:cubicBezTo>
                <a:moveTo>
                  <a:pt x="38100" y="0"/>
                </a:moveTo>
                <a:lnTo>
                  <a:pt x="1562100" y="0"/>
                </a:lnTo>
                <a:moveTo>
                  <a:pt x="1562100" y="0"/>
                </a:moveTo>
                <a:cubicBezTo>
                  <a:pt x="1583141" y="0"/>
                  <a:pt x="1600200" y="17058"/>
                  <a:pt x="1600200" y="38100"/>
                </a:cubicBezTo>
                <a:moveTo>
                  <a:pt x="1600199" y="419100"/>
                </a:moveTo>
                <a:lnTo>
                  <a:pt x="1600199" y="38100"/>
                </a:lnTo>
                <a:moveTo>
                  <a:pt x="0" y="419100"/>
                </a:moveTo>
                <a:lnTo>
                  <a:pt x="0" y="38100"/>
                </a:lnTo>
                <a:moveTo>
                  <a:pt x="0" y="419100"/>
                </a:moveTo>
                <a:cubicBezTo>
                  <a:pt x="0" y="440142"/>
                  <a:pt x="17058" y="457200"/>
                  <a:pt x="38100" y="457200"/>
                </a:cubicBezTo>
                <a:moveTo>
                  <a:pt x="1562100" y="457200"/>
                </a:moveTo>
                <a:lnTo>
                  <a:pt x="38100" y="457200"/>
                </a:lnTo>
                <a:moveTo>
                  <a:pt x="1562100" y="457200"/>
                </a:moveTo>
                <a:cubicBezTo>
                  <a:pt x="1583141" y="457200"/>
                  <a:pt x="1600200" y="440142"/>
                  <a:pt x="1600200" y="419100"/>
                </a:cubicBezTo>
              </a:path>
            </a:pathLst>
          </a:custGeom>
          <a:noFill/>
          <a:ln w="9525">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16" name="Rounded Rectangle 3"/>
          <p:cNvSpPr/>
          <p:nvPr/>
        </p:nvSpPr>
        <p:spPr>
          <a:xfrm>
            <a:off x="5181357" y="1581811"/>
            <a:ext cx="2798828" cy="533764"/>
          </a:xfrm>
          <a:custGeom>
            <a:avLst/>
            <a:gdLst/>
            <a:ahLst/>
            <a:cxnLst/>
            <a:rect l="0" t="0" r="0" b="0"/>
            <a:pathLst>
              <a:path w="1600200" h="457200">
                <a:moveTo>
                  <a:pt x="1600200" y="419100"/>
                </a:moveTo>
                <a:cubicBezTo>
                  <a:pt x="1600200" y="440143"/>
                  <a:pt x="1583143" y="457200"/>
                  <a:pt x="1562100" y="457200"/>
                </a:cubicBezTo>
                <a:lnTo>
                  <a:pt x="38100" y="457200"/>
                </a:lnTo>
                <a:cubicBezTo>
                  <a:pt x="17056" y="457200"/>
                  <a:pt x="0" y="440143"/>
                  <a:pt x="0" y="419100"/>
                </a:cubicBezTo>
                <a:lnTo>
                  <a:pt x="0" y="38100"/>
                </a:lnTo>
                <a:cubicBezTo>
                  <a:pt x="0" y="17056"/>
                  <a:pt x="17056" y="0"/>
                  <a:pt x="38100" y="0"/>
                </a:cubicBezTo>
                <a:lnTo>
                  <a:pt x="1562100" y="0"/>
                </a:lnTo>
                <a:cubicBezTo>
                  <a:pt x="1583143" y="0"/>
                  <a:pt x="1600200" y="17056"/>
                  <a:pt x="1600200" y="38100"/>
                </a:cubicBezTo>
                <a:lnTo>
                  <a:pt x="1600200" y="419100"/>
                </a:lnTo>
              </a:path>
            </a:pathLst>
          </a:custGeom>
          <a:solidFill>
            <a:srgbClr val="FFE4CB"/>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17" name="Rounded Rectangle 4"/>
          <p:cNvSpPr/>
          <p:nvPr/>
        </p:nvSpPr>
        <p:spPr>
          <a:xfrm>
            <a:off x="4825090" y="1535224"/>
            <a:ext cx="3228090" cy="611033"/>
          </a:xfrm>
          <a:custGeom>
            <a:avLst/>
            <a:gdLst/>
            <a:ahLst/>
            <a:cxnLst/>
            <a:rect l="0" t="0" r="0" b="0"/>
            <a:pathLst>
              <a:path w="1600200" h="457200">
                <a:moveTo>
                  <a:pt x="38100" y="0"/>
                </a:moveTo>
                <a:cubicBezTo>
                  <a:pt x="17058" y="0"/>
                  <a:pt x="0" y="17058"/>
                  <a:pt x="0" y="38100"/>
                </a:cubicBezTo>
                <a:moveTo>
                  <a:pt x="38100" y="0"/>
                </a:moveTo>
                <a:lnTo>
                  <a:pt x="1562100" y="0"/>
                </a:lnTo>
                <a:moveTo>
                  <a:pt x="1562100" y="0"/>
                </a:moveTo>
                <a:cubicBezTo>
                  <a:pt x="1583141" y="0"/>
                  <a:pt x="1600200" y="17058"/>
                  <a:pt x="1600200" y="38100"/>
                </a:cubicBezTo>
                <a:moveTo>
                  <a:pt x="1600199" y="419100"/>
                </a:moveTo>
                <a:lnTo>
                  <a:pt x="1600199" y="38100"/>
                </a:lnTo>
                <a:moveTo>
                  <a:pt x="0" y="419100"/>
                </a:moveTo>
                <a:lnTo>
                  <a:pt x="0" y="38100"/>
                </a:lnTo>
                <a:moveTo>
                  <a:pt x="0" y="419100"/>
                </a:moveTo>
                <a:cubicBezTo>
                  <a:pt x="0" y="440142"/>
                  <a:pt x="17058" y="457200"/>
                  <a:pt x="38100" y="457200"/>
                </a:cubicBezTo>
                <a:moveTo>
                  <a:pt x="1562100" y="457200"/>
                </a:moveTo>
                <a:lnTo>
                  <a:pt x="38100" y="457200"/>
                </a:lnTo>
                <a:moveTo>
                  <a:pt x="1562100" y="457200"/>
                </a:moveTo>
                <a:cubicBezTo>
                  <a:pt x="1583141" y="457200"/>
                  <a:pt x="1600200" y="440142"/>
                  <a:pt x="1600200" y="419100"/>
                </a:cubicBezTo>
              </a:path>
            </a:pathLst>
          </a:custGeom>
          <a:noFill/>
          <a:ln w="9525">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18" name="Rounded Rectangle 5"/>
          <p:cNvSpPr/>
          <p:nvPr/>
        </p:nvSpPr>
        <p:spPr>
          <a:xfrm>
            <a:off x="3072491" y="4389595"/>
            <a:ext cx="1822464" cy="1293523"/>
          </a:xfrm>
          <a:custGeom>
            <a:avLst/>
            <a:gdLst/>
            <a:ahLst/>
            <a:cxnLst/>
            <a:rect l="0" t="0" r="0" b="0"/>
            <a:pathLst>
              <a:path w="1447800" h="952500">
                <a:moveTo>
                  <a:pt x="1447800" y="914400"/>
                </a:moveTo>
                <a:cubicBezTo>
                  <a:pt x="1447800" y="935443"/>
                  <a:pt x="1430743" y="952500"/>
                  <a:pt x="1409700" y="952500"/>
                </a:cubicBezTo>
                <a:lnTo>
                  <a:pt x="38100" y="952500"/>
                </a:lnTo>
                <a:cubicBezTo>
                  <a:pt x="17056" y="952500"/>
                  <a:pt x="0" y="935443"/>
                  <a:pt x="0" y="914400"/>
                </a:cubicBezTo>
                <a:lnTo>
                  <a:pt x="0" y="38100"/>
                </a:lnTo>
                <a:cubicBezTo>
                  <a:pt x="0" y="17056"/>
                  <a:pt x="17056" y="0"/>
                  <a:pt x="38100" y="0"/>
                </a:cubicBezTo>
                <a:lnTo>
                  <a:pt x="1409700" y="0"/>
                </a:lnTo>
                <a:cubicBezTo>
                  <a:pt x="1430743" y="0"/>
                  <a:pt x="1447800" y="17056"/>
                  <a:pt x="1447800" y="38100"/>
                </a:cubicBezTo>
                <a:lnTo>
                  <a:pt x="1447800" y="914400"/>
                </a:lnTo>
              </a:path>
            </a:pathLst>
          </a:custGeom>
          <a:solidFill>
            <a:srgbClr val="EBEBEB"/>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b="1" dirty="0">
              <a:solidFill>
                <a:srgbClr val="969696"/>
              </a:solidFill>
              <a:latin typeface="Shantell Sans"/>
            </a:endParaRPr>
          </a:p>
        </p:txBody>
      </p:sp>
      <p:sp>
        <p:nvSpPr>
          <p:cNvPr id="319" name="Rounded Rectangle 6"/>
          <p:cNvSpPr/>
          <p:nvPr/>
        </p:nvSpPr>
        <p:spPr>
          <a:xfrm>
            <a:off x="3072490" y="4389596"/>
            <a:ext cx="1847201" cy="1400912"/>
          </a:xfrm>
          <a:custGeom>
            <a:avLst/>
            <a:gdLst/>
            <a:ahLst/>
            <a:cxnLst/>
            <a:rect l="0" t="0" r="0" b="0"/>
            <a:pathLst>
              <a:path w="1447800" h="952500">
                <a:moveTo>
                  <a:pt x="38100" y="0"/>
                </a:moveTo>
                <a:cubicBezTo>
                  <a:pt x="17058" y="0"/>
                  <a:pt x="0" y="17058"/>
                  <a:pt x="0" y="38100"/>
                </a:cubicBezTo>
                <a:moveTo>
                  <a:pt x="38100" y="0"/>
                </a:moveTo>
                <a:lnTo>
                  <a:pt x="1409700" y="0"/>
                </a:lnTo>
                <a:moveTo>
                  <a:pt x="1409700" y="0"/>
                </a:moveTo>
                <a:cubicBezTo>
                  <a:pt x="1430741" y="0"/>
                  <a:pt x="1447800" y="17058"/>
                  <a:pt x="1447800" y="38100"/>
                </a:cubicBezTo>
                <a:moveTo>
                  <a:pt x="1447800" y="914400"/>
                </a:moveTo>
                <a:lnTo>
                  <a:pt x="1447800" y="38100"/>
                </a:lnTo>
                <a:moveTo>
                  <a:pt x="0" y="914400"/>
                </a:moveTo>
                <a:lnTo>
                  <a:pt x="0" y="38100"/>
                </a:lnTo>
                <a:moveTo>
                  <a:pt x="0" y="914400"/>
                </a:moveTo>
                <a:cubicBezTo>
                  <a:pt x="0" y="935441"/>
                  <a:pt x="17058" y="952500"/>
                  <a:pt x="38100" y="952500"/>
                </a:cubicBezTo>
                <a:moveTo>
                  <a:pt x="1409700" y="952500"/>
                </a:moveTo>
                <a:lnTo>
                  <a:pt x="38100" y="952500"/>
                </a:lnTo>
                <a:moveTo>
                  <a:pt x="1409700" y="952500"/>
                </a:moveTo>
                <a:cubicBezTo>
                  <a:pt x="1430741" y="952500"/>
                  <a:pt x="1447800" y="935441"/>
                  <a:pt x="1447800" y="914400"/>
                </a:cubicBezTo>
              </a:path>
            </a:pathLst>
          </a:custGeom>
          <a:noFill/>
          <a:ln w="9525">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p>
        </p:txBody>
      </p:sp>
      <p:sp>
        <p:nvSpPr>
          <p:cNvPr id="320" name="Rounded Rectangle 7"/>
          <p:cNvSpPr/>
          <p:nvPr/>
        </p:nvSpPr>
        <p:spPr>
          <a:xfrm>
            <a:off x="315575" y="5133715"/>
            <a:ext cx="2452116" cy="436981"/>
          </a:xfrm>
          <a:custGeom>
            <a:avLst/>
            <a:gdLst/>
            <a:ahLst/>
            <a:cxnLst/>
            <a:rect l="0" t="0" r="0" b="0"/>
            <a:pathLst>
              <a:path w="990600" h="304800">
                <a:moveTo>
                  <a:pt x="990600" y="266700"/>
                </a:moveTo>
                <a:cubicBezTo>
                  <a:pt x="990600" y="287743"/>
                  <a:pt x="973543" y="304800"/>
                  <a:pt x="952500" y="304800"/>
                </a:cubicBezTo>
                <a:lnTo>
                  <a:pt x="38100" y="304800"/>
                </a:lnTo>
                <a:cubicBezTo>
                  <a:pt x="17056" y="304800"/>
                  <a:pt x="0" y="287743"/>
                  <a:pt x="0" y="266700"/>
                </a:cubicBezTo>
                <a:lnTo>
                  <a:pt x="0" y="38100"/>
                </a:lnTo>
                <a:cubicBezTo>
                  <a:pt x="0" y="17056"/>
                  <a:pt x="17056" y="0"/>
                  <a:pt x="38100" y="0"/>
                </a:cubicBezTo>
                <a:lnTo>
                  <a:pt x="952500" y="0"/>
                </a:lnTo>
                <a:cubicBezTo>
                  <a:pt x="973543" y="0"/>
                  <a:pt x="990600" y="17056"/>
                  <a:pt x="990600" y="38100"/>
                </a:cubicBezTo>
                <a:lnTo>
                  <a:pt x="990600" y="266700"/>
                </a:lnTo>
              </a:path>
            </a:pathLst>
          </a:custGeom>
          <a:solidFill>
            <a:srgbClr val="FFD7E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21" name="Rounded Rectangle 8"/>
          <p:cNvSpPr/>
          <p:nvPr/>
        </p:nvSpPr>
        <p:spPr>
          <a:xfrm>
            <a:off x="315574" y="5116506"/>
            <a:ext cx="2452117" cy="454190"/>
          </a:xfrm>
          <a:custGeom>
            <a:avLst/>
            <a:gdLst/>
            <a:ahLst/>
            <a:cxnLst/>
            <a:rect l="0" t="0" r="0" b="0"/>
            <a:pathLst>
              <a:path w="990600" h="304800">
                <a:moveTo>
                  <a:pt x="38100" y="0"/>
                </a:moveTo>
                <a:cubicBezTo>
                  <a:pt x="17058" y="0"/>
                  <a:pt x="0" y="17058"/>
                  <a:pt x="0" y="38100"/>
                </a:cubicBezTo>
                <a:moveTo>
                  <a:pt x="38100" y="0"/>
                </a:moveTo>
                <a:lnTo>
                  <a:pt x="952500" y="0"/>
                </a:lnTo>
                <a:moveTo>
                  <a:pt x="952500" y="0"/>
                </a:moveTo>
                <a:cubicBezTo>
                  <a:pt x="973541" y="0"/>
                  <a:pt x="990600" y="17058"/>
                  <a:pt x="990600" y="38100"/>
                </a:cubicBezTo>
                <a:moveTo>
                  <a:pt x="990600" y="266700"/>
                </a:moveTo>
                <a:lnTo>
                  <a:pt x="990600" y="38100"/>
                </a:lnTo>
                <a:moveTo>
                  <a:pt x="0" y="266700"/>
                </a:moveTo>
                <a:lnTo>
                  <a:pt x="0" y="38100"/>
                </a:lnTo>
                <a:moveTo>
                  <a:pt x="0" y="266700"/>
                </a:moveTo>
                <a:cubicBezTo>
                  <a:pt x="0" y="287741"/>
                  <a:pt x="17058" y="304800"/>
                  <a:pt x="38100" y="304800"/>
                </a:cubicBezTo>
                <a:moveTo>
                  <a:pt x="952500" y="304800"/>
                </a:moveTo>
                <a:lnTo>
                  <a:pt x="38100" y="304800"/>
                </a:lnTo>
                <a:moveTo>
                  <a:pt x="952500" y="304800"/>
                </a:moveTo>
                <a:cubicBezTo>
                  <a:pt x="973541" y="304800"/>
                  <a:pt x="990600" y="287741"/>
                  <a:pt x="990600" y="266700"/>
                </a:cubicBezTo>
              </a:path>
            </a:pathLst>
          </a:custGeom>
          <a:noFill/>
          <a:ln w="9525">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22" name="Rounded Rectangle 9"/>
          <p:cNvSpPr/>
          <p:nvPr/>
        </p:nvSpPr>
        <p:spPr>
          <a:xfrm>
            <a:off x="5181356" y="5129302"/>
            <a:ext cx="2000251" cy="531566"/>
          </a:xfrm>
          <a:custGeom>
            <a:avLst/>
            <a:gdLst/>
            <a:ahLst/>
            <a:cxnLst/>
            <a:rect l="0" t="0" r="0" b="0"/>
            <a:pathLst>
              <a:path w="1066800" h="304800">
                <a:moveTo>
                  <a:pt x="1066800" y="266700"/>
                </a:moveTo>
                <a:cubicBezTo>
                  <a:pt x="1066800" y="287743"/>
                  <a:pt x="1049743" y="304800"/>
                  <a:pt x="1028700" y="304800"/>
                </a:cubicBezTo>
                <a:lnTo>
                  <a:pt x="38100" y="304800"/>
                </a:lnTo>
                <a:cubicBezTo>
                  <a:pt x="17056" y="304800"/>
                  <a:pt x="0" y="287743"/>
                  <a:pt x="0" y="266700"/>
                </a:cubicBezTo>
                <a:lnTo>
                  <a:pt x="0" y="38100"/>
                </a:lnTo>
                <a:cubicBezTo>
                  <a:pt x="0" y="17056"/>
                  <a:pt x="17056" y="0"/>
                  <a:pt x="38100" y="0"/>
                </a:cubicBezTo>
                <a:lnTo>
                  <a:pt x="1028700" y="0"/>
                </a:lnTo>
                <a:cubicBezTo>
                  <a:pt x="1049743" y="0"/>
                  <a:pt x="1066800" y="17056"/>
                  <a:pt x="1066800" y="38100"/>
                </a:cubicBezTo>
                <a:lnTo>
                  <a:pt x="1066800" y="266700"/>
                </a:lnTo>
              </a:path>
            </a:pathLst>
          </a:custGeom>
          <a:solidFill>
            <a:srgbClr val="FFD9D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23" name="Rounded Rectangle 10"/>
          <p:cNvSpPr/>
          <p:nvPr/>
        </p:nvSpPr>
        <p:spPr>
          <a:xfrm>
            <a:off x="5181357" y="5104954"/>
            <a:ext cx="2038350" cy="578165"/>
          </a:xfrm>
          <a:custGeom>
            <a:avLst/>
            <a:gdLst/>
            <a:ahLst/>
            <a:cxnLst/>
            <a:rect l="0" t="0" r="0" b="0"/>
            <a:pathLst>
              <a:path w="1066800" h="304800">
                <a:moveTo>
                  <a:pt x="38100" y="0"/>
                </a:moveTo>
                <a:cubicBezTo>
                  <a:pt x="17058" y="0"/>
                  <a:pt x="0" y="17058"/>
                  <a:pt x="0" y="38100"/>
                </a:cubicBezTo>
                <a:moveTo>
                  <a:pt x="38100" y="0"/>
                </a:moveTo>
                <a:lnTo>
                  <a:pt x="1028700" y="0"/>
                </a:lnTo>
                <a:moveTo>
                  <a:pt x="1028700" y="0"/>
                </a:moveTo>
                <a:cubicBezTo>
                  <a:pt x="1049741" y="0"/>
                  <a:pt x="1066800" y="17058"/>
                  <a:pt x="1066800" y="38100"/>
                </a:cubicBezTo>
                <a:moveTo>
                  <a:pt x="1066800" y="266700"/>
                </a:moveTo>
                <a:lnTo>
                  <a:pt x="1066800" y="38100"/>
                </a:lnTo>
                <a:moveTo>
                  <a:pt x="0" y="266700"/>
                </a:moveTo>
                <a:lnTo>
                  <a:pt x="0" y="38100"/>
                </a:lnTo>
                <a:moveTo>
                  <a:pt x="0" y="266700"/>
                </a:moveTo>
                <a:cubicBezTo>
                  <a:pt x="0" y="287741"/>
                  <a:pt x="17058" y="304800"/>
                  <a:pt x="38100" y="304800"/>
                </a:cubicBezTo>
                <a:moveTo>
                  <a:pt x="1028700" y="304800"/>
                </a:moveTo>
                <a:lnTo>
                  <a:pt x="38100" y="304800"/>
                </a:lnTo>
                <a:moveTo>
                  <a:pt x="1028700" y="304800"/>
                </a:moveTo>
                <a:cubicBezTo>
                  <a:pt x="1049741" y="304800"/>
                  <a:pt x="1066800" y="287741"/>
                  <a:pt x="1066800" y="266700"/>
                </a:cubicBezTo>
              </a:path>
            </a:pathLst>
          </a:custGeom>
          <a:noFill/>
          <a:ln w="9525">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nvGrpSpPr>
          <p:cNvPr id="324" name="Group 323"/>
          <p:cNvGrpSpPr/>
          <p:nvPr/>
        </p:nvGrpSpPr>
        <p:grpSpPr>
          <a:xfrm>
            <a:off x="4914657" y="1860980"/>
            <a:ext cx="285750" cy="3206515"/>
            <a:chOff x="3657600" y="914400"/>
            <a:chExt cx="323850" cy="2148840"/>
          </a:xfrm>
        </p:grpSpPr>
        <p:sp>
          <p:nvSpPr>
            <p:cNvPr id="390" name="Rounded Rectangle 11"/>
            <p:cNvSpPr/>
            <p:nvPr/>
          </p:nvSpPr>
          <p:spPr>
            <a:xfrm>
              <a:off x="3657600" y="933450"/>
              <a:ext cx="285750" cy="2129790"/>
            </a:xfrm>
            <a:custGeom>
              <a:avLst/>
              <a:gdLst/>
              <a:ahLst/>
              <a:cxnLst/>
              <a:rect l="0" t="0" r="0" b="0"/>
              <a:pathLst>
                <a:path w="285750" h="2129790">
                  <a:moveTo>
                    <a:pt x="0" y="2129790"/>
                  </a:moveTo>
                  <a:lnTo>
                    <a:pt x="76200" y="2129790"/>
                  </a:lnTo>
                  <a:cubicBezTo>
                    <a:pt x="118300" y="2129790"/>
                    <a:pt x="152400" y="2095690"/>
                    <a:pt x="152400" y="2053590"/>
                  </a:cubicBezTo>
                  <a:lnTo>
                    <a:pt x="152400" y="76200"/>
                  </a:lnTo>
                  <a:cubicBezTo>
                    <a:pt x="152400" y="34099"/>
                    <a:pt x="186499" y="0"/>
                    <a:pt x="228600" y="0"/>
                  </a:cubicBezTo>
                  <a:lnTo>
                    <a:pt x="285750" y="0"/>
                  </a:lnTo>
                </a:path>
              </a:pathLst>
            </a:custGeom>
            <a:noFill/>
            <a:ln w="28575">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91" name="Rounded Rectangle 12"/>
            <p:cNvSpPr/>
            <p:nvPr/>
          </p:nvSpPr>
          <p:spPr>
            <a:xfrm>
              <a:off x="3943350" y="914400"/>
              <a:ext cx="38100" cy="38100"/>
            </a:xfrm>
            <a:custGeom>
              <a:avLst/>
              <a:gdLst/>
              <a:ahLst/>
              <a:cxnLst/>
              <a:rect l="0" t="0" r="0" b="0"/>
              <a:pathLst>
                <a:path w="38100" h="38100">
                  <a:moveTo>
                    <a:pt x="0" y="19050"/>
                  </a:moveTo>
                  <a:cubicBezTo>
                    <a:pt x="0" y="29571"/>
                    <a:pt x="8528" y="38100"/>
                    <a:pt x="19050" y="38100"/>
                  </a:cubicBezTo>
                  <a:cubicBezTo>
                    <a:pt x="29571" y="38100"/>
                    <a:pt x="38100" y="29571"/>
                    <a:pt x="38100" y="19050"/>
                  </a:cubicBezTo>
                  <a:cubicBezTo>
                    <a:pt x="38100" y="8528"/>
                    <a:pt x="29571" y="0"/>
                    <a:pt x="19050" y="0"/>
                  </a:cubicBezTo>
                  <a:cubicBezTo>
                    <a:pt x="8528" y="0"/>
                    <a:pt x="0" y="8528"/>
                    <a:pt x="0" y="19050"/>
                  </a:cubicBezTo>
                  <a:close/>
                </a:path>
              </a:pathLst>
            </a:custGeom>
            <a:solidFill>
              <a:srgbClr val="FFFFFF"/>
            </a:solidFill>
            <a:ln w="28575">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25" name="Group 324"/>
          <p:cNvGrpSpPr/>
          <p:nvPr/>
        </p:nvGrpSpPr>
        <p:grpSpPr>
          <a:xfrm>
            <a:off x="5281369" y="2099305"/>
            <a:ext cx="141288" cy="2619575"/>
            <a:chOff x="4038600" y="1219200"/>
            <a:chExt cx="85725" cy="1533525"/>
          </a:xfrm>
        </p:grpSpPr>
        <p:sp>
          <p:nvSpPr>
            <p:cNvPr id="384" name="Rounded Rectangle 14"/>
            <p:cNvSpPr/>
            <p:nvPr/>
          </p:nvSpPr>
          <p:spPr>
            <a:xfrm>
              <a:off x="4038600" y="1219200"/>
              <a:ext cx="76200" cy="1524000"/>
            </a:xfrm>
            <a:custGeom>
              <a:avLst/>
              <a:gdLst/>
              <a:ahLst/>
              <a:cxnLst/>
              <a:rect l="0" t="0" r="0" b="0"/>
              <a:pathLst>
                <a:path w="76200" h="1524000">
                  <a:moveTo>
                    <a:pt x="0" y="0"/>
                  </a:moveTo>
                  <a:lnTo>
                    <a:pt x="0" y="1447800"/>
                  </a:lnTo>
                  <a:cubicBezTo>
                    <a:pt x="0" y="1489884"/>
                    <a:pt x="34115" y="1524000"/>
                    <a:pt x="76200" y="1524000"/>
                  </a:cubicBezTo>
                  <a:lnTo>
                    <a:pt x="76200" y="1524000"/>
                  </a:lnTo>
                  <a:moveTo>
                    <a:pt x="76200" y="152400"/>
                  </a:moveTo>
                  <a:lnTo>
                    <a:pt x="0" y="152400"/>
                  </a:lnTo>
                  <a:moveTo>
                    <a:pt x="76200" y="381000"/>
                  </a:moveTo>
                  <a:lnTo>
                    <a:pt x="0" y="381000"/>
                  </a:lnTo>
                  <a:moveTo>
                    <a:pt x="76200" y="762000"/>
                  </a:moveTo>
                  <a:lnTo>
                    <a:pt x="0" y="762000"/>
                  </a:lnTo>
                  <a:moveTo>
                    <a:pt x="76200" y="1143000"/>
                  </a:moveTo>
                  <a:lnTo>
                    <a:pt x="0" y="1143000"/>
                  </a:lnTo>
                </a:path>
              </a:pathLst>
            </a:custGeom>
            <a:no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5" name="Rounded Rectangle 15"/>
            <p:cNvSpPr/>
            <p:nvPr/>
          </p:nvSpPr>
          <p:spPr>
            <a:xfrm>
              <a:off x="4105275" y="27336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6" name="Rounded Rectangle 16"/>
            <p:cNvSpPr/>
            <p:nvPr/>
          </p:nvSpPr>
          <p:spPr>
            <a:xfrm>
              <a:off x="4105275" y="13620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7" name="Rounded Rectangle 17"/>
            <p:cNvSpPr/>
            <p:nvPr/>
          </p:nvSpPr>
          <p:spPr>
            <a:xfrm>
              <a:off x="4105275" y="15906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8" name="Rounded Rectangle 18"/>
            <p:cNvSpPr/>
            <p:nvPr/>
          </p:nvSpPr>
          <p:spPr>
            <a:xfrm>
              <a:off x="4105275" y="19716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9" name="Rounded Rectangle 19"/>
            <p:cNvSpPr/>
            <p:nvPr/>
          </p:nvSpPr>
          <p:spPr>
            <a:xfrm>
              <a:off x="4105275" y="23526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26" name="Group 325"/>
          <p:cNvGrpSpPr/>
          <p:nvPr/>
        </p:nvGrpSpPr>
        <p:grpSpPr>
          <a:xfrm>
            <a:off x="4876557" y="5189414"/>
            <a:ext cx="323850" cy="243840"/>
            <a:chOff x="3657600" y="3185159"/>
            <a:chExt cx="323850" cy="243840"/>
          </a:xfrm>
        </p:grpSpPr>
        <p:sp>
          <p:nvSpPr>
            <p:cNvPr id="382" name="Rounded Rectangle 21"/>
            <p:cNvSpPr/>
            <p:nvPr/>
          </p:nvSpPr>
          <p:spPr>
            <a:xfrm>
              <a:off x="3657600" y="3185159"/>
              <a:ext cx="285750" cy="224789"/>
            </a:xfrm>
            <a:custGeom>
              <a:avLst/>
              <a:gdLst/>
              <a:ahLst/>
              <a:cxnLst/>
              <a:rect l="0" t="0" r="0" b="0"/>
              <a:pathLst>
                <a:path w="285750" h="224789">
                  <a:moveTo>
                    <a:pt x="0" y="0"/>
                  </a:moveTo>
                  <a:lnTo>
                    <a:pt x="76200" y="0"/>
                  </a:lnTo>
                  <a:cubicBezTo>
                    <a:pt x="118300" y="0"/>
                    <a:pt x="152400" y="34099"/>
                    <a:pt x="152400" y="76199"/>
                  </a:cubicBezTo>
                  <a:lnTo>
                    <a:pt x="152400" y="148589"/>
                  </a:lnTo>
                  <a:cubicBezTo>
                    <a:pt x="152400" y="190690"/>
                    <a:pt x="186499" y="224789"/>
                    <a:pt x="228600" y="224789"/>
                  </a:cubicBezTo>
                  <a:lnTo>
                    <a:pt x="285750" y="224789"/>
                  </a:lnTo>
                </a:path>
              </a:pathLst>
            </a:custGeom>
            <a:noFill/>
            <a:ln w="28575">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3" name="Rounded Rectangle 22"/>
            <p:cNvSpPr/>
            <p:nvPr/>
          </p:nvSpPr>
          <p:spPr>
            <a:xfrm>
              <a:off x="3943350" y="3390899"/>
              <a:ext cx="38100" cy="38100"/>
            </a:xfrm>
            <a:custGeom>
              <a:avLst/>
              <a:gdLst/>
              <a:ahLst/>
              <a:cxnLst/>
              <a:rect l="0" t="0" r="0" b="0"/>
              <a:pathLst>
                <a:path w="38100" h="38100">
                  <a:moveTo>
                    <a:pt x="0" y="19049"/>
                  </a:moveTo>
                  <a:cubicBezTo>
                    <a:pt x="0" y="29571"/>
                    <a:pt x="8528" y="38100"/>
                    <a:pt x="19050" y="38100"/>
                  </a:cubicBezTo>
                  <a:cubicBezTo>
                    <a:pt x="29571" y="38100"/>
                    <a:pt x="38100" y="29571"/>
                    <a:pt x="38100" y="19050"/>
                  </a:cubicBezTo>
                  <a:cubicBezTo>
                    <a:pt x="38100" y="8528"/>
                    <a:pt x="29571" y="0"/>
                    <a:pt x="19050" y="0"/>
                  </a:cubicBezTo>
                  <a:cubicBezTo>
                    <a:pt x="8528" y="0"/>
                    <a:pt x="0" y="8528"/>
                    <a:pt x="0" y="19050"/>
                  </a:cubicBezTo>
                  <a:close/>
                </a:path>
              </a:pathLst>
            </a:custGeom>
            <a:solidFill>
              <a:srgbClr val="FFFFFF"/>
            </a:solidFill>
            <a:ln w="28575">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27" name="Group 326"/>
          <p:cNvGrpSpPr/>
          <p:nvPr/>
        </p:nvGrpSpPr>
        <p:grpSpPr>
          <a:xfrm>
            <a:off x="5186987" y="5547555"/>
            <a:ext cx="258704" cy="3211265"/>
            <a:chOff x="4038600" y="3543300"/>
            <a:chExt cx="85725" cy="1685925"/>
          </a:xfrm>
        </p:grpSpPr>
        <p:sp>
          <p:nvSpPr>
            <p:cNvPr id="376" name="Rounded Rectangle 24"/>
            <p:cNvSpPr/>
            <p:nvPr/>
          </p:nvSpPr>
          <p:spPr>
            <a:xfrm>
              <a:off x="4038600" y="3543300"/>
              <a:ext cx="76200" cy="1676400"/>
            </a:xfrm>
            <a:custGeom>
              <a:avLst/>
              <a:gdLst/>
              <a:ahLst/>
              <a:cxnLst/>
              <a:rect l="0" t="0" r="0" b="0"/>
              <a:pathLst>
                <a:path w="76200" h="1676400">
                  <a:moveTo>
                    <a:pt x="0" y="0"/>
                  </a:moveTo>
                  <a:lnTo>
                    <a:pt x="0" y="1600200"/>
                  </a:lnTo>
                  <a:cubicBezTo>
                    <a:pt x="0" y="1642284"/>
                    <a:pt x="34115" y="1676400"/>
                    <a:pt x="76200" y="1676400"/>
                  </a:cubicBezTo>
                  <a:lnTo>
                    <a:pt x="76200" y="1676400"/>
                  </a:lnTo>
                  <a:moveTo>
                    <a:pt x="76200" y="152400"/>
                  </a:moveTo>
                  <a:lnTo>
                    <a:pt x="0" y="152400"/>
                  </a:lnTo>
                  <a:moveTo>
                    <a:pt x="76200" y="533400"/>
                  </a:moveTo>
                  <a:lnTo>
                    <a:pt x="0" y="533400"/>
                  </a:lnTo>
                  <a:moveTo>
                    <a:pt x="76200" y="914400"/>
                  </a:moveTo>
                  <a:lnTo>
                    <a:pt x="0" y="914400"/>
                  </a:lnTo>
                  <a:moveTo>
                    <a:pt x="76200" y="1295400"/>
                  </a:moveTo>
                  <a:lnTo>
                    <a:pt x="0" y="1295400"/>
                  </a:lnTo>
                </a:path>
              </a:pathLst>
            </a:custGeom>
            <a:no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7" name="Rounded Rectangle 25"/>
            <p:cNvSpPr/>
            <p:nvPr/>
          </p:nvSpPr>
          <p:spPr>
            <a:xfrm>
              <a:off x="4105275" y="5210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8" name="Rounded Rectangle 26"/>
            <p:cNvSpPr/>
            <p:nvPr/>
          </p:nvSpPr>
          <p:spPr>
            <a:xfrm>
              <a:off x="4105275" y="3686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9" name="Rounded Rectangle 27"/>
            <p:cNvSpPr/>
            <p:nvPr/>
          </p:nvSpPr>
          <p:spPr>
            <a:xfrm>
              <a:off x="4105275" y="4067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0" name="Rounded Rectangle 28"/>
            <p:cNvSpPr/>
            <p:nvPr/>
          </p:nvSpPr>
          <p:spPr>
            <a:xfrm>
              <a:off x="4105275" y="4448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1" name="Rounded Rectangle 29"/>
            <p:cNvSpPr/>
            <p:nvPr/>
          </p:nvSpPr>
          <p:spPr>
            <a:xfrm>
              <a:off x="4105275" y="4829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28" name="Group 327"/>
          <p:cNvGrpSpPr/>
          <p:nvPr/>
        </p:nvGrpSpPr>
        <p:grpSpPr>
          <a:xfrm>
            <a:off x="2748641" y="5212555"/>
            <a:ext cx="323850" cy="243840"/>
            <a:chOff x="1885950" y="3185159"/>
            <a:chExt cx="323850" cy="243840"/>
          </a:xfrm>
        </p:grpSpPr>
        <p:sp>
          <p:nvSpPr>
            <p:cNvPr id="374" name="Rounded Rectangle 31"/>
            <p:cNvSpPr/>
            <p:nvPr/>
          </p:nvSpPr>
          <p:spPr>
            <a:xfrm>
              <a:off x="1924050" y="3185159"/>
              <a:ext cx="285750" cy="224789"/>
            </a:xfrm>
            <a:custGeom>
              <a:avLst/>
              <a:gdLst/>
              <a:ahLst/>
              <a:cxnLst/>
              <a:rect l="0" t="0" r="0" b="0"/>
              <a:pathLst>
                <a:path w="285750" h="224789">
                  <a:moveTo>
                    <a:pt x="285750" y="0"/>
                  </a:moveTo>
                  <a:lnTo>
                    <a:pt x="209550" y="0"/>
                  </a:lnTo>
                  <a:cubicBezTo>
                    <a:pt x="167449" y="0"/>
                    <a:pt x="133350" y="34099"/>
                    <a:pt x="133350" y="76199"/>
                  </a:cubicBezTo>
                  <a:lnTo>
                    <a:pt x="133350" y="148589"/>
                  </a:lnTo>
                  <a:cubicBezTo>
                    <a:pt x="133350" y="190690"/>
                    <a:pt x="99250" y="224789"/>
                    <a:pt x="57150" y="224789"/>
                  </a:cubicBezTo>
                  <a:lnTo>
                    <a:pt x="0" y="224789"/>
                  </a:lnTo>
                </a:path>
              </a:pathLst>
            </a:custGeom>
            <a:noFill/>
            <a:ln w="28575">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5" name="Rounded Rectangle 32"/>
            <p:cNvSpPr/>
            <p:nvPr/>
          </p:nvSpPr>
          <p:spPr>
            <a:xfrm>
              <a:off x="1885950" y="3390899"/>
              <a:ext cx="38100" cy="38100"/>
            </a:xfrm>
            <a:custGeom>
              <a:avLst/>
              <a:gdLst/>
              <a:ahLst/>
              <a:cxnLst/>
              <a:rect l="0" t="0" r="0" b="0"/>
              <a:pathLst>
                <a:path w="38100" h="38100">
                  <a:moveTo>
                    <a:pt x="0" y="19049"/>
                  </a:moveTo>
                  <a:cubicBezTo>
                    <a:pt x="0" y="29571"/>
                    <a:pt x="8528" y="38100"/>
                    <a:pt x="19050" y="38100"/>
                  </a:cubicBezTo>
                  <a:cubicBezTo>
                    <a:pt x="29571" y="38100"/>
                    <a:pt x="38100" y="29571"/>
                    <a:pt x="38100" y="19050"/>
                  </a:cubicBezTo>
                  <a:cubicBezTo>
                    <a:pt x="38100" y="8528"/>
                    <a:pt x="29571" y="0"/>
                    <a:pt x="19050" y="0"/>
                  </a:cubicBezTo>
                  <a:cubicBezTo>
                    <a:pt x="8528" y="0"/>
                    <a:pt x="0" y="8528"/>
                    <a:pt x="0" y="19050"/>
                  </a:cubicBezTo>
                  <a:close/>
                </a:path>
              </a:pathLst>
            </a:custGeom>
            <a:solidFill>
              <a:srgbClr val="FFFFFF"/>
            </a:solidFill>
            <a:ln w="28575">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29" name="Group 328"/>
          <p:cNvGrpSpPr/>
          <p:nvPr/>
        </p:nvGrpSpPr>
        <p:grpSpPr>
          <a:xfrm>
            <a:off x="2586077" y="5570696"/>
            <a:ext cx="171511" cy="3423518"/>
            <a:chOff x="1743075" y="3543300"/>
            <a:chExt cx="85725" cy="1685925"/>
          </a:xfrm>
        </p:grpSpPr>
        <p:sp>
          <p:nvSpPr>
            <p:cNvPr id="368" name="Rounded Rectangle 34"/>
            <p:cNvSpPr/>
            <p:nvPr/>
          </p:nvSpPr>
          <p:spPr>
            <a:xfrm>
              <a:off x="1752600" y="3543300"/>
              <a:ext cx="76200" cy="1676400"/>
            </a:xfrm>
            <a:custGeom>
              <a:avLst/>
              <a:gdLst/>
              <a:ahLst/>
              <a:cxnLst/>
              <a:rect l="0" t="0" r="0" b="0"/>
              <a:pathLst>
                <a:path w="76200" h="1676400">
                  <a:moveTo>
                    <a:pt x="76200" y="0"/>
                  </a:moveTo>
                  <a:lnTo>
                    <a:pt x="76200" y="1600200"/>
                  </a:lnTo>
                  <a:cubicBezTo>
                    <a:pt x="76200" y="1642284"/>
                    <a:pt x="42084" y="1676400"/>
                    <a:pt x="0" y="1676400"/>
                  </a:cubicBezTo>
                  <a:lnTo>
                    <a:pt x="0" y="1676400"/>
                  </a:lnTo>
                  <a:moveTo>
                    <a:pt x="0" y="152400"/>
                  </a:moveTo>
                  <a:lnTo>
                    <a:pt x="76200" y="152400"/>
                  </a:lnTo>
                  <a:moveTo>
                    <a:pt x="0" y="533400"/>
                  </a:moveTo>
                  <a:lnTo>
                    <a:pt x="76200" y="533400"/>
                  </a:lnTo>
                  <a:moveTo>
                    <a:pt x="0" y="914400"/>
                  </a:moveTo>
                  <a:lnTo>
                    <a:pt x="76200" y="914400"/>
                  </a:lnTo>
                  <a:moveTo>
                    <a:pt x="0" y="1295400"/>
                  </a:moveTo>
                  <a:lnTo>
                    <a:pt x="76200" y="1295400"/>
                  </a:lnTo>
                </a:path>
              </a:pathLst>
            </a:custGeom>
            <a:no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69" name="Rounded Rectangle 35"/>
            <p:cNvSpPr/>
            <p:nvPr/>
          </p:nvSpPr>
          <p:spPr>
            <a:xfrm>
              <a:off x="1743075" y="5210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0" name="Rounded Rectangle 36"/>
            <p:cNvSpPr/>
            <p:nvPr/>
          </p:nvSpPr>
          <p:spPr>
            <a:xfrm>
              <a:off x="1743075" y="3686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1" name="Rounded Rectangle 37"/>
            <p:cNvSpPr/>
            <p:nvPr/>
          </p:nvSpPr>
          <p:spPr>
            <a:xfrm>
              <a:off x="1743075" y="4067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2" name="Rounded Rectangle 38"/>
            <p:cNvSpPr/>
            <p:nvPr/>
          </p:nvSpPr>
          <p:spPr>
            <a:xfrm>
              <a:off x="1743075" y="4448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3" name="Rounded Rectangle 39"/>
            <p:cNvSpPr/>
            <p:nvPr/>
          </p:nvSpPr>
          <p:spPr>
            <a:xfrm>
              <a:off x="1743075" y="48291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30" name="Group 329"/>
          <p:cNvGrpSpPr/>
          <p:nvPr/>
        </p:nvGrpSpPr>
        <p:grpSpPr>
          <a:xfrm>
            <a:off x="2634341" y="2165308"/>
            <a:ext cx="438150" cy="2925327"/>
            <a:chOff x="1885950" y="1828800"/>
            <a:chExt cx="323850" cy="1234439"/>
          </a:xfrm>
        </p:grpSpPr>
        <p:sp>
          <p:nvSpPr>
            <p:cNvPr id="366" name="Rounded Rectangle 41"/>
            <p:cNvSpPr/>
            <p:nvPr/>
          </p:nvSpPr>
          <p:spPr>
            <a:xfrm>
              <a:off x="1924050" y="1847850"/>
              <a:ext cx="285750" cy="1215389"/>
            </a:xfrm>
            <a:custGeom>
              <a:avLst/>
              <a:gdLst/>
              <a:ahLst/>
              <a:cxnLst/>
              <a:rect l="0" t="0" r="0" b="0"/>
              <a:pathLst>
                <a:path w="285750" h="1215389">
                  <a:moveTo>
                    <a:pt x="285750" y="1215389"/>
                  </a:moveTo>
                  <a:lnTo>
                    <a:pt x="209550" y="1215389"/>
                  </a:lnTo>
                  <a:cubicBezTo>
                    <a:pt x="167449" y="1215389"/>
                    <a:pt x="133350" y="1181290"/>
                    <a:pt x="133350" y="1139189"/>
                  </a:cubicBezTo>
                  <a:lnTo>
                    <a:pt x="133350" y="76200"/>
                  </a:lnTo>
                  <a:cubicBezTo>
                    <a:pt x="133350" y="34099"/>
                    <a:pt x="99250" y="0"/>
                    <a:pt x="57150" y="0"/>
                  </a:cubicBezTo>
                  <a:lnTo>
                    <a:pt x="0" y="0"/>
                  </a:lnTo>
                </a:path>
              </a:pathLst>
            </a:custGeom>
            <a:noFill/>
            <a:ln w="28575">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67" name="Rounded Rectangle 42"/>
            <p:cNvSpPr/>
            <p:nvPr/>
          </p:nvSpPr>
          <p:spPr>
            <a:xfrm>
              <a:off x="1885950" y="1828800"/>
              <a:ext cx="38100" cy="38100"/>
            </a:xfrm>
            <a:custGeom>
              <a:avLst/>
              <a:gdLst/>
              <a:ahLst/>
              <a:cxnLst/>
              <a:rect l="0" t="0" r="0" b="0"/>
              <a:pathLst>
                <a:path w="38100" h="38100">
                  <a:moveTo>
                    <a:pt x="0" y="19050"/>
                  </a:moveTo>
                  <a:cubicBezTo>
                    <a:pt x="0" y="29571"/>
                    <a:pt x="8528" y="38100"/>
                    <a:pt x="19050" y="38100"/>
                  </a:cubicBezTo>
                  <a:cubicBezTo>
                    <a:pt x="29571" y="38100"/>
                    <a:pt x="38100" y="29571"/>
                    <a:pt x="38100" y="19050"/>
                  </a:cubicBezTo>
                  <a:cubicBezTo>
                    <a:pt x="38100" y="8528"/>
                    <a:pt x="29571" y="0"/>
                    <a:pt x="19050" y="0"/>
                  </a:cubicBezTo>
                  <a:cubicBezTo>
                    <a:pt x="8528" y="0"/>
                    <a:pt x="0" y="8528"/>
                    <a:pt x="0" y="19050"/>
                  </a:cubicBezTo>
                  <a:close/>
                </a:path>
              </a:pathLst>
            </a:custGeom>
            <a:solidFill>
              <a:srgbClr val="FFFFFF"/>
            </a:solidFill>
            <a:ln w="28575">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31" name="Group 330"/>
          <p:cNvGrpSpPr/>
          <p:nvPr/>
        </p:nvGrpSpPr>
        <p:grpSpPr>
          <a:xfrm>
            <a:off x="2425473" y="2447531"/>
            <a:ext cx="150131" cy="1725990"/>
            <a:chOff x="1743075" y="2133600"/>
            <a:chExt cx="85725" cy="771525"/>
          </a:xfrm>
        </p:grpSpPr>
        <p:sp>
          <p:nvSpPr>
            <p:cNvPr id="362" name="Rounded Rectangle 44"/>
            <p:cNvSpPr/>
            <p:nvPr/>
          </p:nvSpPr>
          <p:spPr>
            <a:xfrm>
              <a:off x="1752600" y="2133600"/>
              <a:ext cx="76200" cy="762000"/>
            </a:xfrm>
            <a:custGeom>
              <a:avLst/>
              <a:gdLst/>
              <a:ahLst/>
              <a:cxnLst/>
              <a:rect l="0" t="0" r="0" b="0"/>
              <a:pathLst>
                <a:path w="76200" h="762000">
                  <a:moveTo>
                    <a:pt x="76200" y="0"/>
                  </a:moveTo>
                  <a:lnTo>
                    <a:pt x="76200" y="685800"/>
                  </a:lnTo>
                  <a:cubicBezTo>
                    <a:pt x="76200" y="727884"/>
                    <a:pt x="42084" y="762000"/>
                    <a:pt x="0" y="762000"/>
                  </a:cubicBezTo>
                  <a:lnTo>
                    <a:pt x="0" y="762000"/>
                  </a:lnTo>
                  <a:moveTo>
                    <a:pt x="0" y="152400"/>
                  </a:moveTo>
                  <a:lnTo>
                    <a:pt x="76200" y="152400"/>
                  </a:lnTo>
                  <a:moveTo>
                    <a:pt x="0" y="381000"/>
                  </a:moveTo>
                  <a:lnTo>
                    <a:pt x="76200" y="381000"/>
                  </a:lnTo>
                </a:path>
              </a:pathLst>
            </a:custGeom>
            <a:no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63" name="Rounded Rectangle 45"/>
            <p:cNvSpPr/>
            <p:nvPr/>
          </p:nvSpPr>
          <p:spPr>
            <a:xfrm>
              <a:off x="1743075" y="28860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64" name="Rounded Rectangle 46"/>
            <p:cNvSpPr/>
            <p:nvPr/>
          </p:nvSpPr>
          <p:spPr>
            <a:xfrm>
              <a:off x="1743075" y="22764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65" name="Rounded Rectangle 47"/>
            <p:cNvSpPr/>
            <p:nvPr/>
          </p:nvSpPr>
          <p:spPr>
            <a:xfrm>
              <a:off x="1743075" y="2505075"/>
              <a:ext cx="19050" cy="19050"/>
            </a:xfrm>
            <a:custGeom>
              <a:avLst/>
              <a:gdLst/>
              <a:ahLst/>
              <a:cxnLst/>
              <a:rect l="0" t="0" r="0" b="0"/>
              <a:pathLst>
                <a:path w="19050" h="19050">
                  <a:moveTo>
                    <a:pt x="0" y="9524"/>
                  </a:moveTo>
                  <a:cubicBezTo>
                    <a:pt x="0" y="14785"/>
                    <a:pt x="4264" y="19050"/>
                    <a:pt x="9525" y="19050"/>
                  </a:cubicBezTo>
                  <a:cubicBezTo>
                    <a:pt x="14785" y="19050"/>
                    <a:pt x="19050" y="14785"/>
                    <a:pt x="19050" y="9525"/>
                  </a:cubicBezTo>
                  <a:cubicBezTo>
                    <a:pt x="19050" y="4264"/>
                    <a:pt x="14785" y="0"/>
                    <a:pt x="9525" y="0"/>
                  </a:cubicBezTo>
                  <a:cubicBezTo>
                    <a:pt x="4264" y="0"/>
                    <a:pt x="0" y="4264"/>
                    <a:pt x="0" y="9525"/>
                  </a:cubicBezTo>
                  <a:close/>
                </a:path>
              </a:pathLst>
            </a:custGeom>
            <a:solidFill>
              <a:srgbClr val="000000"/>
            </a:solidFill>
            <a:ln w="38100">
              <a:solidFill>
                <a:srgbClr val="0000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333" name="TextBox 50"/>
          <p:cNvSpPr txBox="1"/>
          <p:nvPr/>
        </p:nvSpPr>
        <p:spPr>
          <a:xfrm>
            <a:off x="5483766" y="3186093"/>
            <a:ext cx="1460977"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a:solidFill>
                  <a:srgbClr val="484848"/>
                </a:solidFill>
                <a:latin typeface="Shantell Sans"/>
              </a:rPr>
              <a:t>Chuyên </a:t>
            </a:r>
            <a:r>
              <a:rPr b="1" dirty="0" err="1">
                <a:solidFill>
                  <a:srgbClr val="484848"/>
                </a:solidFill>
                <a:latin typeface="Shantell Sans"/>
              </a:rPr>
              <a:t>viên</a:t>
            </a:r>
            <a:r>
              <a:rPr b="1" dirty="0">
                <a:solidFill>
                  <a:srgbClr val="484848"/>
                </a:solidFill>
                <a:latin typeface="Shantell Sans"/>
              </a:rPr>
              <a:t> an
</a:t>
            </a:r>
            <a:r>
              <a:rPr b="1" dirty="0" err="1">
                <a:solidFill>
                  <a:srgbClr val="484848"/>
                </a:solidFill>
                <a:latin typeface="Shantell Sans"/>
              </a:rPr>
              <a:t>ninh</a:t>
            </a:r>
            <a:r>
              <a:rPr b="1" dirty="0">
                <a:solidFill>
                  <a:srgbClr val="484848"/>
                </a:solidFill>
                <a:latin typeface="Shantell Sans"/>
              </a:rPr>
              <a:t> </a:t>
            </a:r>
            <a:r>
              <a:rPr b="1" dirty="0" err="1">
                <a:solidFill>
                  <a:srgbClr val="484848"/>
                </a:solidFill>
                <a:latin typeface="Shantell Sans"/>
              </a:rPr>
              <a:t>mạng</a:t>
            </a:r>
            <a:endParaRPr b="1" dirty="0">
              <a:solidFill>
                <a:srgbClr val="484848"/>
              </a:solidFill>
              <a:latin typeface="Shantell Sans"/>
            </a:endParaRPr>
          </a:p>
        </p:txBody>
      </p:sp>
      <p:sp>
        <p:nvSpPr>
          <p:cNvPr id="334" name="TextBox 51"/>
          <p:cNvSpPr txBox="1"/>
          <p:nvPr/>
        </p:nvSpPr>
        <p:spPr>
          <a:xfrm>
            <a:off x="1187056" y="2626207"/>
            <a:ext cx="1168590"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dirty="0">
                <a:solidFill>
                  <a:srgbClr val="484848"/>
                </a:solidFill>
                <a:latin typeface="Shantell Sans"/>
              </a:rPr>
              <a:t>UX Designer</a:t>
            </a:r>
          </a:p>
        </p:txBody>
      </p:sp>
      <p:sp>
        <p:nvSpPr>
          <p:cNvPr id="335" name="TextBox 52"/>
          <p:cNvSpPr txBox="1"/>
          <p:nvPr/>
        </p:nvSpPr>
        <p:spPr>
          <a:xfrm>
            <a:off x="5498857" y="3810302"/>
            <a:ext cx="1382879"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err="1">
                <a:solidFill>
                  <a:srgbClr val="484848"/>
                </a:solidFill>
                <a:latin typeface="Shantell Sans"/>
              </a:rPr>
              <a:t>Phát</a:t>
            </a:r>
            <a:r>
              <a:rPr b="1" dirty="0">
                <a:solidFill>
                  <a:srgbClr val="484848"/>
                </a:solidFill>
                <a:latin typeface="Shantell Sans"/>
              </a:rPr>
              <a:t> </a:t>
            </a:r>
            <a:r>
              <a:rPr b="1" dirty="0" err="1">
                <a:solidFill>
                  <a:srgbClr val="484848"/>
                </a:solidFill>
                <a:latin typeface="Shantell Sans"/>
              </a:rPr>
              <a:t>triển</a:t>
            </a:r>
            <a:r>
              <a:rPr b="1" dirty="0">
                <a:solidFill>
                  <a:srgbClr val="484848"/>
                </a:solidFill>
                <a:latin typeface="Shantell Sans"/>
              </a:rPr>
              <a:t> </a:t>
            </a:r>
            <a:r>
              <a:rPr b="1" dirty="0" err="1">
                <a:solidFill>
                  <a:srgbClr val="484848"/>
                </a:solidFill>
                <a:latin typeface="Shantell Sans"/>
              </a:rPr>
              <a:t>ứng</a:t>
            </a:r>
            <a:r>
              <a:rPr b="1" dirty="0">
                <a:solidFill>
                  <a:srgbClr val="484848"/>
                </a:solidFill>
                <a:latin typeface="Shantell Sans"/>
              </a:rPr>
              <a:t>
</a:t>
            </a:r>
            <a:r>
              <a:rPr b="1" dirty="0" err="1">
                <a:solidFill>
                  <a:srgbClr val="484848"/>
                </a:solidFill>
                <a:latin typeface="Shantell Sans"/>
              </a:rPr>
              <a:t>dụng</a:t>
            </a:r>
            <a:r>
              <a:rPr b="1" dirty="0">
                <a:solidFill>
                  <a:srgbClr val="484848"/>
                </a:solidFill>
                <a:latin typeface="Shantell Sans"/>
              </a:rPr>
              <a:t> di </a:t>
            </a:r>
            <a:r>
              <a:rPr b="1" dirty="0" err="1">
                <a:solidFill>
                  <a:srgbClr val="484848"/>
                </a:solidFill>
                <a:latin typeface="Shantell Sans"/>
              </a:rPr>
              <a:t>động</a:t>
            </a:r>
            <a:endParaRPr b="1" dirty="0">
              <a:solidFill>
                <a:srgbClr val="484848"/>
              </a:solidFill>
              <a:latin typeface="Shantell Sans"/>
            </a:endParaRPr>
          </a:p>
        </p:txBody>
      </p:sp>
      <p:sp>
        <p:nvSpPr>
          <p:cNvPr id="336" name="TextBox 53"/>
          <p:cNvSpPr txBox="1"/>
          <p:nvPr/>
        </p:nvSpPr>
        <p:spPr>
          <a:xfrm>
            <a:off x="453492" y="3107688"/>
            <a:ext cx="1936411" cy="55399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dirty="0">
                <a:solidFill>
                  <a:srgbClr val="484848"/>
                </a:solidFill>
                <a:latin typeface="Shantell Sans"/>
              </a:rPr>
              <a:t>Digital Content
Creator</a:t>
            </a:r>
          </a:p>
        </p:txBody>
      </p:sp>
      <p:sp>
        <p:nvSpPr>
          <p:cNvPr id="337" name="TextBox 54"/>
          <p:cNvSpPr txBox="1"/>
          <p:nvPr/>
        </p:nvSpPr>
        <p:spPr>
          <a:xfrm>
            <a:off x="1372189" y="4006393"/>
            <a:ext cx="922432"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dirty="0">
                <a:solidFill>
                  <a:srgbClr val="484848"/>
                </a:solidFill>
                <a:latin typeface="Shantell Sans"/>
              </a:rPr>
              <a:t>AI Trainer</a:t>
            </a:r>
          </a:p>
        </p:txBody>
      </p:sp>
      <p:sp>
        <p:nvSpPr>
          <p:cNvPr id="338" name="TextBox 55"/>
          <p:cNvSpPr txBox="1"/>
          <p:nvPr/>
        </p:nvSpPr>
        <p:spPr>
          <a:xfrm>
            <a:off x="5493318" y="4461669"/>
            <a:ext cx="1490536"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err="1">
                <a:solidFill>
                  <a:srgbClr val="484848"/>
                </a:solidFill>
                <a:latin typeface="Shantell Sans"/>
              </a:rPr>
              <a:t>Kỹ</a:t>
            </a:r>
            <a:r>
              <a:rPr b="1" dirty="0">
                <a:solidFill>
                  <a:srgbClr val="484848"/>
                </a:solidFill>
                <a:latin typeface="Shantell Sans"/>
              </a:rPr>
              <a:t> </a:t>
            </a:r>
            <a:r>
              <a:rPr b="1" dirty="0" err="1">
                <a:solidFill>
                  <a:srgbClr val="484848"/>
                </a:solidFill>
                <a:latin typeface="Shantell Sans"/>
              </a:rPr>
              <a:t>sư</a:t>
            </a:r>
            <a:r>
              <a:rPr b="1" dirty="0">
                <a:solidFill>
                  <a:srgbClr val="484848"/>
                </a:solidFill>
                <a:latin typeface="Shantell Sans"/>
              </a:rPr>
              <a:t> </a:t>
            </a:r>
            <a:r>
              <a:rPr b="1" dirty="0" err="1">
                <a:solidFill>
                  <a:srgbClr val="484848"/>
                </a:solidFill>
                <a:latin typeface="Shantell Sans"/>
              </a:rPr>
              <a:t>điện</a:t>
            </a:r>
            <a:r>
              <a:rPr b="1" dirty="0">
                <a:solidFill>
                  <a:srgbClr val="484848"/>
                </a:solidFill>
                <a:latin typeface="Shantell Sans"/>
              </a:rPr>
              <a:t> </a:t>
            </a:r>
            <a:r>
              <a:rPr b="1" dirty="0" err="1">
                <a:solidFill>
                  <a:srgbClr val="484848"/>
                </a:solidFill>
                <a:latin typeface="Shantell Sans"/>
              </a:rPr>
              <a:t>toán</a:t>
            </a:r>
            <a:r>
              <a:rPr b="1" dirty="0">
                <a:solidFill>
                  <a:srgbClr val="484848"/>
                </a:solidFill>
                <a:latin typeface="Shantell Sans"/>
              </a:rPr>
              <a:t>
</a:t>
            </a:r>
            <a:r>
              <a:rPr b="1" dirty="0" err="1">
                <a:solidFill>
                  <a:srgbClr val="484848"/>
                </a:solidFill>
                <a:latin typeface="Shantell Sans"/>
              </a:rPr>
              <a:t>đám</a:t>
            </a:r>
            <a:r>
              <a:rPr b="1" dirty="0">
                <a:solidFill>
                  <a:srgbClr val="484848"/>
                </a:solidFill>
                <a:latin typeface="Shantell Sans"/>
              </a:rPr>
              <a:t> </a:t>
            </a:r>
            <a:r>
              <a:rPr b="1" dirty="0" err="1">
                <a:solidFill>
                  <a:srgbClr val="484848"/>
                </a:solidFill>
                <a:latin typeface="Shantell Sans"/>
              </a:rPr>
              <a:t>mây</a:t>
            </a:r>
            <a:endParaRPr b="1" dirty="0">
              <a:solidFill>
                <a:srgbClr val="484848"/>
              </a:solidFill>
              <a:latin typeface="Shantell Sans"/>
            </a:endParaRPr>
          </a:p>
        </p:txBody>
      </p:sp>
      <p:sp>
        <p:nvSpPr>
          <p:cNvPr id="339" name="TextBox 56"/>
          <p:cNvSpPr txBox="1"/>
          <p:nvPr/>
        </p:nvSpPr>
        <p:spPr>
          <a:xfrm>
            <a:off x="-21787" y="2063408"/>
            <a:ext cx="2247185" cy="3077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000" b="1" dirty="0">
                <a:solidFill>
                  <a:srgbClr val="BA5DE5"/>
                </a:solidFill>
                <a:latin typeface="Shantell Sans"/>
              </a:rPr>
              <a:t>Sáng </a:t>
            </a:r>
            <a:r>
              <a:rPr sz="2000" b="1" dirty="0" err="1">
                <a:solidFill>
                  <a:srgbClr val="BA5DE5"/>
                </a:solidFill>
                <a:latin typeface="Shantell Sans"/>
              </a:rPr>
              <a:t>tạo</a:t>
            </a:r>
            <a:r>
              <a:rPr sz="2000" b="1" dirty="0">
                <a:solidFill>
                  <a:srgbClr val="BA5DE5"/>
                </a:solidFill>
                <a:latin typeface="Shantell Sans"/>
              </a:rPr>
              <a:t> </a:t>
            </a:r>
            <a:r>
              <a:rPr sz="2000" b="1" dirty="0" err="1">
                <a:solidFill>
                  <a:srgbClr val="BA5DE5"/>
                </a:solidFill>
                <a:latin typeface="Shantell Sans"/>
              </a:rPr>
              <a:t>và</a:t>
            </a:r>
            <a:r>
              <a:rPr sz="2000" b="1" dirty="0">
                <a:solidFill>
                  <a:srgbClr val="BA5DE5"/>
                </a:solidFill>
                <a:latin typeface="Shantell Sans"/>
              </a:rPr>
              <a:t> </a:t>
            </a:r>
            <a:r>
              <a:rPr sz="2000" b="1" dirty="0" err="1">
                <a:solidFill>
                  <a:srgbClr val="BA5DE5"/>
                </a:solidFill>
                <a:latin typeface="Shantell Sans"/>
              </a:rPr>
              <a:t>Giáo</a:t>
            </a:r>
            <a:r>
              <a:rPr lang="en-US" sz="2000" b="1" dirty="0">
                <a:solidFill>
                  <a:srgbClr val="BA5DE5"/>
                </a:solidFill>
                <a:latin typeface="Shantell Sans"/>
              </a:rPr>
              <a:t> </a:t>
            </a:r>
            <a:r>
              <a:rPr sz="2000" b="1" dirty="0" err="1">
                <a:solidFill>
                  <a:srgbClr val="BA5DE5"/>
                </a:solidFill>
                <a:latin typeface="Shantell Sans"/>
              </a:rPr>
              <a:t>dục</a:t>
            </a:r>
            <a:endParaRPr sz="2000" b="1" dirty="0">
              <a:solidFill>
                <a:srgbClr val="BA5DE5"/>
              </a:solidFill>
              <a:latin typeface="Shantell Sans"/>
            </a:endParaRPr>
          </a:p>
        </p:txBody>
      </p:sp>
      <p:sp>
        <p:nvSpPr>
          <p:cNvPr id="340" name="TextBox 57"/>
          <p:cNvSpPr txBox="1"/>
          <p:nvPr/>
        </p:nvSpPr>
        <p:spPr>
          <a:xfrm>
            <a:off x="3796334" y="5060156"/>
            <a:ext cx="65"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b="1" dirty="0">
              <a:solidFill>
                <a:srgbClr val="969696"/>
              </a:solidFill>
              <a:latin typeface="Shantell Sans"/>
            </a:endParaRPr>
          </a:p>
        </p:txBody>
      </p:sp>
      <p:sp>
        <p:nvSpPr>
          <p:cNvPr id="341" name="TextBox 58"/>
          <p:cNvSpPr txBox="1"/>
          <p:nvPr/>
        </p:nvSpPr>
        <p:spPr>
          <a:xfrm>
            <a:off x="5492484" y="2551701"/>
            <a:ext cx="1309654"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err="1">
                <a:solidFill>
                  <a:srgbClr val="484848"/>
                </a:solidFill>
                <a:latin typeface="Shantell Sans"/>
              </a:rPr>
              <a:t>Nhà</a:t>
            </a:r>
            <a:r>
              <a:rPr b="1" dirty="0">
                <a:solidFill>
                  <a:srgbClr val="484848"/>
                </a:solidFill>
                <a:latin typeface="Shantell Sans"/>
              </a:rPr>
              <a:t> khoa </a:t>
            </a:r>
            <a:r>
              <a:rPr b="1" dirty="0" err="1">
                <a:solidFill>
                  <a:srgbClr val="484848"/>
                </a:solidFill>
                <a:latin typeface="Shantell Sans"/>
              </a:rPr>
              <a:t>học</a:t>
            </a:r>
            <a:r>
              <a:rPr b="1" dirty="0">
                <a:solidFill>
                  <a:srgbClr val="484848"/>
                </a:solidFill>
                <a:latin typeface="Shantell Sans"/>
              </a:rPr>
              <a:t>
</a:t>
            </a:r>
            <a:r>
              <a:rPr b="1" dirty="0" err="1">
                <a:solidFill>
                  <a:srgbClr val="484848"/>
                </a:solidFill>
                <a:latin typeface="Shantell Sans"/>
              </a:rPr>
              <a:t>dữ</a:t>
            </a:r>
            <a:r>
              <a:rPr b="1" dirty="0">
                <a:solidFill>
                  <a:srgbClr val="484848"/>
                </a:solidFill>
                <a:latin typeface="Shantell Sans"/>
              </a:rPr>
              <a:t> </a:t>
            </a:r>
            <a:r>
              <a:rPr b="1" dirty="0" err="1">
                <a:solidFill>
                  <a:srgbClr val="484848"/>
                </a:solidFill>
                <a:latin typeface="Shantell Sans"/>
              </a:rPr>
              <a:t>liệu</a:t>
            </a:r>
            <a:endParaRPr b="1" dirty="0">
              <a:solidFill>
                <a:srgbClr val="484848"/>
              </a:solidFill>
              <a:latin typeface="Shantell Sans"/>
            </a:endParaRPr>
          </a:p>
        </p:txBody>
      </p:sp>
      <p:sp>
        <p:nvSpPr>
          <p:cNvPr id="342" name="TextBox 59"/>
          <p:cNvSpPr txBox="1"/>
          <p:nvPr/>
        </p:nvSpPr>
        <p:spPr>
          <a:xfrm>
            <a:off x="5507932" y="2185763"/>
            <a:ext cx="773032"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err="1">
                <a:solidFill>
                  <a:srgbClr val="484848"/>
                </a:solidFill>
                <a:latin typeface="Shantell Sans"/>
              </a:rPr>
              <a:t>Kỹ</a:t>
            </a:r>
            <a:r>
              <a:rPr b="1" dirty="0">
                <a:solidFill>
                  <a:srgbClr val="484848"/>
                </a:solidFill>
                <a:latin typeface="Shantell Sans"/>
              </a:rPr>
              <a:t> </a:t>
            </a:r>
            <a:r>
              <a:rPr b="1" dirty="0" err="1">
                <a:solidFill>
                  <a:srgbClr val="484848"/>
                </a:solidFill>
                <a:latin typeface="Shantell Sans"/>
              </a:rPr>
              <a:t>sư</a:t>
            </a:r>
            <a:r>
              <a:rPr b="1" dirty="0">
                <a:solidFill>
                  <a:srgbClr val="484848"/>
                </a:solidFill>
                <a:latin typeface="Shantell Sans"/>
              </a:rPr>
              <a:t> AI</a:t>
            </a:r>
          </a:p>
        </p:txBody>
      </p:sp>
      <p:sp>
        <p:nvSpPr>
          <p:cNvPr id="343" name="TextBox 60"/>
          <p:cNvSpPr txBox="1"/>
          <p:nvPr/>
        </p:nvSpPr>
        <p:spPr>
          <a:xfrm>
            <a:off x="905159" y="5145731"/>
            <a:ext cx="1070549"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400" b="1" dirty="0">
                <a:solidFill>
                  <a:srgbClr val="DE58A9"/>
                </a:solidFill>
                <a:latin typeface="Shantell Sans"/>
              </a:rPr>
              <a:t>Logistics</a:t>
            </a:r>
            <a:endParaRPr sz="900" b="1" dirty="0">
              <a:solidFill>
                <a:srgbClr val="DE58A9"/>
              </a:solidFill>
              <a:latin typeface="Shantell Sans"/>
            </a:endParaRPr>
          </a:p>
        </p:txBody>
      </p:sp>
      <p:sp>
        <p:nvSpPr>
          <p:cNvPr id="344" name="TextBox 61"/>
          <p:cNvSpPr txBox="1"/>
          <p:nvPr/>
        </p:nvSpPr>
        <p:spPr>
          <a:xfrm>
            <a:off x="5711578" y="1687102"/>
            <a:ext cx="2372999" cy="3077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000" b="1" dirty="0">
                <a:solidFill>
                  <a:srgbClr val="DE8431"/>
                </a:solidFill>
                <a:latin typeface="Shantell Sans"/>
              </a:rPr>
              <a:t>Công </a:t>
            </a:r>
            <a:r>
              <a:rPr sz="2000" b="1" dirty="0" err="1">
                <a:solidFill>
                  <a:srgbClr val="DE8431"/>
                </a:solidFill>
                <a:latin typeface="Shantell Sans"/>
              </a:rPr>
              <a:t>nghệ</a:t>
            </a:r>
            <a:r>
              <a:rPr sz="2000" b="1" dirty="0">
                <a:solidFill>
                  <a:srgbClr val="DE8431"/>
                </a:solidFill>
                <a:latin typeface="Shantell Sans"/>
              </a:rPr>
              <a:t> </a:t>
            </a:r>
            <a:r>
              <a:rPr sz="2000" b="1" dirty="0" err="1">
                <a:solidFill>
                  <a:srgbClr val="DE8431"/>
                </a:solidFill>
                <a:latin typeface="Shantell Sans"/>
              </a:rPr>
              <a:t>thông</a:t>
            </a:r>
            <a:r>
              <a:rPr lang="en-US" sz="2000" b="1" dirty="0">
                <a:solidFill>
                  <a:srgbClr val="DE8431"/>
                </a:solidFill>
                <a:latin typeface="Shantell Sans"/>
              </a:rPr>
              <a:t> </a:t>
            </a:r>
            <a:r>
              <a:rPr sz="2000" b="1" dirty="0">
                <a:solidFill>
                  <a:srgbClr val="DE8431"/>
                </a:solidFill>
                <a:latin typeface="Shantell Sans"/>
              </a:rPr>
              <a:t>tin</a:t>
            </a:r>
          </a:p>
        </p:txBody>
      </p:sp>
      <p:sp>
        <p:nvSpPr>
          <p:cNvPr id="345" name="TextBox 62"/>
          <p:cNvSpPr txBox="1"/>
          <p:nvPr/>
        </p:nvSpPr>
        <p:spPr>
          <a:xfrm>
            <a:off x="5670761" y="5203293"/>
            <a:ext cx="1124475"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400" b="1" dirty="0">
                <a:solidFill>
                  <a:srgbClr val="E55753"/>
                </a:solidFill>
                <a:latin typeface="Shantell Sans"/>
              </a:rPr>
              <a:t>Tài </a:t>
            </a:r>
            <a:r>
              <a:rPr sz="2400" b="1" dirty="0" err="1">
                <a:solidFill>
                  <a:srgbClr val="E55753"/>
                </a:solidFill>
                <a:latin typeface="Shantell Sans"/>
              </a:rPr>
              <a:t>chính</a:t>
            </a:r>
            <a:endParaRPr sz="2400" b="1" dirty="0">
              <a:solidFill>
                <a:srgbClr val="E55753"/>
              </a:solidFill>
              <a:latin typeface="Shantell Sans"/>
            </a:endParaRPr>
          </a:p>
        </p:txBody>
      </p:sp>
      <p:sp>
        <p:nvSpPr>
          <p:cNvPr id="346" name="TextBox 63"/>
          <p:cNvSpPr txBox="1"/>
          <p:nvPr/>
        </p:nvSpPr>
        <p:spPr>
          <a:xfrm>
            <a:off x="5578276" y="8545524"/>
            <a:ext cx="799386"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a:solidFill>
                  <a:srgbClr val="484848"/>
                </a:solidFill>
                <a:latin typeface="Shantell Sans"/>
              </a:rPr>
              <a:t>Bảo </a:t>
            </a:r>
            <a:r>
              <a:rPr b="1" dirty="0" err="1">
                <a:solidFill>
                  <a:srgbClr val="484848"/>
                </a:solidFill>
                <a:latin typeface="Shantell Sans"/>
              </a:rPr>
              <a:t>mật</a:t>
            </a:r>
            <a:endParaRPr b="1" dirty="0">
              <a:solidFill>
                <a:srgbClr val="484848"/>
              </a:solidFill>
              <a:latin typeface="Shantell Sans"/>
            </a:endParaRPr>
          </a:p>
        </p:txBody>
      </p:sp>
      <p:sp>
        <p:nvSpPr>
          <p:cNvPr id="347" name="TextBox 64"/>
          <p:cNvSpPr txBox="1"/>
          <p:nvPr/>
        </p:nvSpPr>
        <p:spPr>
          <a:xfrm>
            <a:off x="1185859" y="5683118"/>
            <a:ext cx="1312860"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dirty="0">
                <a:solidFill>
                  <a:srgbClr val="484848"/>
                </a:solidFill>
                <a:latin typeface="Shantell Sans"/>
              </a:rPr>
              <a:t>Quản </a:t>
            </a:r>
            <a:r>
              <a:rPr b="1" dirty="0" err="1">
                <a:solidFill>
                  <a:srgbClr val="484848"/>
                </a:solidFill>
                <a:latin typeface="Shantell Sans"/>
              </a:rPr>
              <a:t>lý</a:t>
            </a:r>
            <a:r>
              <a:rPr b="1" dirty="0">
                <a:solidFill>
                  <a:srgbClr val="484848"/>
                </a:solidFill>
                <a:latin typeface="Shantell Sans"/>
              </a:rPr>
              <a:t> </a:t>
            </a:r>
            <a:r>
              <a:rPr b="1" dirty="0" err="1">
                <a:solidFill>
                  <a:srgbClr val="484848"/>
                </a:solidFill>
                <a:latin typeface="Shantell Sans"/>
              </a:rPr>
              <a:t>chuỗi</a:t>
            </a:r>
            <a:r>
              <a:rPr b="1" dirty="0">
                <a:solidFill>
                  <a:srgbClr val="484848"/>
                </a:solidFill>
                <a:latin typeface="Shantell Sans"/>
              </a:rPr>
              <a:t>
</a:t>
            </a:r>
            <a:r>
              <a:rPr b="1" dirty="0" err="1">
                <a:solidFill>
                  <a:srgbClr val="484848"/>
                </a:solidFill>
                <a:latin typeface="Shantell Sans"/>
              </a:rPr>
              <a:t>cung</a:t>
            </a:r>
            <a:r>
              <a:rPr b="1" dirty="0">
                <a:solidFill>
                  <a:srgbClr val="484848"/>
                </a:solidFill>
                <a:latin typeface="Shantell Sans"/>
              </a:rPr>
              <a:t> </a:t>
            </a:r>
            <a:r>
              <a:rPr b="1" dirty="0" err="1">
                <a:solidFill>
                  <a:srgbClr val="484848"/>
                </a:solidFill>
                <a:latin typeface="Shantell Sans"/>
              </a:rPr>
              <a:t>ứng</a:t>
            </a:r>
            <a:r>
              <a:rPr b="1" dirty="0">
                <a:solidFill>
                  <a:srgbClr val="484848"/>
                </a:solidFill>
                <a:latin typeface="Shantell Sans"/>
              </a:rPr>
              <a:t> </a:t>
            </a:r>
            <a:r>
              <a:rPr b="1" dirty="0" err="1">
                <a:solidFill>
                  <a:srgbClr val="484848"/>
                </a:solidFill>
                <a:latin typeface="Shantell Sans"/>
              </a:rPr>
              <a:t>số</a:t>
            </a:r>
            <a:endParaRPr b="1" dirty="0">
              <a:solidFill>
                <a:srgbClr val="484848"/>
              </a:solidFill>
              <a:latin typeface="Shantell Sans"/>
            </a:endParaRPr>
          </a:p>
        </p:txBody>
      </p:sp>
      <p:sp>
        <p:nvSpPr>
          <p:cNvPr id="348" name="TextBox 65"/>
          <p:cNvSpPr txBox="1"/>
          <p:nvPr/>
        </p:nvSpPr>
        <p:spPr>
          <a:xfrm>
            <a:off x="5553488" y="5683118"/>
            <a:ext cx="1255985"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a:solidFill>
                  <a:srgbClr val="484848"/>
                </a:solidFill>
                <a:latin typeface="Shantell Sans"/>
              </a:rPr>
              <a:t>Chuyên </a:t>
            </a:r>
            <a:r>
              <a:rPr b="1" dirty="0" err="1">
                <a:solidFill>
                  <a:srgbClr val="484848"/>
                </a:solidFill>
                <a:latin typeface="Shantell Sans"/>
              </a:rPr>
              <a:t>viên</a:t>
            </a:r>
            <a:r>
              <a:rPr b="1" dirty="0">
                <a:solidFill>
                  <a:srgbClr val="484848"/>
                </a:solidFill>
                <a:latin typeface="Shantell Sans"/>
              </a:rPr>
              <a:t>
</a:t>
            </a:r>
            <a:r>
              <a:rPr b="1" dirty="0" err="1">
                <a:solidFill>
                  <a:srgbClr val="484848"/>
                </a:solidFill>
                <a:latin typeface="Shantell Sans"/>
              </a:rPr>
              <a:t>ngân</a:t>
            </a:r>
            <a:r>
              <a:rPr b="1" dirty="0">
                <a:solidFill>
                  <a:srgbClr val="484848"/>
                </a:solidFill>
                <a:latin typeface="Shantell Sans"/>
              </a:rPr>
              <a:t> </a:t>
            </a:r>
            <a:r>
              <a:rPr b="1" dirty="0" err="1">
                <a:solidFill>
                  <a:srgbClr val="484848"/>
                </a:solidFill>
                <a:latin typeface="Shantell Sans"/>
              </a:rPr>
              <a:t>hàng</a:t>
            </a:r>
            <a:r>
              <a:rPr b="1" dirty="0">
                <a:solidFill>
                  <a:srgbClr val="484848"/>
                </a:solidFill>
                <a:latin typeface="Shantell Sans"/>
              </a:rPr>
              <a:t> </a:t>
            </a:r>
            <a:r>
              <a:rPr b="1" dirty="0" err="1">
                <a:solidFill>
                  <a:srgbClr val="484848"/>
                </a:solidFill>
                <a:latin typeface="Shantell Sans"/>
              </a:rPr>
              <a:t>số</a:t>
            </a:r>
            <a:endParaRPr b="1" dirty="0">
              <a:solidFill>
                <a:srgbClr val="484848"/>
              </a:solidFill>
              <a:latin typeface="Shantell Sans"/>
            </a:endParaRPr>
          </a:p>
        </p:txBody>
      </p:sp>
      <p:sp>
        <p:nvSpPr>
          <p:cNvPr id="349" name="TextBox 66"/>
          <p:cNvSpPr txBox="1"/>
          <p:nvPr/>
        </p:nvSpPr>
        <p:spPr>
          <a:xfrm>
            <a:off x="1280490" y="6454566"/>
            <a:ext cx="1218283"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dirty="0" err="1">
                <a:solidFill>
                  <a:srgbClr val="484848"/>
                </a:solidFill>
                <a:latin typeface="Shantell Sans"/>
              </a:rPr>
              <a:t>Phân</a:t>
            </a:r>
            <a:r>
              <a:rPr b="1" dirty="0">
                <a:solidFill>
                  <a:srgbClr val="484848"/>
                </a:solidFill>
                <a:latin typeface="Shantell Sans"/>
              </a:rPr>
              <a:t> </a:t>
            </a:r>
            <a:r>
              <a:rPr b="1" dirty="0" err="1">
                <a:solidFill>
                  <a:srgbClr val="484848"/>
                </a:solidFill>
                <a:latin typeface="Shantell Sans"/>
              </a:rPr>
              <a:t>tích</a:t>
            </a:r>
            <a:r>
              <a:rPr b="1" dirty="0">
                <a:solidFill>
                  <a:srgbClr val="484848"/>
                </a:solidFill>
                <a:latin typeface="Shantell Sans"/>
              </a:rPr>
              <a:t> </a:t>
            </a:r>
            <a:r>
              <a:rPr b="1" dirty="0" err="1">
                <a:solidFill>
                  <a:srgbClr val="484848"/>
                </a:solidFill>
                <a:latin typeface="Shantell Sans"/>
              </a:rPr>
              <a:t>dữ</a:t>
            </a:r>
            <a:r>
              <a:rPr b="1" dirty="0">
                <a:solidFill>
                  <a:srgbClr val="484848"/>
                </a:solidFill>
                <a:latin typeface="Shantell Sans"/>
              </a:rPr>
              <a:t>
</a:t>
            </a:r>
            <a:r>
              <a:rPr b="1" dirty="0" err="1">
                <a:solidFill>
                  <a:srgbClr val="484848"/>
                </a:solidFill>
                <a:latin typeface="Shantell Sans"/>
              </a:rPr>
              <a:t>liệu</a:t>
            </a:r>
            <a:endParaRPr b="1" dirty="0">
              <a:solidFill>
                <a:srgbClr val="484848"/>
              </a:solidFill>
              <a:latin typeface="Shantell Sans"/>
            </a:endParaRPr>
          </a:p>
        </p:txBody>
      </p:sp>
      <p:sp>
        <p:nvSpPr>
          <p:cNvPr id="350" name="TextBox 67"/>
          <p:cNvSpPr txBox="1"/>
          <p:nvPr/>
        </p:nvSpPr>
        <p:spPr>
          <a:xfrm>
            <a:off x="5527749" y="6403169"/>
            <a:ext cx="1395180" cy="55399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err="1">
                <a:solidFill>
                  <a:srgbClr val="484848"/>
                </a:solidFill>
                <a:latin typeface="Shantell Sans"/>
              </a:rPr>
              <a:t>Phân</a:t>
            </a:r>
            <a:r>
              <a:rPr b="1" dirty="0">
                <a:solidFill>
                  <a:srgbClr val="484848"/>
                </a:solidFill>
                <a:latin typeface="Shantell Sans"/>
              </a:rPr>
              <a:t> </a:t>
            </a:r>
            <a:r>
              <a:rPr b="1" dirty="0" err="1">
                <a:solidFill>
                  <a:srgbClr val="484848"/>
                </a:solidFill>
                <a:latin typeface="Shantell Sans"/>
              </a:rPr>
              <a:t>tích</a:t>
            </a:r>
            <a:r>
              <a:rPr b="1" dirty="0">
                <a:solidFill>
                  <a:srgbClr val="484848"/>
                </a:solidFill>
                <a:latin typeface="Shantell Sans"/>
              </a:rPr>
              <a:t> </a:t>
            </a:r>
            <a:r>
              <a:rPr b="1" dirty="0" err="1">
                <a:solidFill>
                  <a:srgbClr val="484848"/>
                </a:solidFill>
                <a:latin typeface="Shantell Sans"/>
              </a:rPr>
              <a:t>dữ</a:t>
            </a:r>
            <a:r>
              <a:rPr b="1" dirty="0">
                <a:solidFill>
                  <a:srgbClr val="484848"/>
                </a:solidFill>
                <a:latin typeface="Shantell Sans"/>
              </a:rPr>
              <a:t>
</a:t>
            </a:r>
            <a:r>
              <a:rPr b="1" dirty="0" err="1">
                <a:solidFill>
                  <a:srgbClr val="484848"/>
                </a:solidFill>
                <a:latin typeface="Shantell Sans"/>
              </a:rPr>
              <a:t>liệu</a:t>
            </a:r>
            <a:endParaRPr b="1" dirty="0">
              <a:solidFill>
                <a:srgbClr val="484848"/>
              </a:solidFill>
              <a:latin typeface="Shantell Sans"/>
            </a:endParaRPr>
          </a:p>
        </p:txBody>
      </p:sp>
      <p:sp>
        <p:nvSpPr>
          <p:cNvPr id="351" name="TextBox 68"/>
          <p:cNvSpPr txBox="1"/>
          <p:nvPr/>
        </p:nvSpPr>
        <p:spPr>
          <a:xfrm>
            <a:off x="1101805" y="7075230"/>
            <a:ext cx="1381789"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dirty="0" err="1">
                <a:solidFill>
                  <a:srgbClr val="484848"/>
                </a:solidFill>
                <a:latin typeface="Shantell Sans"/>
              </a:rPr>
              <a:t>Vận</a:t>
            </a:r>
            <a:r>
              <a:rPr b="1" dirty="0">
                <a:solidFill>
                  <a:srgbClr val="484848"/>
                </a:solidFill>
                <a:latin typeface="Shantell Sans"/>
              </a:rPr>
              <a:t> </a:t>
            </a:r>
            <a:r>
              <a:rPr b="1" dirty="0" err="1">
                <a:solidFill>
                  <a:srgbClr val="484848"/>
                </a:solidFill>
                <a:latin typeface="Shantell Sans"/>
              </a:rPr>
              <a:t>hành</a:t>
            </a:r>
            <a:r>
              <a:rPr b="1" dirty="0">
                <a:solidFill>
                  <a:srgbClr val="484848"/>
                </a:solidFill>
                <a:latin typeface="Shantell Sans"/>
              </a:rPr>
              <a:t> </a:t>
            </a:r>
            <a:r>
              <a:rPr b="1" dirty="0" err="1">
                <a:solidFill>
                  <a:srgbClr val="484848"/>
                </a:solidFill>
                <a:latin typeface="Shantell Sans"/>
              </a:rPr>
              <a:t>hệ</a:t>
            </a:r>
            <a:r>
              <a:rPr b="1" dirty="0">
                <a:solidFill>
                  <a:srgbClr val="484848"/>
                </a:solidFill>
                <a:latin typeface="Shantell Sans"/>
              </a:rPr>
              <a:t>
</a:t>
            </a:r>
            <a:r>
              <a:rPr b="1" dirty="0" err="1">
                <a:solidFill>
                  <a:srgbClr val="484848"/>
                </a:solidFill>
                <a:latin typeface="Shantell Sans"/>
              </a:rPr>
              <a:t>thống</a:t>
            </a:r>
            <a:r>
              <a:rPr b="1" dirty="0">
                <a:solidFill>
                  <a:srgbClr val="484848"/>
                </a:solidFill>
                <a:latin typeface="Shantell Sans"/>
              </a:rPr>
              <a:t> </a:t>
            </a:r>
            <a:r>
              <a:rPr b="1" dirty="0" err="1">
                <a:solidFill>
                  <a:srgbClr val="484848"/>
                </a:solidFill>
                <a:latin typeface="Shantell Sans"/>
              </a:rPr>
              <a:t>tự</a:t>
            </a:r>
            <a:r>
              <a:rPr b="1" dirty="0">
                <a:solidFill>
                  <a:srgbClr val="484848"/>
                </a:solidFill>
                <a:latin typeface="Shantell Sans"/>
              </a:rPr>
              <a:t> </a:t>
            </a:r>
            <a:r>
              <a:rPr b="1" dirty="0" err="1">
                <a:solidFill>
                  <a:srgbClr val="484848"/>
                </a:solidFill>
                <a:latin typeface="Shantell Sans"/>
              </a:rPr>
              <a:t>động</a:t>
            </a:r>
            <a:endParaRPr b="1" dirty="0">
              <a:solidFill>
                <a:srgbClr val="484848"/>
              </a:solidFill>
              <a:latin typeface="Shantell Sans"/>
            </a:endParaRPr>
          </a:p>
        </p:txBody>
      </p:sp>
      <p:sp>
        <p:nvSpPr>
          <p:cNvPr id="352" name="TextBox 69"/>
          <p:cNvSpPr txBox="1"/>
          <p:nvPr/>
        </p:nvSpPr>
        <p:spPr>
          <a:xfrm>
            <a:off x="5527749" y="7054080"/>
            <a:ext cx="1045799"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a:solidFill>
                  <a:srgbClr val="484848"/>
                </a:solidFill>
                <a:latin typeface="Shantell Sans"/>
              </a:rPr>
              <a:t>Chuyên </a:t>
            </a:r>
            <a:r>
              <a:rPr b="1" dirty="0" err="1">
                <a:solidFill>
                  <a:srgbClr val="484848"/>
                </a:solidFill>
                <a:latin typeface="Shantell Sans"/>
              </a:rPr>
              <a:t>gia</a:t>
            </a:r>
            <a:r>
              <a:rPr b="1" dirty="0">
                <a:solidFill>
                  <a:srgbClr val="484848"/>
                </a:solidFill>
                <a:latin typeface="Shantell Sans"/>
              </a:rPr>
              <a:t>
Blockchain</a:t>
            </a:r>
          </a:p>
        </p:txBody>
      </p:sp>
      <p:sp>
        <p:nvSpPr>
          <p:cNvPr id="353" name="TextBox 70"/>
          <p:cNvSpPr txBox="1"/>
          <p:nvPr/>
        </p:nvSpPr>
        <p:spPr>
          <a:xfrm>
            <a:off x="1064918" y="7823568"/>
            <a:ext cx="1433855"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dirty="0">
                <a:solidFill>
                  <a:srgbClr val="484848"/>
                </a:solidFill>
                <a:latin typeface="Shantell Sans"/>
              </a:rPr>
              <a:t>Quản </a:t>
            </a:r>
            <a:r>
              <a:rPr b="1" dirty="0" err="1">
                <a:solidFill>
                  <a:srgbClr val="484848"/>
                </a:solidFill>
                <a:latin typeface="Shantell Sans"/>
              </a:rPr>
              <a:t>lý</a:t>
            </a:r>
            <a:r>
              <a:rPr b="1" dirty="0">
                <a:solidFill>
                  <a:srgbClr val="484848"/>
                </a:solidFill>
                <a:latin typeface="Shantell Sans"/>
              </a:rPr>
              <a:t> </a:t>
            </a:r>
            <a:r>
              <a:rPr b="1" dirty="0" err="1">
                <a:solidFill>
                  <a:srgbClr val="484848"/>
                </a:solidFill>
                <a:latin typeface="Shantell Sans"/>
              </a:rPr>
              <a:t>vận</a:t>
            </a:r>
            <a:r>
              <a:rPr b="1" dirty="0">
                <a:solidFill>
                  <a:srgbClr val="484848"/>
                </a:solidFill>
                <a:latin typeface="Shantell Sans"/>
              </a:rPr>
              <a:t> </a:t>
            </a:r>
            <a:r>
              <a:rPr b="1" dirty="0" err="1">
                <a:solidFill>
                  <a:srgbClr val="484848"/>
                </a:solidFill>
                <a:latin typeface="Shantell Sans"/>
              </a:rPr>
              <a:t>tải</a:t>
            </a:r>
            <a:r>
              <a:rPr b="1" dirty="0">
                <a:solidFill>
                  <a:srgbClr val="484848"/>
                </a:solidFill>
                <a:latin typeface="Shantell Sans"/>
              </a:rPr>
              <a:t>
</a:t>
            </a:r>
            <a:r>
              <a:rPr b="1" dirty="0" err="1">
                <a:solidFill>
                  <a:srgbClr val="484848"/>
                </a:solidFill>
                <a:latin typeface="Shantell Sans"/>
              </a:rPr>
              <a:t>xanh</a:t>
            </a:r>
            <a:endParaRPr b="1" dirty="0">
              <a:solidFill>
                <a:srgbClr val="484848"/>
              </a:solidFill>
              <a:latin typeface="Shantell Sans"/>
            </a:endParaRPr>
          </a:p>
        </p:txBody>
      </p:sp>
      <p:sp>
        <p:nvSpPr>
          <p:cNvPr id="354" name="TextBox 71"/>
          <p:cNvSpPr txBox="1"/>
          <p:nvPr/>
        </p:nvSpPr>
        <p:spPr>
          <a:xfrm>
            <a:off x="5512133" y="7772642"/>
            <a:ext cx="1462323"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err="1">
                <a:solidFill>
                  <a:srgbClr val="484848"/>
                </a:solidFill>
                <a:latin typeface="Shantell Sans"/>
              </a:rPr>
              <a:t>Phân</a:t>
            </a:r>
            <a:r>
              <a:rPr b="1" dirty="0">
                <a:solidFill>
                  <a:srgbClr val="484848"/>
                </a:solidFill>
                <a:latin typeface="Shantell Sans"/>
              </a:rPr>
              <a:t> </a:t>
            </a:r>
            <a:r>
              <a:rPr b="1" dirty="0" err="1">
                <a:solidFill>
                  <a:srgbClr val="484848"/>
                </a:solidFill>
                <a:latin typeface="Shantell Sans"/>
              </a:rPr>
              <a:t>tích</a:t>
            </a:r>
            <a:r>
              <a:rPr b="1" dirty="0">
                <a:solidFill>
                  <a:srgbClr val="484848"/>
                </a:solidFill>
                <a:latin typeface="Shantell Sans"/>
              </a:rPr>
              <a:t> </a:t>
            </a:r>
            <a:r>
              <a:rPr b="1" dirty="0" err="1">
                <a:solidFill>
                  <a:srgbClr val="484848"/>
                </a:solidFill>
                <a:latin typeface="Shantell Sans"/>
              </a:rPr>
              <a:t>rủi</a:t>
            </a:r>
            <a:r>
              <a:rPr b="1" dirty="0">
                <a:solidFill>
                  <a:srgbClr val="484848"/>
                </a:solidFill>
                <a:latin typeface="Shantell Sans"/>
              </a:rPr>
              <a:t> </a:t>
            </a:r>
            <a:r>
              <a:rPr b="1" dirty="0" err="1">
                <a:solidFill>
                  <a:srgbClr val="484848"/>
                </a:solidFill>
                <a:latin typeface="Shantell Sans"/>
              </a:rPr>
              <a:t>ro</a:t>
            </a:r>
            <a:r>
              <a:rPr b="1" dirty="0">
                <a:solidFill>
                  <a:srgbClr val="484848"/>
                </a:solidFill>
                <a:latin typeface="Shantell Sans"/>
              </a:rPr>
              <a:t>
</a:t>
            </a:r>
            <a:r>
              <a:rPr b="1" dirty="0" err="1">
                <a:solidFill>
                  <a:srgbClr val="484848"/>
                </a:solidFill>
                <a:latin typeface="Shantell Sans"/>
              </a:rPr>
              <a:t>bằng</a:t>
            </a:r>
            <a:r>
              <a:rPr b="1" dirty="0">
                <a:solidFill>
                  <a:srgbClr val="484848"/>
                </a:solidFill>
                <a:latin typeface="Shantell Sans"/>
              </a:rPr>
              <a:t> AI</a:t>
            </a:r>
          </a:p>
        </p:txBody>
      </p:sp>
      <p:sp>
        <p:nvSpPr>
          <p:cNvPr id="355" name="TextBox 72"/>
          <p:cNvSpPr txBox="1"/>
          <p:nvPr/>
        </p:nvSpPr>
        <p:spPr>
          <a:xfrm>
            <a:off x="1361129" y="8678531"/>
            <a:ext cx="1147750"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dirty="0">
                <a:solidFill>
                  <a:srgbClr val="484848"/>
                </a:solidFill>
                <a:latin typeface="Shantell Sans"/>
              </a:rPr>
              <a:t>Quản </a:t>
            </a:r>
            <a:r>
              <a:rPr b="1" dirty="0" err="1">
                <a:solidFill>
                  <a:srgbClr val="484848"/>
                </a:solidFill>
                <a:latin typeface="Shantell Sans"/>
              </a:rPr>
              <a:t>lý</a:t>
            </a:r>
            <a:r>
              <a:rPr b="1" dirty="0">
                <a:solidFill>
                  <a:srgbClr val="484848"/>
                </a:solidFill>
                <a:latin typeface="Shantell Sans"/>
              </a:rPr>
              <a:t> </a:t>
            </a:r>
            <a:r>
              <a:rPr b="1" dirty="0" err="1">
                <a:solidFill>
                  <a:srgbClr val="484848"/>
                </a:solidFill>
                <a:latin typeface="Shantell Sans"/>
              </a:rPr>
              <a:t>kho</a:t>
            </a:r>
            <a:r>
              <a:rPr b="1" dirty="0">
                <a:solidFill>
                  <a:srgbClr val="484848"/>
                </a:solidFill>
                <a:latin typeface="Shantell Sans"/>
              </a:rPr>
              <a:t>
</a:t>
            </a:r>
            <a:r>
              <a:rPr b="1" dirty="0" err="1">
                <a:solidFill>
                  <a:srgbClr val="484848"/>
                </a:solidFill>
                <a:latin typeface="Shantell Sans"/>
              </a:rPr>
              <a:t>thông</a:t>
            </a:r>
            <a:r>
              <a:rPr b="1" dirty="0">
                <a:solidFill>
                  <a:srgbClr val="484848"/>
                </a:solidFill>
                <a:latin typeface="Shantell Sans"/>
              </a:rPr>
              <a:t> </a:t>
            </a:r>
            <a:r>
              <a:rPr b="1" dirty="0" err="1">
                <a:solidFill>
                  <a:srgbClr val="484848"/>
                </a:solidFill>
                <a:latin typeface="Shantell Sans"/>
              </a:rPr>
              <a:t>minh</a:t>
            </a:r>
            <a:endParaRPr b="1" dirty="0">
              <a:solidFill>
                <a:srgbClr val="484848"/>
              </a:solidFill>
              <a:latin typeface="Shantell Sans"/>
            </a:endParaRPr>
          </a:p>
        </p:txBody>
      </p:sp>
      <p:sp>
        <p:nvSpPr>
          <p:cNvPr id="356" name="Rounded Rectangle 73"/>
          <p:cNvSpPr/>
          <p:nvPr/>
        </p:nvSpPr>
        <p:spPr>
          <a:xfrm>
            <a:off x="3589101" y="4686339"/>
            <a:ext cx="824967" cy="667657"/>
          </a:xfrm>
          <a:custGeom>
            <a:avLst/>
            <a:gdLst/>
            <a:ahLst/>
            <a:cxnLst/>
            <a:rect l="0" t="0" r="0" b="0"/>
            <a:pathLst>
              <a:path w="436501" h="438127">
                <a:moveTo>
                  <a:pt x="288855" y="307257"/>
                </a:moveTo>
                <a:cubicBezTo>
                  <a:pt x="288855" y="323323"/>
                  <a:pt x="301878" y="336346"/>
                  <a:pt x="317944" y="336346"/>
                </a:cubicBezTo>
                <a:cubicBezTo>
                  <a:pt x="334010" y="336346"/>
                  <a:pt x="347033" y="323323"/>
                  <a:pt x="347033" y="307257"/>
                </a:cubicBezTo>
                <a:cubicBezTo>
                  <a:pt x="347033" y="291191"/>
                  <a:pt x="334010" y="278168"/>
                  <a:pt x="317944" y="278168"/>
                </a:cubicBezTo>
                <a:cubicBezTo>
                  <a:pt x="301878" y="278168"/>
                  <a:pt x="288855" y="291191"/>
                  <a:pt x="288855" y="307257"/>
                </a:cubicBezTo>
                <a:moveTo>
                  <a:pt x="342652" y="194729"/>
                </a:moveTo>
                <a:lnTo>
                  <a:pt x="351224" y="222884"/>
                </a:lnTo>
                <a:cubicBezTo>
                  <a:pt x="354138" y="232596"/>
                  <a:pt x="364089" y="238380"/>
                  <a:pt x="373970" y="236105"/>
                </a:cubicBezTo>
                <a:lnTo>
                  <a:pt x="402545" y="229476"/>
                </a:lnTo>
                <a:cubicBezTo>
                  <a:pt x="413660" y="226944"/>
                  <a:pt x="425126" y="231958"/>
                  <a:pt x="430813" y="241837"/>
                </a:cubicBezTo>
                <a:cubicBezTo>
                  <a:pt x="436501" y="251716"/>
                  <a:pt x="435080" y="264150"/>
                  <a:pt x="427310" y="272491"/>
                </a:cubicBezTo>
                <a:lnTo>
                  <a:pt x="407327" y="294036"/>
                </a:lnTo>
                <a:cubicBezTo>
                  <a:pt x="400426" y="301492"/>
                  <a:pt x="400426" y="313003"/>
                  <a:pt x="407327" y="320459"/>
                </a:cubicBezTo>
                <a:lnTo>
                  <a:pt x="427310" y="342004"/>
                </a:lnTo>
                <a:cubicBezTo>
                  <a:pt x="435080" y="350345"/>
                  <a:pt x="436501" y="362778"/>
                  <a:pt x="430813" y="372657"/>
                </a:cubicBezTo>
                <a:cubicBezTo>
                  <a:pt x="425126" y="382536"/>
                  <a:pt x="413660" y="387550"/>
                  <a:pt x="402545" y="385019"/>
                </a:cubicBezTo>
                <a:lnTo>
                  <a:pt x="373970" y="378409"/>
                </a:lnTo>
                <a:cubicBezTo>
                  <a:pt x="364095" y="376132"/>
                  <a:pt x="354146" y="381906"/>
                  <a:pt x="351224" y="391610"/>
                </a:cubicBezTo>
                <a:lnTo>
                  <a:pt x="342652" y="419785"/>
                </a:lnTo>
                <a:cubicBezTo>
                  <a:pt x="339359" y="430677"/>
                  <a:pt x="329322" y="438127"/>
                  <a:pt x="317944" y="438127"/>
                </a:cubicBezTo>
                <a:cubicBezTo>
                  <a:pt x="306566" y="438127"/>
                  <a:pt x="296530" y="430677"/>
                  <a:pt x="293236" y="419785"/>
                </a:cubicBezTo>
                <a:lnTo>
                  <a:pt x="284645" y="391610"/>
                </a:lnTo>
                <a:cubicBezTo>
                  <a:pt x="281723" y="381906"/>
                  <a:pt x="271774" y="376132"/>
                  <a:pt x="261899" y="378409"/>
                </a:cubicBezTo>
                <a:lnTo>
                  <a:pt x="233324" y="385019"/>
                </a:lnTo>
                <a:cubicBezTo>
                  <a:pt x="222201" y="387580"/>
                  <a:pt x="210711" y="382572"/>
                  <a:pt x="205016" y="372680"/>
                </a:cubicBezTo>
                <a:cubicBezTo>
                  <a:pt x="199321" y="362789"/>
                  <a:pt x="200759" y="350337"/>
                  <a:pt x="208559" y="342004"/>
                </a:cubicBezTo>
                <a:lnTo>
                  <a:pt x="228542" y="320459"/>
                </a:lnTo>
                <a:cubicBezTo>
                  <a:pt x="235443" y="313003"/>
                  <a:pt x="235443" y="301492"/>
                  <a:pt x="228542" y="294036"/>
                </a:cubicBezTo>
                <a:lnTo>
                  <a:pt x="208635" y="272415"/>
                </a:lnTo>
                <a:cubicBezTo>
                  <a:pt x="200835" y="264081"/>
                  <a:pt x="199397" y="251630"/>
                  <a:pt x="205092" y="241738"/>
                </a:cubicBezTo>
                <a:cubicBezTo>
                  <a:pt x="210787" y="231847"/>
                  <a:pt x="222277" y="226838"/>
                  <a:pt x="233400" y="229400"/>
                </a:cubicBezTo>
                <a:lnTo>
                  <a:pt x="261975" y="236029"/>
                </a:lnTo>
                <a:cubicBezTo>
                  <a:pt x="271809" y="238266"/>
                  <a:pt x="281701" y="232530"/>
                  <a:pt x="284645" y="222884"/>
                </a:cubicBezTo>
                <a:lnTo>
                  <a:pt x="293236" y="194729"/>
                </a:lnTo>
                <a:cubicBezTo>
                  <a:pt x="296507" y="183815"/>
                  <a:pt x="306551" y="176340"/>
                  <a:pt x="317944" y="176340"/>
                </a:cubicBezTo>
                <a:cubicBezTo>
                  <a:pt x="329337" y="176340"/>
                  <a:pt x="339381" y="183815"/>
                  <a:pt x="342652" y="194729"/>
                </a:cubicBezTo>
                <a:close/>
                <a:moveTo>
                  <a:pt x="145446" y="436340"/>
                </a:moveTo>
                <a:lnTo>
                  <a:pt x="159981" y="349072"/>
                </a:lnTo>
                <a:moveTo>
                  <a:pt x="101803" y="436340"/>
                </a:moveTo>
                <a:lnTo>
                  <a:pt x="237553" y="436340"/>
                </a:lnTo>
                <a:moveTo>
                  <a:pt x="160381" y="349072"/>
                </a:moveTo>
                <a:lnTo>
                  <a:pt x="58140" y="349072"/>
                </a:lnTo>
                <a:cubicBezTo>
                  <a:pt x="26024" y="349051"/>
                  <a:pt x="0" y="323009"/>
                  <a:pt x="0" y="290893"/>
                </a:cubicBezTo>
                <a:lnTo>
                  <a:pt x="0" y="58178"/>
                </a:lnTo>
                <a:cubicBezTo>
                  <a:pt x="0" y="26062"/>
                  <a:pt x="26024" y="21"/>
                  <a:pt x="58140" y="0"/>
                </a:cubicBezTo>
                <a:lnTo>
                  <a:pt x="378180" y="0"/>
                </a:lnTo>
                <a:cubicBezTo>
                  <a:pt x="410311" y="0"/>
                  <a:pt x="436359" y="26047"/>
                  <a:pt x="436359" y="58178"/>
                </a:cubicBezTo>
                <a:lnTo>
                  <a:pt x="436359" y="169678"/>
                </a:lnTo>
                <a:moveTo>
                  <a:pt x="67017" y="114947"/>
                </a:moveTo>
                <a:lnTo>
                  <a:pt x="89458" y="137388"/>
                </a:lnTo>
                <a:cubicBezTo>
                  <a:pt x="92442" y="140362"/>
                  <a:pt x="96567" y="141897"/>
                  <a:pt x="100768" y="141597"/>
                </a:cubicBezTo>
                <a:cubicBezTo>
                  <a:pt x="104969" y="141298"/>
                  <a:pt x="108835" y="139193"/>
                  <a:pt x="111366" y="135826"/>
                </a:cubicBezTo>
                <a:lnTo>
                  <a:pt x="152704" y="80714"/>
                </a:lnTo>
                <a:moveTo>
                  <a:pt x="67017" y="226466"/>
                </a:moveTo>
                <a:lnTo>
                  <a:pt x="89458" y="248888"/>
                </a:lnTo>
                <a:cubicBezTo>
                  <a:pt x="92436" y="251873"/>
                  <a:pt x="96564" y="253417"/>
                  <a:pt x="100769" y="253117"/>
                </a:cubicBezTo>
                <a:cubicBezTo>
                  <a:pt x="104975" y="252817"/>
                  <a:pt x="108842" y="250703"/>
                  <a:pt x="111366" y="247326"/>
                </a:cubicBezTo>
                <a:lnTo>
                  <a:pt x="152704" y="192214"/>
                </a:lnTo>
                <a:moveTo>
                  <a:pt x="237553" y="101803"/>
                </a:moveTo>
                <a:lnTo>
                  <a:pt x="344214" y="101803"/>
                </a:lnTo>
              </a:path>
            </a:pathLst>
          </a:custGeom>
          <a:noFill/>
          <a:ln w="38100">
            <a:solidFill>
              <a:srgbClr val="96969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57" name="Rounded Rectangle 74"/>
          <p:cNvSpPr/>
          <p:nvPr/>
        </p:nvSpPr>
        <p:spPr>
          <a:xfrm>
            <a:off x="2294621" y="2094385"/>
            <a:ext cx="282430" cy="246574"/>
          </a:xfrm>
          <a:custGeom>
            <a:avLst/>
            <a:gdLst/>
            <a:ahLst/>
            <a:cxnLst/>
            <a:rect l="0" t="0" r="0" b="0"/>
            <a:pathLst>
              <a:path w="182562" h="182736">
                <a:moveTo>
                  <a:pt x="71437" y="0"/>
                </a:moveTo>
                <a:lnTo>
                  <a:pt x="71437" y="23812"/>
                </a:lnTo>
                <a:moveTo>
                  <a:pt x="31750" y="127000"/>
                </a:moveTo>
                <a:lnTo>
                  <a:pt x="7937" y="127000"/>
                </a:lnTo>
                <a:cubicBezTo>
                  <a:pt x="3553" y="127000"/>
                  <a:pt x="0" y="123446"/>
                  <a:pt x="0" y="119062"/>
                </a:cubicBezTo>
                <a:lnTo>
                  <a:pt x="0" y="39687"/>
                </a:lnTo>
                <a:cubicBezTo>
                  <a:pt x="0" y="35303"/>
                  <a:pt x="3553" y="31750"/>
                  <a:pt x="7937" y="31750"/>
                </a:cubicBezTo>
                <a:lnTo>
                  <a:pt x="51593" y="31750"/>
                </a:lnTo>
                <a:moveTo>
                  <a:pt x="91281" y="31750"/>
                </a:moveTo>
                <a:lnTo>
                  <a:pt x="134937" y="31750"/>
                </a:lnTo>
                <a:cubicBezTo>
                  <a:pt x="139321" y="31750"/>
                  <a:pt x="142875" y="35303"/>
                  <a:pt x="142875" y="39687"/>
                </a:cubicBezTo>
                <a:lnTo>
                  <a:pt x="142875" y="98964"/>
                </a:lnTo>
                <a:moveTo>
                  <a:pt x="41386" y="134937"/>
                </a:moveTo>
                <a:lnTo>
                  <a:pt x="27781" y="182562"/>
                </a:lnTo>
                <a:moveTo>
                  <a:pt x="91281" y="31750"/>
                </a:moveTo>
                <a:cubicBezTo>
                  <a:pt x="91281" y="27366"/>
                  <a:pt x="87727" y="23812"/>
                  <a:pt x="83343" y="23812"/>
                </a:cubicBezTo>
                <a:lnTo>
                  <a:pt x="59531" y="23812"/>
                </a:lnTo>
                <a:cubicBezTo>
                  <a:pt x="55147" y="23812"/>
                  <a:pt x="51593" y="27366"/>
                  <a:pt x="51593" y="31750"/>
                </a:cubicBezTo>
                <a:cubicBezTo>
                  <a:pt x="51593" y="36133"/>
                  <a:pt x="55147" y="39687"/>
                  <a:pt x="59531" y="39687"/>
                </a:cubicBezTo>
                <a:lnTo>
                  <a:pt x="83343" y="39687"/>
                </a:lnTo>
                <a:cubicBezTo>
                  <a:pt x="87727" y="39687"/>
                  <a:pt x="91281" y="36133"/>
                  <a:pt x="91281" y="31750"/>
                </a:cubicBezTo>
                <a:close/>
                <a:moveTo>
                  <a:pt x="75160" y="119062"/>
                </a:moveTo>
                <a:lnTo>
                  <a:pt x="39687" y="119062"/>
                </a:lnTo>
                <a:cubicBezTo>
                  <a:pt x="35303" y="119062"/>
                  <a:pt x="31750" y="122616"/>
                  <a:pt x="31750" y="127000"/>
                </a:cubicBezTo>
                <a:lnTo>
                  <a:pt x="31750" y="130968"/>
                </a:lnTo>
                <a:cubicBezTo>
                  <a:pt x="31750" y="133160"/>
                  <a:pt x="33526" y="134937"/>
                  <a:pt x="35718" y="134937"/>
                </a:cubicBezTo>
                <a:lnTo>
                  <a:pt x="55808" y="134937"/>
                </a:lnTo>
                <a:moveTo>
                  <a:pt x="127000" y="111577"/>
                </a:moveTo>
                <a:lnTo>
                  <a:pt x="71437" y="133643"/>
                </a:lnTo>
                <a:lnTo>
                  <a:pt x="127000" y="153249"/>
                </a:lnTo>
                <a:lnTo>
                  <a:pt x="182562" y="133643"/>
                </a:lnTo>
                <a:lnTo>
                  <a:pt x="127000" y="111577"/>
                </a:lnTo>
                <a:close/>
                <a:moveTo>
                  <a:pt x="71437" y="133643"/>
                </a:moveTo>
                <a:lnTo>
                  <a:pt x="71437" y="162718"/>
                </a:lnTo>
                <a:moveTo>
                  <a:pt x="95250" y="142049"/>
                </a:moveTo>
                <a:lnTo>
                  <a:pt x="95250" y="167084"/>
                </a:lnTo>
                <a:cubicBezTo>
                  <a:pt x="95239" y="169527"/>
                  <a:pt x="96721" y="171729"/>
                  <a:pt x="98988" y="172640"/>
                </a:cubicBezTo>
                <a:lnTo>
                  <a:pt x="124785" y="182165"/>
                </a:lnTo>
                <a:cubicBezTo>
                  <a:pt x="126206" y="182736"/>
                  <a:pt x="127793" y="182736"/>
                  <a:pt x="129214" y="182165"/>
                </a:cubicBezTo>
                <a:lnTo>
                  <a:pt x="155011" y="172640"/>
                </a:lnTo>
                <a:cubicBezTo>
                  <a:pt x="157278" y="171729"/>
                  <a:pt x="158760" y="169527"/>
                  <a:pt x="158749" y="167084"/>
                </a:cubicBezTo>
                <a:lnTo>
                  <a:pt x="158750" y="142049"/>
                </a:lnTo>
              </a:path>
            </a:pathLst>
          </a:custGeom>
          <a:noFill/>
          <a:ln w="9525">
            <a:solidFill>
              <a:srgbClr val="BA5DE5"/>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58" name="Rounded Rectangle 75"/>
          <p:cNvSpPr/>
          <p:nvPr/>
        </p:nvSpPr>
        <p:spPr>
          <a:xfrm>
            <a:off x="2173066" y="5211298"/>
            <a:ext cx="397266" cy="261411"/>
          </a:xfrm>
          <a:custGeom>
            <a:avLst/>
            <a:gdLst/>
            <a:ahLst/>
            <a:cxnLst/>
            <a:rect l="0" t="0" r="0" b="0"/>
            <a:pathLst>
              <a:path w="182954" h="146780">
                <a:moveTo>
                  <a:pt x="61832" y="40060"/>
                </a:moveTo>
                <a:lnTo>
                  <a:pt x="47941" y="40060"/>
                </a:lnTo>
                <a:lnTo>
                  <a:pt x="47941" y="83716"/>
                </a:lnTo>
                <a:moveTo>
                  <a:pt x="61832" y="63873"/>
                </a:moveTo>
                <a:lnTo>
                  <a:pt x="47941" y="63873"/>
                </a:lnTo>
                <a:moveTo>
                  <a:pt x="135746" y="83716"/>
                </a:moveTo>
                <a:lnTo>
                  <a:pt x="121855" y="83716"/>
                </a:lnTo>
                <a:lnTo>
                  <a:pt x="121855" y="40060"/>
                </a:lnTo>
                <a:lnTo>
                  <a:pt x="135746" y="40060"/>
                </a:lnTo>
                <a:moveTo>
                  <a:pt x="135746" y="63873"/>
                </a:moveTo>
                <a:lnTo>
                  <a:pt x="121855" y="63873"/>
                </a:lnTo>
                <a:moveTo>
                  <a:pt x="168988" y="83716"/>
                </a:moveTo>
                <a:lnTo>
                  <a:pt x="155097" y="83716"/>
                </a:lnTo>
                <a:lnTo>
                  <a:pt x="155097" y="40060"/>
                </a:lnTo>
                <a:lnTo>
                  <a:pt x="168988" y="40060"/>
                </a:lnTo>
                <a:moveTo>
                  <a:pt x="168988" y="63873"/>
                </a:moveTo>
                <a:lnTo>
                  <a:pt x="155097" y="63873"/>
                </a:lnTo>
                <a:moveTo>
                  <a:pt x="82668" y="83700"/>
                </a:moveTo>
                <a:lnTo>
                  <a:pt x="82668" y="40044"/>
                </a:lnTo>
                <a:lnTo>
                  <a:pt x="92589" y="40044"/>
                </a:lnTo>
                <a:cubicBezTo>
                  <a:pt x="98069" y="40044"/>
                  <a:pt x="102511" y="44486"/>
                  <a:pt x="102511" y="49966"/>
                </a:cubicBezTo>
                <a:cubicBezTo>
                  <a:pt x="102511" y="55446"/>
                  <a:pt x="98069" y="59888"/>
                  <a:pt x="92589" y="59888"/>
                </a:cubicBezTo>
                <a:lnTo>
                  <a:pt x="82668" y="59888"/>
                </a:lnTo>
                <a:moveTo>
                  <a:pt x="82668" y="59888"/>
                </a:moveTo>
                <a:lnTo>
                  <a:pt x="86636" y="59888"/>
                </a:lnTo>
                <a:cubicBezTo>
                  <a:pt x="95404" y="59888"/>
                  <a:pt x="102511" y="66995"/>
                  <a:pt x="102511" y="75763"/>
                </a:cubicBezTo>
                <a:lnTo>
                  <a:pt x="102511" y="83700"/>
                </a:lnTo>
                <a:moveTo>
                  <a:pt x="20231" y="130992"/>
                </a:moveTo>
                <a:lnTo>
                  <a:pt x="8500" y="130992"/>
                </a:lnTo>
                <a:cubicBezTo>
                  <a:pt x="4021" y="130988"/>
                  <a:pt x="392" y="127358"/>
                  <a:pt x="387" y="122880"/>
                </a:cubicBezTo>
                <a:lnTo>
                  <a:pt x="387" y="82907"/>
                </a:lnTo>
                <a:cubicBezTo>
                  <a:pt x="0" y="77394"/>
                  <a:pt x="2808" y="72147"/>
                  <a:pt x="7611" y="69413"/>
                </a:cubicBezTo>
                <a:cubicBezTo>
                  <a:pt x="14016" y="67032"/>
                  <a:pt x="24732" y="64087"/>
                  <a:pt x="24732" y="64087"/>
                </a:cubicBezTo>
                <a:lnTo>
                  <a:pt x="38932" y="16232"/>
                </a:lnTo>
                <a:cubicBezTo>
                  <a:pt x="40804" y="7405"/>
                  <a:pt x="48204" y="826"/>
                  <a:pt x="57188" y="0"/>
                </a:cubicBezTo>
                <a:lnTo>
                  <a:pt x="166726" y="0"/>
                </a:lnTo>
                <a:cubicBezTo>
                  <a:pt x="175689" y="0"/>
                  <a:pt x="182954" y="7268"/>
                  <a:pt x="182950" y="16232"/>
                </a:cubicBezTo>
                <a:lnTo>
                  <a:pt x="182950" y="122880"/>
                </a:lnTo>
                <a:cubicBezTo>
                  <a:pt x="182946" y="127358"/>
                  <a:pt x="179316" y="130988"/>
                  <a:pt x="174838" y="130992"/>
                </a:cubicBezTo>
                <a:lnTo>
                  <a:pt x="163106" y="130992"/>
                </a:lnTo>
                <a:moveTo>
                  <a:pt x="20231" y="126936"/>
                </a:moveTo>
                <a:cubicBezTo>
                  <a:pt x="20231" y="137895"/>
                  <a:pt x="29116" y="146780"/>
                  <a:pt x="40075" y="146780"/>
                </a:cubicBezTo>
                <a:cubicBezTo>
                  <a:pt x="51034" y="146780"/>
                  <a:pt x="59919" y="137895"/>
                  <a:pt x="59919" y="126936"/>
                </a:cubicBezTo>
                <a:cubicBezTo>
                  <a:pt x="59919" y="115977"/>
                  <a:pt x="51034" y="107092"/>
                  <a:pt x="40075" y="107092"/>
                </a:cubicBezTo>
                <a:cubicBezTo>
                  <a:pt x="29116" y="107092"/>
                  <a:pt x="20231" y="115977"/>
                  <a:pt x="20231" y="126936"/>
                </a:cubicBezTo>
                <a:moveTo>
                  <a:pt x="123419" y="126936"/>
                </a:moveTo>
                <a:cubicBezTo>
                  <a:pt x="123419" y="137895"/>
                  <a:pt x="132303" y="146780"/>
                  <a:pt x="143262" y="146780"/>
                </a:cubicBezTo>
                <a:cubicBezTo>
                  <a:pt x="154222" y="146780"/>
                  <a:pt x="163106" y="137895"/>
                  <a:pt x="163106" y="126936"/>
                </a:cubicBezTo>
                <a:cubicBezTo>
                  <a:pt x="163106" y="115977"/>
                  <a:pt x="154222" y="107092"/>
                  <a:pt x="143262" y="107092"/>
                </a:cubicBezTo>
                <a:cubicBezTo>
                  <a:pt x="132303" y="107092"/>
                  <a:pt x="123419" y="115977"/>
                  <a:pt x="123419" y="126936"/>
                </a:cubicBezTo>
                <a:moveTo>
                  <a:pt x="122530" y="130992"/>
                </a:moveTo>
                <a:lnTo>
                  <a:pt x="60808" y="130992"/>
                </a:lnTo>
                <a:moveTo>
                  <a:pt x="16612" y="94480"/>
                </a:moveTo>
                <a:lnTo>
                  <a:pt x="387" y="94480"/>
                </a:lnTo>
              </a:path>
            </a:pathLst>
          </a:custGeom>
          <a:noFill/>
          <a:ln w="9525">
            <a:solidFill>
              <a:srgbClr val="DE58A9"/>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p>
        </p:txBody>
      </p:sp>
      <p:sp>
        <p:nvSpPr>
          <p:cNvPr id="359" name="Rounded Rectangle 76"/>
          <p:cNvSpPr/>
          <p:nvPr/>
        </p:nvSpPr>
        <p:spPr>
          <a:xfrm>
            <a:off x="5296818" y="5262689"/>
            <a:ext cx="281458" cy="272720"/>
          </a:xfrm>
          <a:custGeom>
            <a:avLst/>
            <a:gdLst/>
            <a:ahLst/>
            <a:cxnLst/>
            <a:rect l="0" t="0" r="0" b="0"/>
            <a:pathLst>
              <a:path w="185785" h="179157">
                <a:moveTo>
                  <a:pt x="0" y="0"/>
                </a:moveTo>
                <a:moveTo>
                  <a:pt x="127476" y="134604"/>
                </a:moveTo>
                <a:lnTo>
                  <a:pt x="162163" y="123158"/>
                </a:lnTo>
                <a:cubicBezTo>
                  <a:pt x="170909" y="120562"/>
                  <a:pt x="180345" y="123707"/>
                  <a:pt x="185785" y="131032"/>
                </a:cubicBezTo>
                <a:cubicBezTo>
                  <a:pt x="89503" y="179157"/>
                  <a:pt x="120665" y="178879"/>
                  <a:pt x="36202" y="150717"/>
                </a:cubicBezTo>
                <a:lnTo>
                  <a:pt x="4714" y="170402"/>
                </a:lnTo>
                <a:moveTo>
                  <a:pt x="75565" y="138906"/>
                </a:moveTo>
                <a:lnTo>
                  <a:pt x="118871" y="138906"/>
                </a:lnTo>
                <a:cubicBezTo>
                  <a:pt x="123420" y="138906"/>
                  <a:pt x="126039" y="137596"/>
                  <a:pt x="127523" y="134421"/>
                </a:cubicBezTo>
                <a:cubicBezTo>
                  <a:pt x="128530" y="132274"/>
                  <a:pt x="128530" y="129790"/>
                  <a:pt x="127523" y="127642"/>
                </a:cubicBezTo>
                <a:cubicBezTo>
                  <a:pt x="126039" y="124467"/>
                  <a:pt x="123055" y="123158"/>
                  <a:pt x="118871" y="123158"/>
                </a:cubicBezTo>
                <a:lnTo>
                  <a:pt x="95250" y="123158"/>
                </a:lnTo>
                <a:cubicBezTo>
                  <a:pt x="85918" y="113532"/>
                  <a:pt x="73223" y="107892"/>
                  <a:pt x="59824" y="107418"/>
                </a:cubicBezTo>
                <a:lnTo>
                  <a:pt x="39949" y="107418"/>
                </a:lnTo>
                <a:cubicBezTo>
                  <a:pt x="37486" y="107415"/>
                  <a:pt x="35057" y="107986"/>
                  <a:pt x="32853" y="109085"/>
                </a:cubicBezTo>
                <a:lnTo>
                  <a:pt x="4714" y="123166"/>
                </a:lnTo>
                <a:moveTo>
                  <a:pt x="136921" y="101203"/>
                </a:moveTo>
                <a:cubicBezTo>
                  <a:pt x="163224" y="101203"/>
                  <a:pt x="184546" y="79880"/>
                  <a:pt x="184546" y="53578"/>
                </a:cubicBezTo>
                <a:cubicBezTo>
                  <a:pt x="184546" y="27275"/>
                  <a:pt x="163224" y="5953"/>
                  <a:pt x="136921" y="5953"/>
                </a:cubicBezTo>
                <a:cubicBezTo>
                  <a:pt x="110619" y="5953"/>
                  <a:pt x="89296" y="27275"/>
                  <a:pt x="89296" y="53578"/>
                </a:cubicBezTo>
                <a:cubicBezTo>
                  <a:pt x="89296" y="79880"/>
                  <a:pt x="110619" y="101203"/>
                  <a:pt x="136921" y="101203"/>
                </a:cubicBezTo>
                <a:close/>
                <a:moveTo>
                  <a:pt x="128904" y="29765"/>
                </a:moveTo>
                <a:lnTo>
                  <a:pt x="128904" y="21828"/>
                </a:lnTo>
                <a:moveTo>
                  <a:pt x="144779" y="29765"/>
                </a:moveTo>
                <a:lnTo>
                  <a:pt x="144779" y="21828"/>
                </a:lnTo>
                <a:moveTo>
                  <a:pt x="128904" y="85328"/>
                </a:moveTo>
                <a:lnTo>
                  <a:pt x="128904" y="77390"/>
                </a:lnTo>
                <a:moveTo>
                  <a:pt x="144779" y="85328"/>
                </a:moveTo>
                <a:lnTo>
                  <a:pt x="144779" y="77390"/>
                </a:lnTo>
                <a:moveTo>
                  <a:pt x="156765" y="41671"/>
                </a:moveTo>
                <a:cubicBezTo>
                  <a:pt x="156765" y="48247"/>
                  <a:pt x="151435" y="53578"/>
                  <a:pt x="144859" y="53578"/>
                </a:cubicBezTo>
                <a:lnTo>
                  <a:pt x="121046" y="53578"/>
                </a:lnTo>
                <a:lnTo>
                  <a:pt x="121046" y="29765"/>
                </a:lnTo>
                <a:lnTo>
                  <a:pt x="144859" y="29765"/>
                </a:lnTo>
                <a:cubicBezTo>
                  <a:pt x="151435" y="29765"/>
                  <a:pt x="156765" y="35096"/>
                  <a:pt x="156765" y="41671"/>
                </a:cubicBezTo>
                <a:close/>
                <a:moveTo>
                  <a:pt x="156765" y="65484"/>
                </a:moveTo>
                <a:cubicBezTo>
                  <a:pt x="156765" y="72060"/>
                  <a:pt x="151435" y="77390"/>
                  <a:pt x="144859" y="77390"/>
                </a:cubicBezTo>
                <a:lnTo>
                  <a:pt x="121046" y="77390"/>
                </a:lnTo>
                <a:lnTo>
                  <a:pt x="121046" y="53578"/>
                </a:lnTo>
                <a:lnTo>
                  <a:pt x="144859" y="53578"/>
                </a:lnTo>
                <a:cubicBezTo>
                  <a:pt x="151435" y="53578"/>
                  <a:pt x="156765" y="58908"/>
                  <a:pt x="156765" y="65484"/>
                </a:cubicBezTo>
                <a:close/>
              </a:path>
            </a:pathLst>
          </a:custGeom>
          <a:noFill/>
          <a:ln w="9525">
            <a:solidFill>
              <a:srgbClr val="E5575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60" name="Rounded Rectangle 77"/>
          <p:cNvSpPr/>
          <p:nvPr/>
        </p:nvSpPr>
        <p:spPr>
          <a:xfrm>
            <a:off x="5257313" y="1686905"/>
            <a:ext cx="371084" cy="315031"/>
          </a:xfrm>
          <a:custGeom>
            <a:avLst/>
            <a:gdLst/>
            <a:ahLst/>
            <a:cxnLst/>
            <a:rect l="0" t="0" r="0" b="0"/>
            <a:pathLst>
              <a:path w="182879" h="182562">
                <a:moveTo>
                  <a:pt x="39687" y="150812"/>
                </a:moveTo>
                <a:lnTo>
                  <a:pt x="142875" y="150812"/>
                </a:lnTo>
                <a:cubicBezTo>
                  <a:pt x="142875" y="150812"/>
                  <a:pt x="150812" y="150812"/>
                  <a:pt x="150812" y="158750"/>
                </a:cubicBezTo>
                <a:lnTo>
                  <a:pt x="150812" y="174625"/>
                </a:lnTo>
                <a:cubicBezTo>
                  <a:pt x="150812" y="174625"/>
                  <a:pt x="150812" y="182562"/>
                  <a:pt x="142875" y="182562"/>
                </a:cubicBezTo>
                <a:lnTo>
                  <a:pt x="39687" y="182562"/>
                </a:lnTo>
                <a:cubicBezTo>
                  <a:pt x="39687" y="182562"/>
                  <a:pt x="31750" y="182562"/>
                  <a:pt x="31750" y="174625"/>
                </a:cubicBezTo>
                <a:lnTo>
                  <a:pt x="31750" y="158750"/>
                </a:lnTo>
                <a:cubicBezTo>
                  <a:pt x="31750" y="158750"/>
                  <a:pt x="31750" y="150812"/>
                  <a:pt x="39687" y="150812"/>
                </a:cubicBezTo>
                <a:moveTo>
                  <a:pt x="47625" y="150812"/>
                </a:moveTo>
                <a:lnTo>
                  <a:pt x="47625" y="127000"/>
                </a:lnTo>
                <a:moveTo>
                  <a:pt x="134937" y="150812"/>
                </a:moveTo>
                <a:lnTo>
                  <a:pt x="134937" y="127000"/>
                </a:lnTo>
                <a:moveTo>
                  <a:pt x="47625" y="166687"/>
                </a:moveTo>
                <a:lnTo>
                  <a:pt x="55562" y="166687"/>
                </a:lnTo>
                <a:moveTo>
                  <a:pt x="71437" y="166687"/>
                </a:moveTo>
                <a:lnTo>
                  <a:pt x="79375" y="166687"/>
                </a:lnTo>
                <a:moveTo>
                  <a:pt x="91281" y="45640"/>
                </a:moveTo>
                <a:cubicBezTo>
                  <a:pt x="90185" y="45640"/>
                  <a:pt x="89296" y="46529"/>
                  <a:pt x="89296" y="47625"/>
                </a:cubicBezTo>
                <a:cubicBezTo>
                  <a:pt x="89296" y="48720"/>
                  <a:pt x="90185" y="49609"/>
                  <a:pt x="91281" y="49609"/>
                </a:cubicBezTo>
                <a:cubicBezTo>
                  <a:pt x="92377" y="49609"/>
                  <a:pt x="93265" y="48720"/>
                  <a:pt x="93265" y="47625"/>
                </a:cubicBezTo>
                <a:cubicBezTo>
                  <a:pt x="93265" y="46529"/>
                  <a:pt x="92377" y="45640"/>
                  <a:pt x="91281" y="45640"/>
                </a:cubicBezTo>
                <a:moveTo>
                  <a:pt x="79375" y="0"/>
                </a:moveTo>
                <a:lnTo>
                  <a:pt x="103187" y="0"/>
                </a:lnTo>
                <a:cubicBezTo>
                  <a:pt x="103187" y="0"/>
                  <a:pt x="111125" y="0"/>
                  <a:pt x="111125" y="7937"/>
                </a:cubicBezTo>
                <a:lnTo>
                  <a:pt x="111125" y="55562"/>
                </a:lnTo>
                <a:cubicBezTo>
                  <a:pt x="111125" y="55562"/>
                  <a:pt x="111125" y="63500"/>
                  <a:pt x="103187" y="63500"/>
                </a:cubicBezTo>
                <a:lnTo>
                  <a:pt x="79375" y="63500"/>
                </a:lnTo>
                <a:cubicBezTo>
                  <a:pt x="79375" y="63500"/>
                  <a:pt x="71437" y="63500"/>
                  <a:pt x="71437" y="55562"/>
                </a:cubicBezTo>
                <a:lnTo>
                  <a:pt x="71437" y="7937"/>
                </a:lnTo>
                <a:cubicBezTo>
                  <a:pt x="71437" y="7937"/>
                  <a:pt x="71437" y="0"/>
                  <a:pt x="79375" y="0"/>
                </a:cubicBezTo>
                <a:moveTo>
                  <a:pt x="142875" y="23812"/>
                </a:moveTo>
                <a:lnTo>
                  <a:pt x="166687" y="23812"/>
                </a:lnTo>
                <a:cubicBezTo>
                  <a:pt x="171071" y="23812"/>
                  <a:pt x="174625" y="27366"/>
                  <a:pt x="174625" y="31750"/>
                </a:cubicBezTo>
                <a:lnTo>
                  <a:pt x="174625" y="55562"/>
                </a:lnTo>
                <a:lnTo>
                  <a:pt x="174625" y="55562"/>
                </a:lnTo>
                <a:lnTo>
                  <a:pt x="134937" y="55562"/>
                </a:lnTo>
                <a:lnTo>
                  <a:pt x="134937" y="55562"/>
                </a:lnTo>
                <a:lnTo>
                  <a:pt x="134937" y="31750"/>
                </a:lnTo>
                <a:cubicBezTo>
                  <a:pt x="134937" y="27366"/>
                  <a:pt x="138491" y="23812"/>
                  <a:pt x="142875" y="23812"/>
                </a:cubicBezTo>
                <a:close/>
                <a:moveTo>
                  <a:pt x="176141" y="79375"/>
                </a:moveTo>
                <a:cubicBezTo>
                  <a:pt x="178365" y="79371"/>
                  <a:pt x="180430" y="78218"/>
                  <a:pt x="181600" y="76326"/>
                </a:cubicBezTo>
                <a:cubicBezTo>
                  <a:pt x="182770" y="74434"/>
                  <a:pt x="182879" y="72071"/>
                  <a:pt x="181887" y="70080"/>
                </a:cubicBezTo>
                <a:lnTo>
                  <a:pt x="174625" y="55562"/>
                </a:lnTo>
                <a:lnTo>
                  <a:pt x="134937" y="55562"/>
                </a:lnTo>
                <a:lnTo>
                  <a:pt x="127674" y="70080"/>
                </a:lnTo>
                <a:cubicBezTo>
                  <a:pt x="126683" y="72071"/>
                  <a:pt x="126791" y="74434"/>
                  <a:pt x="127961" y="76326"/>
                </a:cubicBezTo>
                <a:cubicBezTo>
                  <a:pt x="129131" y="78218"/>
                  <a:pt x="131196" y="79371"/>
                  <a:pt x="133421" y="79375"/>
                </a:cubicBezTo>
                <a:close/>
                <a:moveTo>
                  <a:pt x="7937" y="23812"/>
                </a:moveTo>
                <a:lnTo>
                  <a:pt x="47625" y="23812"/>
                </a:lnTo>
                <a:cubicBezTo>
                  <a:pt x="47625" y="23812"/>
                  <a:pt x="55562" y="23812"/>
                  <a:pt x="55562" y="31750"/>
                </a:cubicBezTo>
                <a:lnTo>
                  <a:pt x="55562" y="55562"/>
                </a:lnTo>
                <a:cubicBezTo>
                  <a:pt x="55562" y="55562"/>
                  <a:pt x="55562" y="63500"/>
                  <a:pt x="47625" y="63500"/>
                </a:cubicBezTo>
                <a:lnTo>
                  <a:pt x="7937" y="63500"/>
                </a:lnTo>
                <a:cubicBezTo>
                  <a:pt x="7937" y="63500"/>
                  <a:pt x="0" y="63500"/>
                  <a:pt x="0" y="55562"/>
                </a:cubicBezTo>
                <a:lnTo>
                  <a:pt x="0" y="31750"/>
                </a:lnTo>
                <a:cubicBezTo>
                  <a:pt x="0" y="31750"/>
                  <a:pt x="0" y="23812"/>
                  <a:pt x="7937" y="23812"/>
                </a:cubicBezTo>
                <a:moveTo>
                  <a:pt x="7937" y="79375"/>
                </a:moveTo>
                <a:lnTo>
                  <a:pt x="47625" y="79375"/>
                </a:lnTo>
                <a:moveTo>
                  <a:pt x="15875" y="79375"/>
                </a:moveTo>
                <a:lnTo>
                  <a:pt x="19843" y="63500"/>
                </a:lnTo>
                <a:moveTo>
                  <a:pt x="39687" y="79375"/>
                </a:moveTo>
                <a:lnTo>
                  <a:pt x="35718" y="63500"/>
                </a:lnTo>
                <a:moveTo>
                  <a:pt x="119895" y="103917"/>
                </a:moveTo>
                <a:cubicBezTo>
                  <a:pt x="102567" y="92368"/>
                  <a:pt x="79994" y="92368"/>
                  <a:pt x="62666" y="103917"/>
                </a:cubicBezTo>
                <a:moveTo>
                  <a:pt x="111125" y="121094"/>
                </a:moveTo>
                <a:cubicBezTo>
                  <a:pt x="99127" y="113096"/>
                  <a:pt x="83498" y="113096"/>
                  <a:pt x="71500" y="121094"/>
                </a:cubicBezTo>
              </a:path>
            </a:pathLst>
          </a:custGeom>
          <a:noFill/>
          <a:ln w="9525">
            <a:solidFill>
              <a:srgbClr val="DE843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94" name="Google Shape;243;p6"/>
          <p:cNvSpPr/>
          <p:nvPr/>
        </p:nvSpPr>
        <p:spPr>
          <a:xfrm>
            <a:off x="8478284" y="1842245"/>
            <a:ext cx="9051996" cy="3274262"/>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396" name="Shape 2"/>
          <p:cNvSpPr/>
          <p:nvPr/>
        </p:nvSpPr>
        <p:spPr>
          <a:xfrm>
            <a:off x="8572195" y="2005538"/>
            <a:ext cx="394142" cy="387136"/>
          </a:xfrm>
          <a:prstGeom prst="roundRect">
            <a:avLst>
              <a:gd name="adj" fmla="val 66680"/>
            </a:avLst>
          </a:prstGeom>
          <a:solidFill>
            <a:srgbClr val="D4E9F7"/>
          </a:solidFill>
          <a:ln w="7620">
            <a:solidFill>
              <a:srgbClr val="BACFDD"/>
            </a:solidFill>
            <a:prstDash val="solid"/>
          </a:ln>
        </p:spPr>
      </p:sp>
      <p:pic>
        <p:nvPicPr>
          <p:cNvPr id="397" name="Image 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4236" y="2051019"/>
            <a:ext cx="276499" cy="276499"/>
          </a:xfrm>
          <a:prstGeom prst="rect">
            <a:avLst/>
          </a:prstGeom>
        </p:spPr>
      </p:pic>
      <p:sp>
        <p:nvSpPr>
          <p:cNvPr id="398" name="Text 3"/>
          <p:cNvSpPr/>
          <p:nvPr/>
        </p:nvSpPr>
        <p:spPr>
          <a:xfrm>
            <a:off x="9084852" y="2097879"/>
            <a:ext cx="1784866" cy="22300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400" b="1" dirty="0">
                <a:solidFill>
                  <a:srgbClr val="366092"/>
                </a:solidFill>
                <a:latin typeface="+mj-lt"/>
                <a:ea typeface="Barlow Bold" panose="00000800000000000000" pitchFamily="34" charset="-122"/>
                <a:cs typeface="Barlow Bold" panose="00000800000000000000" pitchFamily="34" charset="-120"/>
              </a:rPr>
              <a:t>Phân Tích Dữ Liệu</a:t>
            </a:r>
            <a:endParaRPr lang="en-US" sz="2400" dirty="0">
              <a:solidFill>
                <a:srgbClr val="366092"/>
              </a:solidFill>
              <a:latin typeface="+mj-lt"/>
            </a:endParaRPr>
          </a:p>
        </p:txBody>
      </p:sp>
      <p:sp>
        <p:nvSpPr>
          <p:cNvPr id="399" name="Text 4"/>
          <p:cNvSpPr/>
          <p:nvPr/>
        </p:nvSpPr>
        <p:spPr>
          <a:xfrm>
            <a:off x="9084852" y="2309239"/>
            <a:ext cx="2951610" cy="738513"/>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Khả năng thu thập, xử lý và diễn giải dữ liệu để đưa ra quyết định sáng suốt.</a:t>
            </a:r>
            <a:endParaRPr lang="en-US" b="1" dirty="0">
              <a:solidFill>
                <a:schemeClr val="tx1">
                  <a:lumMod val="65000"/>
                  <a:lumOff val="35000"/>
                </a:schemeClr>
              </a:solidFill>
              <a:latin typeface="+mj-lt"/>
            </a:endParaRPr>
          </a:p>
        </p:txBody>
      </p:sp>
      <p:sp>
        <p:nvSpPr>
          <p:cNvPr id="400" name="Shape 5"/>
          <p:cNvSpPr/>
          <p:nvPr/>
        </p:nvSpPr>
        <p:spPr>
          <a:xfrm>
            <a:off x="12870600" y="1935590"/>
            <a:ext cx="561839" cy="434992"/>
          </a:xfrm>
          <a:prstGeom prst="roundRect">
            <a:avLst>
              <a:gd name="adj" fmla="val 66680"/>
            </a:avLst>
          </a:prstGeom>
          <a:solidFill>
            <a:srgbClr val="D4E9F7"/>
          </a:solidFill>
          <a:ln w="7620">
            <a:solidFill>
              <a:srgbClr val="BACFDD"/>
            </a:solidFill>
            <a:prstDash val="solid"/>
          </a:ln>
        </p:spPr>
      </p:sp>
      <p:pic>
        <p:nvPicPr>
          <p:cNvPr id="401" name="Image 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76733" y="1981378"/>
            <a:ext cx="394142" cy="394142"/>
          </a:xfrm>
          <a:prstGeom prst="rect">
            <a:avLst/>
          </a:prstGeom>
        </p:spPr>
      </p:pic>
      <p:sp>
        <p:nvSpPr>
          <p:cNvPr id="402" name="Text 6"/>
          <p:cNvSpPr/>
          <p:nvPr/>
        </p:nvSpPr>
        <p:spPr>
          <a:xfrm>
            <a:off x="13570004" y="2114492"/>
            <a:ext cx="1784866" cy="22300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400" b="1" dirty="0">
                <a:solidFill>
                  <a:srgbClr val="366092"/>
                </a:solidFill>
                <a:latin typeface="+mj-lt"/>
                <a:ea typeface="Barlow Bold" panose="00000800000000000000" pitchFamily="34" charset="-122"/>
                <a:cs typeface="Barlow Bold" panose="00000800000000000000" pitchFamily="34" charset="-120"/>
              </a:rPr>
              <a:t>Tư Duy Lập Trình</a:t>
            </a:r>
            <a:endParaRPr lang="en-US" sz="2400" dirty="0">
              <a:solidFill>
                <a:srgbClr val="366092"/>
              </a:solidFill>
              <a:latin typeface="+mj-lt"/>
            </a:endParaRPr>
          </a:p>
        </p:txBody>
      </p:sp>
      <p:sp>
        <p:nvSpPr>
          <p:cNvPr id="403" name="Text 7"/>
          <p:cNvSpPr/>
          <p:nvPr/>
        </p:nvSpPr>
        <p:spPr>
          <a:xfrm>
            <a:off x="13195716" y="2369789"/>
            <a:ext cx="3726469" cy="600031"/>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Hiểu biết về logic máy tính và khả năng viết mã để giải quyết vấn đề.</a:t>
            </a:r>
            <a:endParaRPr lang="en-US" b="1" dirty="0">
              <a:solidFill>
                <a:schemeClr val="tx1">
                  <a:lumMod val="65000"/>
                  <a:lumOff val="35000"/>
                </a:schemeClr>
              </a:solidFill>
              <a:latin typeface="+mj-lt"/>
            </a:endParaRPr>
          </a:p>
        </p:txBody>
      </p:sp>
      <p:sp>
        <p:nvSpPr>
          <p:cNvPr id="404" name="Shape 8"/>
          <p:cNvSpPr/>
          <p:nvPr/>
        </p:nvSpPr>
        <p:spPr>
          <a:xfrm>
            <a:off x="12976733" y="3380929"/>
            <a:ext cx="488208" cy="555118"/>
          </a:xfrm>
          <a:prstGeom prst="roundRect">
            <a:avLst>
              <a:gd name="adj" fmla="val 66680"/>
            </a:avLst>
          </a:prstGeom>
          <a:solidFill>
            <a:srgbClr val="D4E9F7"/>
          </a:solidFill>
          <a:ln w="7620">
            <a:solidFill>
              <a:srgbClr val="BACFDD"/>
            </a:solidFill>
            <a:prstDash val="solid"/>
          </a:ln>
        </p:spPr>
      </p:sp>
      <p:pic>
        <p:nvPicPr>
          <p:cNvPr id="405" name="Image 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029912" y="3426410"/>
            <a:ext cx="389427" cy="389427"/>
          </a:xfrm>
          <a:prstGeom prst="rect">
            <a:avLst/>
          </a:prstGeom>
        </p:spPr>
      </p:pic>
      <p:sp>
        <p:nvSpPr>
          <p:cNvPr id="406" name="Text 9"/>
          <p:cNvSpPr/>
          <p:nvPr/>
        </p:nvSpPr>
        <p:spPr>
          <a:xfrm>
            <a:off x="13509765" y="3564974"/>
            <a:ext cx="1784866" cy="22300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400" b="1" dirty="0">
                <a:solidFill>
                  <a:srgbClr val="366092"/>
                </a:solidFill>
                <a:latin typeface="+mj-lt"/>
                <a:ea typeface="Barlow Bold" panose="00000800000000000000" pitchFamily="34" charset="-122"/>
                <a:cs typeface="Barlow Bold" panose="00000800000000000000" pitchFamily="34" charset="-120"/>
              </a:rPr>
              <a:t>Phối Hợp Với Máy Móc</a:t>
            </a:r>
            <a:endParaRPr lang="en-US" sz="2400" dirty="0">
              <a:solidFill>
                <a:srgbClr val="366092"/>
              </a:solidFill>
              <a:latin typeface="+mj-lt"/>
            </a:endParaRPr>
          </a:p>
        </p:txBody>
      </p:sp>
      <p:sp>
        <p:nvSpPr>
          <p:cNvPr id="407" name="Text 10"/>
          <p:cNvSpPr/>
          <p:nvPr/>
        </p:nvSpPr>
        <p:spPr>
          <a:xfrm>
            <a:off x="13305520" y="3865758"/>
            <a:ext cx="3726469" cy="679890"/>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Làm việc hiệu quả cùng các công nghệ tự động hóa và trí tuệ nhân tạo.</a:t>
            </a:r>
            <a:endParaRPr lang="en-US" b="1" dirty="0">
              <a:solidFill>
                <a:schemeClr val="tx1">
                  <a:lumMod val="65000"/>
                  <a:lumOff val="35000"/>
                </a:schemeClr>
              </a:solidFill>
              <a:latin typeface="+mj-lt"/>
            </a:endParaRPr>
          </a:p>
        </p:txBody>
      </p:sp>
      <p:sp>
        <p:nvSpPr>
          <p:cNvPr id="408" name="Shape 11"/>
          <p:cNvSpPr/>
          <p:nvPr/>
        </p:nvSpPr>
        <p:spPr>
          <a:xfrm>
            <a:off x="8553812" y="3606057"/>
            <a:ext cx="488208" cy="555118"/>
          </a:xfrm>
          <a:prstGeom prst="roundRect">
            <a:avLst>
              <a:gd name="adj" fmla="val 66680"/>
            </a:avLst>
          </a:prstGeom>
          <a:solidFill>
            <a:srgbClr val="D4E9F7"/>
          </a:solidFill>
          <a:ln w="7620">
            <a:solidFill>
              <a:srgbClr val="BACFDD"/>
            </a:solidFill>
            <a:prstDash val="solid"/>
          </a:ln>
        </p:spPr>
      </p:sp>
      <p:pic>
        <p:nvPicPr>
          <p:cNvPr id="409" name="Image 3"/>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06992" y="3651536"/>
            <a:ext cx="389427" cy="389427"/>
          </a:xfrm>
          <a:prstGeom prst="rect">
            <a:avLst/>
          </a:prstGeom>
        </p:spPr>
      </p:pic>
      <p:sp>
        <p:nvSpPr>
          <p:cNvPr id="410" name="Text 12"/>
          <p:cNvSpPr/>
          <p:nvPr/>
        </p:nvSpPr>
        <p:spPr>
          <a:xfrm>
            <a:off x="9087621" y="3807199"/>
            <a:ext cx="1784866" cy="22300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400" b="1" dirty="0">
                <a:solidFill>
                  <a:srgbClr val="366092"/>
                </a:solidFill>
                <a:latin typeface="+mj-lt"/>
                <a:ea typeface="Barlow Bold" panose="00000800000000000000" pitchFamily="34" charset="-122"/>
                <a:cs typeface="Barlow Bold" panose="00000800000000000000" pitchFamily="34" charset="-120"/>
              </a:rPr>
              <a:t>Sáng Tạo Liên Ngành</a:t>
            </a:r>
            <a:endParaRPr lang="en-US" sz="2400" dirty="0">
              <a:solidFill>
                <a:srgbClr val="366092"/>
              </a:solidFill>
              <a:latin typeface="+mj-lt"/>
            </a:endParaRPr>
          </a:p>
        </p:txBody>
      </p:sp>
      <p:sp>
        <p:nvSpPr>
          <p:cNvPr id="411" name="Text 13"/>
          <p:cNvSpPr/>
          <p:nvPr/>
        </p:nvSpPr>
        <p:spPr>
          <a:xfrm>
            <a:off x="9094813" y="4145102"/>
            <a:ext cx="3542124" cy="1217768"/>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Kết hợp kiến thức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từ</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nhiều</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lĩnh</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p>
          <a:p>
            <a:pPr marL="0" indent="0" algn="just">
              <a:lnSpc>
                <a:spcPct val="150000"/>
              </a:lnSpc>
              <a:buNone/>
            </a:pP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vực</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để</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 tạo ra các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giải</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pháp</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đổi</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mới</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a:t>
            </a:r>
            <a:endParaRPr lang="en-US" b="1" dirty="0">
              <a:solidFill>
                <a:schemeClr val="tx1">
                  <a:lumMod val="65000"/>
                  <a:lumOff val="35000"/>
                </a:schemeClr>
              </a:solidFill>
              <a:latin typeface="+mj-lt"/>
            </a:endParaRPr>
          </a:p>
        </p:txBody>
      </p:sp>
      <p:pic>
        <p:nvPicPr>
          <p:cNvPr id="416" name="Graphic 415"/>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26230" y="3971730"/>
            <a:ext cx="9938662" cy="6937120"/>
          </a:xfrm>
          <a:prstGeom prst="rect">
            <a:avLst/>
          </a:prstGeom>
        </p:spPr>
      </p:pic>
      <p:sp>
        <p:nvSpPr>
          <p:cNvPr id="417" name="Google Shape;221;p5"/>
          <p:cNvSpPr/>
          <p:nvPr/>
        </p:nvSpPr>
        <p:spPr>
          <a:xfrm>
            <a:off x="-3472356" y="503030"/>
            <a:ext cx="9662652" cy="955323"/>
          </a:xfrm>
          <a:custGeom>
            <a:avLst/>
            <a:gdLst/>
            <a:ahLst/>
            <a:cxnLst/>
            <a:rect l="l" t="t" r="r" b="b"/>
            <a:pathLst>
              <a:path w="3927179" h="1392364" extrusionOk="0">
                <a:moveTo>
                  <a:pt x="0" y="0"/>
                </a:moveTo>
                <a:lnTo>
                  <a:pt x="3927179" y="0"/>
                </a:lnTo>
                <a:lnTo>
                  <a:pt x="3927179" y="1392363"/>
                </a:lnTo>
                <a:lnTo>
                  <a:pt x="0" y="1392363"/>
                </a:lnTo>
                <a:lnTo>
                  <a:pt x="0" y="0"/>
                </a:lnTo>
                <a:close/>
              </a:path>
            </a:pathLst>
          </a:custGeom>
          <a:blipFill rotWithShape="1">
            <a:blip r:embed="rId14"/>
            <a:stretch>
              <a:fillRect/>
            </a:stretch>
          </a:blipFill>
          <a:ln>
            <a:noFill/>
          </a:ln>
        </p:spPr>
      </p:sp>
      <p:sp>
        <p:nvSpPr>
          <p:cNvPr id="242" name="Google Shape;242;p6"/>
          <p:cNvSpPr/>
          <p:nvPr/>
        </p:nvSpPr>
        <p:spPr>
          <a:xfrm>
            <a:off x="17277458" y="5191038"/>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15"/>
            <a:stretch>
              <a:fillRect/>
            </a:stretch>
          </a:blipFill>
          <a:ln>
            <a:noFill/>
          </a:ln>
        </p:spPr>
      </p:sp>
      <p:sp>
        <p:nvSpPr>
          <p:cNvPr id="418" name="Google Shape;188;p4"/>
          <p:cNvSpPr/>
          <p:nvPr/>
        </p:nvSpPr>
        <p:spPr>
          <a:xfrm>
            <a:off x="6814558" y="8465517"/>
            <a:ext cx="1429972" cy="1286246"/>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16"/>
            <a:stretch>
              <a:fillRect/>
            </a:stretch>
          </a:blipFill>
          <a:ln>
            <a:noFill/>
          </a:ln>
        </p:spPr>
      </p:sp>
      <p:sp>
        <p:nvSpPr>
          <p:cNvPr id="419" name="TextBox 418"/>
          <p:cNvSpPr txBox="1"/>
          <p:nvPr/>
        </p:nvSpPr>
        <p:spPr>
          <a:xfrm>
            <a:off x="8516572" y="9678513"/>
            <a:ext cx="684228" cy="523220"/>
          </a:xfrm>
          <a:prstGeom prst="rect">
            <a:avLst/>
          </a:prstGeom>
          <a:noFill/>
        </p:spPr>
        <p:txBody>
          <a:bodyPr wrap="square">
            <a:spAutoFit/>
          </a:bodyPr>
          <a:lstStyle/>
          <a:p>
            <a:r>
              <a:rPr lang="en-US" sz="2800" b="1" dirty="0"/>
              <a:t>14</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par>
                                <p:cTn id="8" presetID="10" presetClass="entr" presetSubtype="0"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animEffect transition="in" filter="fade">
                                      <p:cBhvr>
                                        <p:cTn id="10" dur="500"/>
                                        <p:tgtEl>
                                          <p:spTgt spid="242"/>
                                        </p:tgtEl>
                                      </p:cBhvr>
                                    </p:animEffect>
                                  </p:childTnLst>
                                </p:cTn>
                              </p:par>
                              <p:par>
                                <p:cTn id="11" presetID="10" presetClass="entr" presetSubtype="0" fill="hold" nodeType="withEffect">
                                  <p:stCondLst>
                                    <p:cond delay="0"/>
                                  </p:stCondLst>
                                  <p:childTnLst>
                                    <p:set>
                                      <p:cBhvr>
                                        <p:cTn id="12" dur="1" fill="hold">
                                          <p:stCondLst>
                                            <p:cond delay="0"/>
                                          </p:stCondLst>
                                        </p:cTn>
                                        <p:tgtEl>
                                          <p:spTgt spid="393"/>
                                        </p:tgtEl>
                                        <p:attrNameLst>
                                          <p:attrName>style.visibility</p:attrName>
                                        </p:attrNameLst>
                                      </p:cBhvr>
                                      <p:to>
                                        <p:strVal val="visible"/>
                                      </p:to>
                                    </p:set>
                                    <p:animEffect transition="in" filter="fade">
                                      <p:cBhvr>
                                        <p:cTn id="13" dur="500"/>
                                        <p:tgtEl>
                                          <p:spTgt spid="393"/>
                                        </p:tgtEl>
                                      </p:cBhvr>
                                    </p:animEffect>
                                  </p:childTnLst>
                                </p:cTn>
                              </p:par>
                              <p:par>
                                <p:cTn id="14" presetID="10" presetClass="entr" presetSubtype="0" fill="hold" nodeType="withEffect">
                                  <p:stCondLst>
                                    <p:cond delay="0"/>
                                  </p:stCondLst>
                                  <p:childTnLst>
                                    <p:set>
                                      <p:cBhvr>
                                        <p:cTn id="15" dur="1" fill="hold">
                                          <p:stCondLst>
                                            <p:cond delay="0"/>
                                          </p:stCondLst>
                                        </p:cTn>
                                        <p:tgtEl>
                                          <p:spTgt spid="417"/>
                                        </p:tgtEl>
                                        <p:attrNameLst>
                                          <p:attrName>style.visibility</p:attrName>
                                        </p:attrNameLst>
                                      </p:cBhvr>
                                      <p:to>
                                        <p:strVal val="visible"/>
                                      </p:to>
                                    </p:set>
                                    <p:animEffect transition="in" filter="fade">
                                      <p:cBhvr>
                                        <p:cTn id="16" dur="500"/>
                                        <p:tgtEl>
                                          <p:spTgt spid="417"/>
                                        </p:tgtEl>
                                      </p:cBhvr>
                                    </p:animEffect>
                                  </p:childTnLst>
                                </p:cTn>
                              </p:par>
                              <p:par>
                                <p:cTn id="17" presetID="10" presetClass="entr" presetSubtype="0" fill="hold" nodeType="withEffect">
                                  <p:stCondLst>
                                    <p:cond delay="0"/>
                                  </p:stCondLst>
                                  <p:childTnLst>
                                    <p:set>
                                      <p:cBhvr>
                                        <p:cTn id="18" dur="1" fill="hold">
                                          <p:stCondLst>
                                            <p:cond delay="0"/>
                                          </p:stCondLst>
                                        </p:cTn>
                                        <p:tgtEl>
                                          <p:spTgt spid="418"/>
                                        </p:tgtEl>
                                        <p:attrNameLst>
                                          <p:attrName>style.visibility</p:attrName>
                                        </p:attrNameLst>
                                      </p:cBhvr>
                                      <p:to>
                                        <p:strVal val="visible"/>
                                      </p:to>
                                    </p:set>
                                    <p:animEffect transition="in" filter="fade">
                                      <p:cBhvr>
                                        <p:cTn id="19" dur="5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7"/>
          <p:cNvSpPr/>
          <p:nvPr/>
        </p:nvSpPr>
        <p:spPr>
          <a:xfrm>
            <a:off x="10877"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70C0"/>
              </a:solidFill>
              <a:latin typeface="Calibri" panose="020F0502020204030204"/>
              <a:ea typeface="Calibri" panose="020F0502020204030204"/>
              <a:cs typeface="Calibri" panose="020F0502020204030204"/>
              <a:sym typeface="Calibri" panose="020F0502020204030204"/>
            </a:endParaRPr>
          </a:p>
        </p:txBody>
      </p:sp>
      <p:sp>
        <p:nvSpPr>
          <p:cNvPr id="8" name="Google Shape;241;p6"/>
          <p:cNvSpPr txBox="1"/>
          <p:nvPr/>
        </p:nvSpPr>
        <p:spPr>
          <a:xfrm>
            <a:off x="2687620" y="448640"/>
            <a:ext cx="13413593" cy="1217769"/>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6000">
                <a:solidFill>
                  <a:srgbClr val="366092"/>
                </a:solidFill>
                <a:latin typeface="Arial" panose="020B0604020202020204"/>
                <a:ea typeface="Arial" panose="020B0604020202020204"/>
                <a:cs typeface="Arial" panose="020B0604020202020204"/>
                <a:sym typeface="Arial" panose="020B0604020202020204"/>
              </a:rPr>
              <a:t> </a:t>
            </a:r>
            <a:endParaRPr sz="9000" b="1">
              <a:solidFill>
                <a:srgbClr val="003EA8"/>
              </a:solidFill>
              <a:latin typeface="Arial" panose="020B0604020202020204"/>
              <a:ea typeface="Arial" panose="020B0604020202020204"/>
              <a:cs typeface="Arial" panose="020B0604020202020204"/>
              <a:sym typeface="Arial" panose="020B0604020202020204"/>
            </a:endParaRPr>
          </a:p>
        </p:txBody>
      </p:sp>
      <p:sp>
        <p:nvSpPr>
          <p:cNvPr id="10" name="Google Shape;243;p6"/>
          <p:cNvSpPr/>
          <p:nvPr/>
        </p:nvSpPr>
        <p:spPr>
          <a:xfrm>
            <a:off x="3681030" y="216951"/>
            <a:ext cx="11577619" cy="1479438"/>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11" name="Text 0"/>
          <p:cNvSpPr/>
          <p:nvPr/>
        </p:nvSpPr>
        <p:spPr>
          <a:xfrm>
            <a:off x="2943627" y="297807"/>
            <a:ext cx="13119497" cy="135576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4850"/>
              </a:lnSpc>
              <a:buNone/>
            </a:pP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Tác Động Tích Cực của Chuyển Đổi Số: </a:t>
            </a:r>
          </a:p>
          <a:p>
            <a:pPr algn="ctr"/>
            <a:r>
              <a:rPr lang="en-US" sz="4400" b="1" dirty="0">
                <a:solidFill>
                  <a:schemeClr val="bg2">
                    <a:lumMod val="60000"/>
                    <a:lumOff val="40000"/>
                  </a:schemeClr>
                </a:solidFill>
              </a:rPr>
              <a:t>Lan </a:t>
            </a:r>
            <a:r>
              <a:rPr lang="en-US" sz="4400" b="1" dirty="0" err="1">
                <a:solidFill>
                  <a:schemeClr val="bg2">
                    <a:lumMod val="60000"/>
                    <a:lumOff val="40000"/>
                  </a:schemeClr>
                </a:solidFill>
              </a:rPr>
              <a:t>tỏa</a:t>
            </a:r>
            <a:r>
              <a:rPr lang="en-US" sz="4400" b="1" dirty="0">
                <a:solidFill>
                  <a:schemeClr val="bg2">
                    <a:lumMod val="60000"/>
                    <a:lumOff val="40000"/>
                  </a:schemeClr>
                </a:solidFill>
              </a:rPr>
              <a:t> </a:t>
            </a:r>
            <a:r>
              <a:rPr lang="en-US" sz="4400" b="1" dirty="0" err="1">
                <a:solidFill>
                  <a:schemeClr val="bg2">
                    <a:lumMod val="60000"/>
                    <a:lumOff val="40000"/>
                  </a:schemeClr>
                </a:solidFill>
              </a:rPr>
              <a:t>đa</a:t>
            </a:r>
            <a:r>
              <a:rPr lang="en-US" sz="4400" b="1" dirty="0">
                <a:solidFill>
                  <a:schemeClr val="bg2">
                    <a:lumMod val="60000"/>
                    <a:lumOff val="40000"/>
                  </a:schemeClr>
                </a:solidFill>
              </a:rPr>
              <a:t> </a:t>
            </a:r>
            <a:r>
              <a:rPr lang="en-US" sz="4400" b="1" dirty="0" err="1">
                <a:solidFill>
                  <a:schemeClr val="bg2">
                    <a:lumMod val="60000"/>
                    <a:lumOff val="40000"/>
                  </a:schemeClr>
                </a:solidFill>
              </a:rPr>
              <a:t>ngành</a:t>
            </a:r>
            <a:endParaRPr lang="en-US" sz="4400" b="1" dirty="0">
              <a:solidFill>
                <a:schemeClr val="bg2">
                  <a:lumMod val="60000"/>
                  <a:lumOff val="40000"/>
                </a:schemeClr>
              </a:solidFill>
            </a:endParaRPr>
          </a:p>
        </p:txBody>
      </p:sp>
      <p:pic>
        <p:nvPicPr>
          <p:cNvPr id="31" name="Picture 30"/>
          <p:cNvPicPr>
            <a:picLocks noChangeAspect="1"/>
          </p:cNvPicPr>
          <p:nvPr/>
        </p:nvPicPr>
        <p:blipFill>
          <a:blip r:embed="rId4"/>
          <a:stretch>
            <a:fillRect/>
          </a:stretch>
        </p:blipFill>
        <p:spPr>
          <a:xfrm>
            <a:off x="458047" y="1862441"/>
            <a:ext cx="5581002" cy="3881927"/>
          </a:xfrm>
          <a:prstGeom prst="rect">
            <a:avLst/>
          </a:prstGeom>
        </p:spPr>
      </p:pic>
      <p:pic>
        <p:nvPicPr>
          <p:cNvPr id="32" name="Picture 31"/>
          <p:cNvPicPr>
            <a:picLocks noChangeAspect="1"/>
          </p:cNvPicPr>
          <p:nvPr/>
        </p:nvPicPr>
        <p:blipFill>
          <a:blip r:embed="rId5"/>
          <a:stretch>
            <a:fillRect/>
          </a:stretch>
        </p:blipFill>
        <p:spPr>
          <a:xfrm>
            <a:off x="11800351" y="1847222"/>
            <a:ext cx="6200162" cy="3690771"/>
          </a:xfrm>
          <a:prstGeom prst="rect">
            <a:avLst/>
          </a:prstGeom>
        </p:spPr>
      </p:pic>
      <p:sp>
        <p:nvSpPr>
          <p:cNvPr id="33" name="Google Shape;202;p5"/>
          <p:cNvSpPr/>
          <p:nvPr/>
        </p:nvSpPr>
        <p:spPr>
          <a:xfrm>
            <a:off x="363979" y="5981310"/>
            <a:ext cx="5027415" cy="362846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2"/>
          <p:cNvSpPr/>
          <p:nvPr/>
        </p:nvSpPr>
        <p:spPr>
          <a:xfrm>
            <a:off x="736641" y="6401425"/>
            <a:ext cx="1529834" cy="19121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32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Ngân hàng</a:t>
            </a:r>
            <a:endParaRPr lang="en-US" sz="3200" dirty="0">
              <a:solidFill>
                <a:srgbClr val="366092"/>
              </a:solidFill>
            </a:endParaRPr>
          </a:p>
        </p:txBody>
      </p:sp>
      <p:sp>
        <p:nvSpPr>
          <p:cNvPr id="15" name="Text 3"/>
          <p:cNvSpPr/>
          <p:nvPr/>
        </p:nvSpPr>
        <p:spPr>
          <a:xfrm>
            <a:off x="655388" y="6605477"/>
            <a:ext cx="4485774" cy="1611668"/>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AI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cung</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cấp</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chatbot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hoạt</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động</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24/7,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giúp</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khách</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hàng</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giải</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đáp</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thắc</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mắc</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và</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thực</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hiện</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giao</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dịch</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nhanh</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chóng</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phát</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hiện</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gian</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lận</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và</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đánh</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giá</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tín</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dụng</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tăng</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cường</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bảo</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mật</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và</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giảm</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thiểu</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rủi</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ro</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tài</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chính</a:t>
            </a: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a:t>
            </a:r>
            <a:endParaRPr lang="en-US" sz="2000" b="1" dirty="0">
              <a:solidFill>
                <a:schemeClr val="tx1">
                  <a:lumMod val="65000"/>
                  <a:lumOff val="35000"/>
                </a:schemeClr>
              </a:solidFill>
              <a:latin typeface="+mj-lt"/>
            </a:endParaRPr>
          </a:p>
        </p:txBody>
      </p:sp>
      <p:sp>
        <p:nvSpPr>
          <p:cNvPr id="34" name="Google Shape;202;p5"/>
          <p:cNvSpPr/>
          <p:nvPr/>
        </p:nvSpPr>
        <p:spPr>
          <a:xfrm>
            <a:off x="12857453" y="5647137"/>
            <a:ext cx="5027415" cy="382824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2;p5"/>
          <p:cNvSpPr/>
          <p:nvPr/>
        </p:nvSpPr>
        <p:spPr>
          <a:xfrm>
            <a:off x="6264708" y="2003678"/>
            <a:ext cx="5253075" cy="3643459"/>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 4"/>
          <p:cNvSpPr/>
          <p:nvPr/>
        </p:nvSpPr>
        <p:spPr>
          <a:xfrm>
            <a:off x="6547276" y="2448457"/>
            <a:ext cx="1909286" cy="19121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Bán lẻ và Thương mại điện tử</a:t>
            </a:r>
            <a:endParaRPr lang="en-US" sz="2800" dirty="0">
              <a:solidFill>
                <a:srgbClr val="366092"/>
              </a:solidFill>
            </a:endParaRPr>
          </a:p>
        </p:txBody>
      </p:sp>
      <p:sp>
        <p:nvSpPr>
          <p:cNvPr id="18" name="Text 5"/>
          <p:cNvSpPr/>
          <p:nvPr/>
        </p:nvSpPr>
        <p:spPr>
          <a:xfrm>
            <a:off x="6547276" y="2782301"/>
            <a:ext cx="4462280" cy="930473"/>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rgbClr val="384653"/>
                </a:solidFill>
                <a:latin typeface="+mj-lt"/>
                <a:ea typeface="Montserrat" panose="00000500000000000000" pitchFamily="34" charset="-122"/>
                <a:cs typeface="Montserrat" panose="00000500000000000000" pitchFamily="34" charset="-120"/>
              </a:rPr>
              <a:t>AI cá nhân hóa gợi ý sản phẩm dựa trên hành vi mua sắm của khách hàng, nâng cao trải nghiệm </a:t>
            </a:r>
            <a:r>
              <a:rPr lang="en-US" sz="2000" b="1" dirty="0" err="1">
                <a:solidFill>
                  <a:srgbClr val="384653"/>
                </a:solidFill>
                <a:latin typeface="+mj-lt"/>
                <a:ea typeface="Montserrat" panose="00000500000000000000" pitchFamily="34" charset="-122"/>
                <a:cs typeface="Montserrat" panose="00000500000000000000" pitchFamily="34" charset="-120"/>
              </a:rPr>
              <a:t>mua</a:t>
            </a:r>
            <a:r>
              <a:rPr lang="en-US" sz="2000" b="1" dirty="0">
                <a:solidFill>
                  <a:srgbClr val="384653"/>
                </a:solidFill>
                <a:latin typeface="+mj-lt"/>
                <a:ea typeface="Montserrat" panose="00000500000000000000" pitchFamily="34" charset="-122"/>
                <a:cs typeface="Montserrat" panose="00000500000000000000" pitchFamily="34" charset="-120"/>
              </a:rPr>
              <a:t> </a:t>
            </a:r>
            <a:r>
              <a:rPr lang="en-US" sz="2000" b="1" dirty="0" err="1">
                <a:solidFill>
                  <a:srgbClr val="384653"/>
                </a:solidFill>
                <a:latin typeface="+mj-lt"/>
                <a:ea typeface="Montserrat" panose="00000500000000000000" pitchFamily="34" charset="-122"/>
                <a:cs typeface="Montserrat" panose="00000500000000000000" pitchFamily="34" charset="-120"/>
              </a:rPr>
              <a:t>sắm</a:t>
            </a:r>
            <a:r>
              <a:rPr lang="en-US" sz="2000" b="1" dirty="0">
                <a:solidFill>
                  <a:srgbClr val="384653"/>
                </a:solidFill>
                <a:latin typeface="+mj-lt"/>
                <a:ea typeface="Montserrat" panose="00000500000000000000" pitchFamily="34" charset="-122"/>
                <a:cs typeface="Montserrat" panose="00000500000000000000" pitchFamily="34" charset="-120"/>
              </a:rPr>
              <a:t>, </a:t>
            </a:r>
            <a:r>
              <a:rPr lang="en-US" sz="2000" b="1" dirty="0" err="1">
                <a:solidFill>
                  <a:srgbClr val="384653"/>
                </a:solidFill>
                <a:latin typeface="+mj-lt"/>
                <a:ea typeface="Montserrat" panose="00000500000000000000" pitchFamily="34" charset="-122"/>
                <a:cs typeface="Montserrat" panose="00000500000000000000" pitchFamily="34" charset="-120"/>
              </a:rPr>
              <a:t>dự</a:t>
            </a:r>
            <a:r>
              <a:rPr lang="en-US" sz="2000" b="1" dirty="0">
                <a:solidFill>
                  <a:srgbClr val="384653"/>
                </a:solidFill>
                <a:latin typeface="+mj-lt"/>
                <a:ea typeface="Montserrat" panose="00000500000000000000" pitchFamily="34" charset="-122"/>
                <a:cs typeface="Montserrat" panose="00000500000000000000" pitchFamily="34" charset="-120"/>
              </a:rPr>
              <a:t> đoán xu hướng thị trường, giúp các doanh nghiệp đưa ra quyết định kinh doanh hiệu quả hơn.</a:t>
            </a:r>
            <a:endParaRPr lang="en-US" sz="2000" b="1" dirty="0">
              <a:latin typeface="+mj-lt"/>
            </a:endParaRPr>
          </a:p>
        </p:txBody>
      </p:sp>
      <p:sp>
        <p:nvSpPr>
          <p:cNvPr id="20" name="Text 6"/>
          <p:cNvSpPr/>
          <p:nvPr/>
        </p:nvSpPr>
        <p:spPr>
          <a:xfrm>
            <a:off x="13089915" y="6115639"/>
            <a:ext cx="1529834" cy="19121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32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Sản xuất và Logistics</a:t>
            </a:r>
            <a:endParaRPr lang="en-US" sz="3200" dirty="0">
              <a:solidFill>
                <a:srgbClr val="366092"/>
              </a:solidFill>
            </a:endParaRPr>
          </a:p>
        </p:txBody>
      </p:sp>
      <p:sp>
        <p:nvSpPr>
          <p:cNvPr id="21" name="Text 7"/>
          <p:cNvSpPr/>
          <p:nvPr/>
        </p:nvSpPr>
        <p:spPr>
          <a:xfrm>
            <a:off x="13089915" y="6479606"/>
            <a:ext cx="4462280" cy="744379"/>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Robot tự động hóa các quy trình sản xuất, tăng năng suất và giảm chi phí. AI tối ưu hóa chuỗi cung ứng, từ quản lý kho bãi đến vận chuyển, đảm bảo hàng hóa được giao đúng thời hạn và hiệu quả.</a:t>
            </a:r>
            <a:endParaRPr lang="en-US" sz="2000" b="1" dirty="0">
              <a:solidFill>
                <a:schemeClr val="tx1">
                  <a:lumMod val="65000"/>
                  <a:lumOff val="35000"/>
                </a:schemeClr>
              </a:solidFill>
              <a:latin typeface="+mj-lt"/>
            </a:endParaRPr>
          </a:p>
        </p:txBody>
      </p:sp>
      <p:sp>
        <p:nvSpPr>
          <p:cNvPr id="9" name="Google Shape;242;p6"/>
          <p:cNvSpPr/>
          <p:nvPr/>
        </p:nvSpPr>
        <p:spPr>
          <a:xfrm>
            <a:off x="3332219" y="247606"/>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6"/>
            <a:stretch>
              <a:fillRect/>
            </a:stretch>
          </a:blipFill>
          <a:ln>
            <a:noFill/>
          </a:ln>
        </p:spPr>
      </p:sp>
      <p:pic>
        <p:nvPicPr>
          <p:cNvPr id="36" name="Picture 35"/>
          <p:cNvPicPr>
            <a:picLocks noChangeAspect="1"/>
          </p:cNvPicPr>
          <p:nvPr/>
        </p:nvPicPr>
        <p:blipFill>
          <a:blip r:embed="rId7"/>
          <a:stretch>
            <a:fillRect/>
          </a:stretch>
        </p:blipFill>
        <p:spPr>
          <a:xfrm>
            <a:off x="5537792" y="5789767"/>
            <a:ext cx="7225761" cy="4327527"/>
          </a:xfrm>
          <a:prstGeom prst="rect">
            <a:avLst/>
          </a:prstGeom>
        </p:spPr>
      </p:pic>
      <p:sp>
        <p:nvSpPr>
          <p:cNvPr id="2" name="TextBox 1"/>
          <p:cNvSpPr txBox="1"/>
          <p:nvPr/>
        </p:nvSpPr>
        <p:spPr>
          <a:xfrm>
            <a:off x="13512718" y="9600186"/>
            <a:ext cx="684228" cy="523220"/>
          </a:xfrm>
          <a:prstGeom prst="rect">
            <a:avLst/>
          </a:prstGeom>
          <a:noFill/>
        </p:spPr>
        <p:txBody>
          <a:bodyPr wrap="square">
            <a:spAutoFit/>
          </a:bodyPr>
          <a:lstStyle/>
          <a:p>
            <a:r>
              <a:rPr lang="en-US" sz="2800" b="1" dirty="0"/>
              <a:t>15</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36" name="Google Shape;199;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7365D"/>
              </a:solidFill>
              <a:latin typeface="Arial" panose="020B0604020202020204"/>
              <a:ea typeface="Arial" panose="020B0604020202020204"/>
              <a:cs typeface="Arial" panose="020B0604020202020204"/>
              <a:sym typeface="Arial" panose="020B0604020202020204"/>
            </a:endParaRPr>
          </a:p>
        </p:txBody>
      </p:sp>
      <p:sp>
        <p:nvSpPr>
          <p:cNvPr id="8" name="Google Shape;241;p6"/>
          <p:cNvSpPr txBox="1"/>
          <p:nvPr/>
        </p:nvSpPr>
        <p:spPr>
          <a:xfrm>
            <a:off x="2687620" y="448640"/>
            <a:ext cx="13413593" cy="1217769"/>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6000">
                <a:solidFill>
                  <a:srgbClr val="366092"/>
                </a:solidFill>
                <a:latin typeface="Arial" panose="020B0604020202020204"/>
                <a:ea typeface="Arial" panose="020B0604020202020204"/>
                <a:cs typeface="Arial" panose="020B0604020202020204"/>
                <a:sym typeface="Arial" panose="020B0604020202020204"/>
              </a:rPr>
              <a:t> </a:t>
            </a:r>
            <a:endParaRPr sz="9000" b="1">
              <a:solidFill>
                <a:srgbClr val="003EA8"/>
              </a:solidFill>
              <a:latin typeface="Arial" panose="020B0604020202020204"/>
              <a:ea typeface="Arial" panose="020B0604020202020204"/>
              <a:cs typeface="Arial" panose="020B0604020202020204"/>
              <a:sym typeface="Arial" panose="020B0604020202020204"/>
            </a:endParaRPr>
          </a:p>
        </p:txBody>
      </p:sp>
      <p:sp>
        <p:nvSpPr>
          <p:cNvPr id="10" name="Google Shape;243;p6"/>
          <p:cNvSpPr/>
          <p:nvPr/>
        </p:nvSpPr>
        <p:spPr>
          <a:xfrm>
            <a:off x="3681030" y="216951"/>
            <a:ext cx="11577619" cy="1479438"/>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11" name="Text 0"/>
          <p:cNvSpPr/>
          <p:nvPr/>
        </p:nvSpPr>
        <p:spPr>
          <a:xfrm>
            <a:off x="2943627" y="297807"/>
            <a:ext cx="13119497" cy="135576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4850"/>
              </a:lnSpc>
              <a:buNone/>
            </a:pPr>
            <a:r>
              <a:rPr lang="en-US" sz="4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Tác Động Tích Cực của Chuyển Đổi Số: </a:t>
            </a:r>
          </a:p>
          <a:p>
            <a:pPr algn="ctr"/>
            <a:r>
              <a:rPr lang="en-US" sz="4400" b="1" dirty="0">
                <a:solidFill>
                  <a:schemeClr val="bg2">
                    <a:lumMod val="60000"/>
                    <a:lumOff val="40000"/>
                  </a:schemeClr>
                </a:solidFill>
              </a:rPr>
              <a:t>Lan </a:t>
            </a:r>
            <a:r>
              <a:rPr lang="en-US" sz="4400" b="1" dirty="0" err="1">
                <a:solidFill>
                  <a:schemeClr val="bg2">
                    <a:lumMod val="60000"/>
                    <a:lumOff val="40000"/>
                  </a:schemeClr>
                </a:solidFill>
              </a:rPr>
              <a:t>tỏa</a:t>
            </a:r>
            <a:r>
              <a:rPr lang="en-US" sz="4400" b="1" dirty="0">
                <a:solidFill>
                  <a:schemeClr val="bg2">
                    <a:lumMod val="60000"/>
                    <a:lumOff val="40000"/>
                  </a:schemeClr>
                </a:solidFill>
              </a:rPr>
              <a:t> </a:t>
            </a:r>
            <a:r>
              <a:rPr lang="en-US" sz="4400" b="1" dirty="0" err="1">
                <a:solidFill>
                  <a:schemeClr val="bg2">
                    <a:lumMod val="60000"/>
                    <a:lumOff val="40000"/>
                  </a:schemeClr>
                </a:solidFill>
              </a:rPr>
              <a:t>đa</a:t>
            </a:r>
            <a:r>
              <a:rPr lang="en-US" sz="4400" b="1" dirty="0">
                <a:solidFill>
                  <a:schemeClr val="bg2">
                    <a:lumMod val="60000"/>
                    <a:lumOff val="40000"/>
                  </a:schemeClr>
                </a:solidFill>
              </a:rPr>
              <a:t> </a:t>
            </a:r>
            <a:r>
              <a:rPr lang="en-US" sz="4400" b="1" dirty="0" err="1">
                <a:solidFill>
                  <a:schemeClr val="bg2">
                    <a:lumMod val="60000"/>
                    <a:lumOff val="40000"/>
                  </a:schemeClr>
                </a:solidFill>
              </a:rPr>
              <a:t>ngành</a:t>
            </a:r>
            <a:endParaRPr lang="en-US" sz="4400" b="1" dirty="0">
              <a:solidFill>
                <a:schemeClr val="bg2">
                  <a:lumMod val="60000"/>
                  <a:lumOff val="40000"/>
                </a:schemeClr>
              </a:solidFill>
            </a:endParaRPr>
          </a:p>
        </p:txBody>
      </p:sp>
      <p:sp>
        <p:nvSpPr>
          <p:cNvPr id="33" name="Google Shape;202;p5"/>
          <p:cNvSpPr/>
          <p:nvPr/>
        </p:nvSpPr>
        <p:spPr>
          <a:xfrm>
            <a:off x="705775" y="1913340"/>
            <a:ext cx="5027415" cy="3715801"/>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2"/>
          <p:cNvSpPr/>
          <p:nvPr/>
        </p:nvSpPr>
        <p:spPr>
          <a:xfrm>
            <a:off x="1157786" y="2437331"/>
            <a:ext cx="1529834" cy="19121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32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Giáo</a:t>
            </a:r>
            <a:r>
              <a:rPr lang="en-US" sz="32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32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dục</a:t>
            </a:r>
            <a:endParaRPr lang="en-US" sz="32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endParaRPr>
          </a:p>
        </p:txBody>
      </p:sp>
      <p:sp>
        <p:nvSpPr>
          <p:cNvPr id="15" name="Text 3"/>
          <p:cNvSpPr/>
          <p:nvPr/>
        </p:nvSpPr>
        <p:spPr>
          <a:xfrm>
            <a:off x="1003383" y="2739882"/>
            <a:ext cx="4485774" cy="1611668"/>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000" b="1" dirty="0">
                <a:solidFill>
                  <a:schemeClr val="tx1">
                    <a:lumMod val="65000"/>
                    <a:lumOff val="35000"/>
                  </a:schemeClr>
                </a:solidFill>
                <a:ea typeface="Montserrat" panose="00000500000000000000" pitchFamily="34" charset="-122"/>
                <a:cs typeface="Montserrat" panose="00000500000000000000" pitchFamily="34" charset="-120"/>
              </a:rPr>
              <a:t>AI cá nhân hóa lộ trình học tập cho từng học sinh, cung cấp trợ lý học tập thông minh và tự động chấm điểm, giúp giáo viên tập trung vào việc giảng dạy và hỗ trợ học sinh tốt hơn.</a:t>
            </a:r>
          </a:p>
        </p:txBody>
      </p:sp>
      <p:sp>
        <p:nvSpPr>
          <p:cNvPr id="34" name="Google Shape;202;p5"/>
          <p:cNvSpPr/>
          <p:nvPr/>
        </p:nvSpPr>
        <p:spPr>
          <a:xfrm>
            <a:off x="12744941" y="1961932"/>
            <a:ext cx="5027415" cy="3715802"/>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2;p5"/>
          <p:cNvSpPr/>
          <p:nvPr/>
        </p:nvSpPr>
        <p:spPr>
          <a:xfrm>
            <a:off x="7014807" y="5889595"/>
            <a:ext cx="5027415" cy="3715801"/>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 4"/>
          <p:cNvSpPr/>
          <p:nvPr/>
        </p:nvSpPr>
        <p:spPr>
          <a:xfrm>
            <a:off x="7466371" y="6451292"/>
            <a:ext cx="1909286" cy="19121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32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Nông</a:t>
            </a:r>
            <a:r>
              <a:rPr lang="en-US" sz="32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32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nghiệp</a:t>
            </a:r>
            <a:endParaRPr lang="en-US" sz="32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endParaRPr>
          </a:p>
        </p:txBody>
      </p:sp>
      <p:sp>
        <p:nvSpPr>
          <p:cNvPr id="18" name="Text 5"/>
          <p:cNvSpPr/>
          <p:nvPr/>
        </p:nvSpPr>
        <p:spPr>
          <a:xfrm>
            <a:off x="7297373" y="6934113"/>
            <a:ext cx="4462280" cy="930473"/>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000" b="1" dirty="0">
                <a:solidFill>
                  <a:srgbClr val="384653"/>
                </a:solidFill>
                <a:ea typeface="Montserrat" panose="00000500000000000000" pitchFamily="34" charset="-122"/>
                <a:cs typeface="Montserrat" panose="00000500000000000000" pitchFamily="34" charset="-120"/>
              </a:rPr>
              <a:t>AI giám sát sức khỏe cây trồng, dự báo thời tiết và quản lý tưới tiêu, phân bón thông minh. Điều này giúp tối ưu hóa năng suất cây trồng và giảm thiểu lãng phí tài nguyên.</a:t>
            </a:r>
          </a:p>
        </p:txBody>
      </p:sp>
      <p:sp>
        <p:nvSpPr>
          <p:cNvPr id="20" name="Text 6"/>
          <p:cNvSpPr/>
          <p:nvPr/>
        </p:nvSpPr>
        <p:spPr>
          <a:xfrm>
            <a:off x="13301867" y="2471299"/>
            <a:ext cx="1529834" cy="19121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32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Y </a:t>
            </a:r>
            <a:r>
              <a:rPr lang="en-US" sz="32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tế</a:t>
            </a:r>
            <a:endParaRPr lang="en-US" sz="32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endParaRPr>
          </a:p>
        </p:txBody>
      </p:sp>
      <p:sp>
        <p:nvSpPr>
          <p:cNvPr id="21" name="Text 7"/>
          <p:cNvSpPr/>
          <p:nvPr/>
        </p:nvSpPr>
        <p:spPr>
          <a:xfrm>
            <a:off x="13027508" y="2883962"/>
            <a:ext cx="4462280" cy="744379"/>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000" b="1" dirty="0">
                <a:solidFill>
                  <a:schemeClr val="tx1">
                    <a:lumMod val="65000"/>
                    <a:lumOff val="35000"/>
                  </a:schemeClr>
                </a:solidFill>
                <a:ea typeface="Montserrat" panose="00000500000000000000" pitchFamily="34" charset="-122"/>
                <a:cs typeface="Montserrat" panose="00000500000000000000" pitchFamily="34" charset="-120"/>
              </a:rPr>
              <a:t>AI hỗ trợ chẩn đoán bệnh, phân tích hồ sơ bệnh án phức tạp và dự báo nguy cơ sức khỏe. Điều này giúp nâng cao độ chính xác trong điều trị và cải thiện kết quả cho bệnh nhân.</a:t>
            </a:r>
          </a:p>
        </p:txBody>
      </p:sp>
      <p:sp>
        <p:nvSpPr>
          <p:cNvPr id="9" name="Google Shape;242;p6"/>
          <p:cNvSpPr/>
          <p:nvPr/>
        </p:nvSpPr>
        <p:spPr>
          <a:xfrm>
            <a:off x="3548384" y="1057524"/>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stretch>
              <a:fillRect/>
            </a:stretch>
          </a:blipFill>
          <a:ln>
            <a:noFill/>
          </a:ln>
        </p:spPr>
      </p:sp>
      <p:pic>
        <p:nvPicPr>
          <p:cNvPr id="2" name="Image 3"/>
          <p:cNvPicPr>
            <a:picLocks noChangeAspect="1"/>
          </p:cNvPicPr>
          <p:nvPr/>
        </p:nvPicPr>
        <p:blipFill>
          <a:blip r:embed="rId5"/>
          <a:stretch>
            <a:fillRect/>
          </a:stretch>
        </p:blipFill>
        <p:spPr>
          <a:xfrm>
            <a:off x="12493786" y="6082074"/>
            <a:ext cx="5204431" cy="3216425"/>
          </a:xfrm>
          <a:prstGeom prst="rect">
            <a:avLst/>
          </a:prstGeom>
        </p:spPr>
      </p:pic>
      <p:pic>
        <p:nvPicPr>
          <p:cNvPr id="5" name="Image 4"/>
          <p:cNvPicPr>
            <a:picLocks noChangeAspect="1"/>
          </p:cNvPicPr>
          <p:nvPr/>
        </p:nvPicPr>
        <p:blipFill>
          <a:blip r:embed="rId6"/>
          <a:stretch>
            <a:fillRect/>
          </a:stretch>
        </p:blipFill>
        <p:spPr>
          <a:xfrm>
            <a:off x="632946" y="6082074"/>
            <a:ext cx="5396575" cy="3335173"/>
          </a:xfrm>
          <a:prstGeom prst="rect">
            <a:avLst/>
          </a:prstGeom>
        </p:spPr>
      </p:pic>
      <p:pic>
        <p:nvPicPr>
          <p:cNvPr id="12" name="Image 5"/>
          <p:cNvPicPr>
            <a:picLocks noChangeAspect="1"/>
          </p:cNvPicPr>
          <p:nvPr/>
        </p:nvPicPr>
        <p:blipFill>
          <a:blip r:embed="rId7"/>
          <a:stretch>
            <a:fillRect/>
          </a:stretch>
        </p:blipFill>
        <p:spPr>
          <a:xfrm>
            <a:off x="6536130" y="1945178"/>
            <a:ext cx="5679054" cy="3509750"/>
          </a:xfrm>
          <a:prstGeom prst="rect">
            <a:avLst/>
          </a:prstGeom>
        </p:spPr>
      </p:pic>
      <p:sp>
        <p:nvSpPr>
          <p:cNvPr id="3" name="TextBox 2"/>
          <p:cNvSpPr txBox="1"/>
          <p:nvPr/>
        </p:nvSpPr>
        <p:spPr>
          <a:xfrm>
            <a:off x="9052302" y="9699828"/>
            <a:ext cx="684228" cy="523220"/>
          </a:xfrm>
          <a:prstGeom prst="rect">
            <a:avLst/>
          </a:prstGeom>
          <a:noFill/>
        </p:spPr>
        <p:txBody>
          <a:bodyPr wrap="square">
            <a:spAutoFit/>
          </a:bodyPr>
          <a:lstStyle/>
          <a:p>
            <a:r>
              <a:rPr lang="en-US" sz="2800" b="1" dirty="0"/>
              <a:t>16</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 name="Google Shape;199;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7365D"/>
              </a:solidFill>
              <a:latin typeface="Arial" panose="020B0604020202020204"/>
              <a:ea typeface="Arial" panose="020B0604020202020204"/>
              <a:cs typeface="Arial" panose="020B0604020202020204"/>
              <a:sym typeface="Arial" panose="020B0604020202020204"/>
            </a:endParaRPr>
          </a:p>
        </p:txBody>
      </p:sp>
      <p:sp>
        <p:nvSpPr>
          <p:cNvPr id="4" name="Google Shape;243;p6"/>
          <p:cNvSpPr/>
          <p:nvPr/>
        </p:nvSpPr>
        <p:spPr>
          <a:xfrm>
            <a:off x="1257389" y="2318805"/>
            <a:ext cx="6219740" cy="6001976"/>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8" name="Rounded Rectangle 1"/>
          <p:cNvSpPr/>
          <p:nvPr/>
        </p:nvSpPr>
        <p:spPr>
          <a:xfrm>
            <a:off x="3142226" y="3609573"/>
            <a:ext cx="2309196" cy="735448"/>
          </a:xfrm>
          <a:custGeom>
            <a:avLst/>
            <a:gdLst/>
            <a:ahLst/>
            <a:cxnLst/>
            <a:rect l="0" t="0" r="0" b="0"/>
            <a:pathLst>
              <a:path w="1333500" h="333355">
                <a:moveTo>
                  <a:pt x="519912" y="112071"/>
                </a:moveTo>
                <a:cubicBezTo>
                  <a:pt x="752646" y="72685"/>
                  <a:pt x="979789" y="121958"/>
                  <a:pt x="1167164" y="235296"/>
                </a:cubicBezTo>
                <a:lnTo>
                  <a:pt x="1120968" y="290531"/>
                </a:lnTo>
                <a:lnTo>
                  <a:pt x="1284922" y="319411"/>
                </a:lnTo>
                <a:lnTo>
                  <a:pt x="1333500" y="327955"/>
                </a:lnTo>
                <a:lnTo>
                  <a:pt x="1303239" y="244763"/>
                </a:lnTo>
                <a:lnTo>
                  <a:pt x="1259557" y="124625"/>
                </a:lnTo>
                <a:lnTo>
                  <a:pt x="1212237" y="181251"/>
                </a:lnTo>
                <a:cubicBezTo>
                  <a:pt x="1009211" y="55445"/>
                  <a:pt x="761657" y="0"/>
                  <a:pt x="508244" y="42891"/>
                </a:cubicBezTo>
                <a:cubicBezTo>
                  <a:pt x="311991" y="76114"/>
                  <a:pt x="138245" y="163868"/>
                  <a:pt x="0" y="288074"/>
                </a:cubicBezTo>
                <a:lnTo>
                  <a:pt x="53882" y="333355"/>
                </a:lnTo>
                <a:cubicBezTo>
                  <a:pt x="181432" y="221418"/>
                  <a:pt x="340499" y="142351"/>
                  <a:pt x="519836" y="112004"/>
                </a:cubicBezTo>
              </a:path>
            </a:pathLst>
          </a:custGeom>
          <a:gradFill rotWithShape="1">
            <a:gsLst>
              <a:gs pos="0">
                <a:srgbClr val="FFA6A3"/>
              </a:gs>
              <a:gs pos="100000">
                <a:srgbClr val="FD6A65"/>
              </a:gs>
            </a:gsLst>
            <a:lin ang="5400000" scaled="1"/>
          </a:gra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 name="Rounded Rectangle 2"/>
          <p:cNvSpPr/>
          <p:nvPr/>
        </p:nvSpPr>
        <p:spPr>
          <a:xfrm>
            <a:off x="3142226" y="3609571"/>
            <a:ext cx="2309196" cy="735452"/>
          </a:xfrm>
          <a:custGeom>
            <a:avLst/>
            <a:gdLst/>
            <a:ahLst/>
            <a:cxnLst/>
            <a:rect l="0" t="0" r="0" b="0"/>
            <a:pathLst>
              <a:path w="1333500" h="333357">
                <a:moveTo>
                  <a:pt x="519911" y="112076"/>
                </a:moveTo>
                <a:cubicBezTo>
                  <a:pt x="752644" y="72685"/>
                  <a:pt x="979787" y="121960"/>
                  <a:pt x="1167162" y="235298"/>
                </a:cubicBezTo>
                <a:lnTo>
                  <a:pt x="1120964" y="290531"/>
                </a:lnTo>
                <a:lnTo>
                  <a:pt x="1284926" y="319409"/>
                </a:lnTo>
                <a:lnTo>
                  <a:pt x="1333500" y="327960"/>
                </a:lnTo>
                <a:lnTo>
                  <a:pt x="1303238" y="244761"/>
                </a:lnTo>
                <a:lnTo>
                  <a:pt x="1259556" y="124623"/>
                </a:lnTo>
                <a:lnTo>
                  <a:pt x="1212241" y="181257"/>
                </a:lnTo>
                <a:cubicBezTo>
                  <a:pt x="1009210" y="55443"/>
                  <a:pt x="761660" y="0"/>
                  <a:pt x="508239" y="42895"/>
                </a:cubicBezTo>
                <a:cubicBezTo>
                  <a:pt x="311988" y="76119"/>
                  <a:pt x="138242" y="163874"/>
                  <a:pt x="0" y="288078"/>
                </a:cubicBezTo>
                <a:lnTo>
                  <a:pt x="53884" y="333357"/>
                </a:lnTo>
                <a:cubicBezTo>
                  <a:pt x="181434" y="221421"/>
                  <a:pt x="340503" y="142356"/>
                  <a:pt x="519841" y="112007"/>
                </a:cubicBezTo>
                <a:lnTo>
                  <a:pt x="519911" y="112076"/>
                </a:lnTo>
                <a:close/>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 name="Rounded Rectangle 3"/>
          <p:cNvSpPr/>
          <p:nvPr/>
        </p:nvSpPr>
        <p:spPr>
          <a:xfrm>
            <a:off x="5451427" y="4345023"/>
            <a:ext cx="467215" cy="1942738"/>
          </a:xfrm>
          <a:custGeom>
            <a:avLst/>
            <a:gdLst/>
            <a:ahLst/>
            <a:cxnLst/>
            <a:rect l="0" t="0" r="0" b="0"/>
            <a:pathLst>
              <a:path w="333346" h="1333500">
                <a:moveTo>
                  <a:pt x="98193" y="1167079"/>
                </a:moveTo>
                <a:lnTo>
                  <a:pt x="42967" y="1120949"/>
                </a:lnTo>
                <a:lnTo>
                  <a:pt x="14020" y="1284998"/>
                </a:lnTo>
                <a:lnTo>
                  <a:pt x="5467" y="1333500"/>
                </a:lnTo>
                <a:lnTo>
                  <a:pt x="88801" y="1303162"/>
                </a:lnTo>
                <a:lnTo>
                  <a:pt x="208797" y="1259547"/>
                </a:lnTo>
                <a:lnTo>
                  <a:pt x="152161" y="1212237"/>
                </a:lnTo>
                <a:cubicBezTo>
                  <a:pt x="277977" y="1009192"/>
                  <a:pt x="333346" y="761561"/>
                  <a:pt x="290455" y="508263"/>
                </a:cubicBezTo>
                <a:cubicBezTo>
                  <a:pt x="257232" y="312077"/>
                  <a:pt x="169478" y="138322"/>
                  <a:pt x="45281" y="0"/>
                </a:cubicBezTo>
                <a:lnTo>
                  <a:pt x="0" y="53892"/>
                </a:lnTo>
                <a:cubicBezTo>
                  <a:pt x="111937" y="181441"/>
                  <a:pt x="190995" y="340518"/>
                  <a:pt x="221341" y="519864"/>
                </a:cubicBezTo>
                <a:cubicBezTo>
                  <a:pt x="260737" y="752541"/>
                  <a:pt x="211531" y="979693"/>
                  <a:pt x="98193" y="1167079"/>
                </a:cubicBezTo>
              </a:path>
            </a:pathLst>
          </a:custGeom>
          <a:gradFill rotWithShape="1">
            <a:gsLst>
              <a:gs pos="0">
                <a:srgbClr val="FFBF84"/>
              </a:gs>
              <a:gs pos="100000">
                <a:srgbClr val="F99539"/>
              </a:gs>
            </a:gsLst>
            <a:lin ang="5400000" scaled="1"/>
          </a:gra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1" name="Rounded Rectangle 4"/>
          <p:cNvSpPr/>
          <p:nvPr/>
        </p:nvSpPr>
        <p:spPr>
          <a:xfrm>
            <a:off x="5451424" y="4345023"/>
            <a:ext cx="467218" cy="1942738"/>
          </a:xfrm>
          <a:custGeom>
            <a:avLst/>
            <a:gdLst/>
            <a:ahLst/>
            <a:cxnLst/>
            <a:rect l="0" t="0" r="0" b="0"/>
            <a:pathLst>
              <a:path w="333348" h="1333500">
                <a:moveTo>
                  <a:pt x="98196" y="1167083"/>
                </a:moveTo>
                <a:lnTo>
                  <a:pt x="42965" y="1120953"/>
                </a:lnTo>
                <a:lnTo>
                  <a:pt x="14017" y="1284993"/>
                </a:lnTo>
                <a:lnTo>
                  <a:pt x="5467" y="1333500"/>
                </a:lnTo>
                <a:lnTo>
                  <a:pt x="88803" y="1303165"/>
                </a:lnTo>
                <a:lnTo>
                  <a:pt x="208798" y="1259552"/>
                </a:lnTo>
                <a:lnTo>
                  <a:pt x="152165" y="1212234"/>
                </a:lnTo>
                <a:cubicBezTo>
                  <a:pt x="277976" y="1009193"/>
                  <a:pt x="333348" y="761560"/>
                  <a:pt x="290453" y="508266"/>
                </a:cubicBezTo>
                <a:cubicBezTo>
                  <a:pt x="257230" y="312075"/>
                  <a:pt x="169477" y="138319"/>
                  <a:pt x="45278" y="0"/>
                </a:cubicBezTo>
                <a:lnTo>
                  <a:pt x="0" y="53887"/>
                </a:lnTo>
                <a:cubicBezTo>
                  <a:pt x="111933" y="181443"/>
                  <a:pt x="190995" y="340521"/>
                  <a:pt x="221343" y="519868"/>
                </a:cubicBezTo>
                <a:cubicBezTo>
                  <a:pt x="260734" y="752544"/>
                  <a:pt x="211532" y="979698"/>
                  <a:pt x="98196" y="1167083"/>
                </a:cubicBezTo>
                <a:close/>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2" name="Rounded Rectangle 5"/>
          <p:cNvSpPr/>
          <p:nvPr/>
        </p:nvSpPr>
        <p:spPr>
          <a:xfrm>
            <a:off x="3271284" y="6363780"/>
            <a:ext cx="2080661" cy="457196"/>
          </a:xfrm>
          <a:custGeom>
            <a:avLst/>
            <a:gdLst/>
            <a:ahLst/>
            <a:cxnLst/>
            <a:rect l="0" t="0" r="0" b="0"/>
            <a:pathLst>
              <a:path w="1333500" h="333355">
                <a:moveTo>
                  <a:pt x="48501" y="13944"/>
                </a:moveTo>
                <a:lnTo>
                  <a:pt x="0" y="5400"/>
                </a:lnTo>
                <a:lnTo>
                  <a:pt x="30260" y="88734"/>
                </a:lnTo>
                <a:lnTo>
                  <a:pt x="73942" y="208730"/>
                </a:lnTo>
                <a:lnTo>
                  <a:pt x="121262" y="152104"/>
                </a:lnTo>
                <a:cubicBezTo>
                  <a:pt x="324288" y="277920"/>
                  <a:pt x="571842" y="333355"/>
                  <a:pt x="825265" y="290464"/>
                </a:cubicBezTo>
                <a:cubicBezTo>
                  <a:pt x="1021508" y="257241"/>
                  <a:pt x="1195254" y="169487"/>
                  <a:pt x="1333500" y="45281"/>
                </a:cubicBezTo>
                <a:lnTo>
                  <a:pt x="1279617" y="0"/>
                </a:lnTo>
                <a:cubicBezTo>
                  <a:pt x="1152067" y="111937"/>
                  <a:pt x="993000" y="191004"/>
                  <a:pt x="813663" y="221351"/>
                </a:cubicBezTo>
                <a:cubicBezTo>
                  <a:pt x="580929" y="260746"/>
                  <a:pt x="353787" y="211464"/>
                  <a:pt x="166411" y="98126"/>
                </a:cubicBezTo>
                <a:lnTo>
                  <a:pt x="212607" y="42900"/>
                </a:lnTo>
                <a:lnTo>
                  <a:pt x="48577" y="14020"/>
                </a:lnTo>
              </a:path>
            </a:pathLst>
          </a:custGeom>
          <a:gradFill rotWithShape="1">
            <a:gsLst>
              <a:gs pos="0">
                <a:srgbClr val="FFEF63"/>
              </a:gs>
              <a:gs pos="100000">
                <a:srgbClr val="FFE60A"/>
              </a:gs>
            </a:gsLst>
            <a:lin ang="5400000" scaled="1"/>
          </a:gra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3" name="Rounded Rectangle 6"/>
          <p:cNvSpPr/>
          <p:nvPr/>
        </p:nvSpPr>
        <p:spPr>
          <a:xfrm>
            <a:off x="3309384" y="6373803"/>
            <a:ext cx="2080661" cy="457199"/>
          </a:xfrm>
          <a:custGeom>
            <a:avLst/>
            <a:gdLst/>
            <a:ahLst/>
            <a:cxnLst/>
            <a:rect l="0" t="0" r="0" b="0"/>
            <a:pathLst>
              <a:path w="1333500" h="333357">
                <a:moveTo>
                  <a:pt x="48503" y="13948"/>
                </a:moveTo>
                <a:lnTo>
                  <a:pt x="0" y="5396"/>
                </a:lnTo>
                <a:lnTo>
                  <a:pt x="30261" y="88736"/>
                </a:lnTo>
                <a:lnTo>
                  <a:pt x="73943" y="208734"/>
                </a:lnTo>
                <a:lnTo>
                  <a:pt x="121258" y="152099"/>
                </a:lnTo>
                <a:cubicBezTo>
                  <a:pt x="324289" y="277915"/>
                  <a:pt x="571839" y="333357"/>
                  <a:pt x="825260" y="290462"/>
                </a:cubicBezTo>
                <a:cubicBezTo>
                  <a:pt x="1021511" y="257237"/>
                  <a:pt x="1195257" y="169483"/>
                  <a:pt x="1333500" y="45279"/>
                </a:cubicBezTo>
                <a:lnTo>
                  <a:pt x="1279615" y="0"/>
                </a:lnTo>
                <a:cubicBezTo>
                  <a:pt x="1152065" y="111936"/>
                  <a:pt x="992996" y="191001"/>
                  <a:pt x="813658" y="221350"/>
                </a:cubicBezTo>
                <a:cubicBezTo>
                  <a:pt x="580924" y="260743"/>
                  <a:pt x="353783" y="211467"/>
                  <a:pt x="166407" y="98128"/>
                </a:cubicBezTo>
                <a:lnTo>
                  <a:pt x="212604" y="42896"/>
                </a:lnTo>
                <a:lnTo>
                  <a:pt x="48573" y="14017"/>
                </a:lnTo>
                <a:lnTo>
                  <a:pt x="48503" y="13948"/>
                </a:lnTo>
                <a:close/>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p>
        </p:txBody>
      </p:sp>
      <p:sp>
        <p:nvSpPr>
          <p:cNvPr id="14" name="Rounded Rectangle 7"/>
          <p:cNvSpPr/>
          <p:nvPr/>
        </p:nvSpPr>
        <p:spPr>
          <a:xfrm>
            <a:off x="2583482" y="4478193"/>
            <a:ext cx="558744" cy="1942738"/>
          </a:xfrm>
          <a:custGeom>
            <a:avLst/>
            <a:gdLst/>
            <a:ahLst/>
            <a:cxnLst/>
            <a:rect l="0" t="0" r="0" b="0"/>
            <a:pathLst>
              <a:path w="333346" h="1333500">
                <a:moveTo>
                  <a:pt x="288007" y="1333433"/>
                </a:moveTo>
                <a:lnTo>
                  <a:pt x="333346" y="1279540"/>
                </a:lnTo>
                <a:cubicBezTo>
                  <a:pt x="221437" y="1151982"/>
                  <a:pt x="142389" y="992905"/>
                  <a:pt x="112042" y="813635"/>
                </a:cubicBezTo>
                <a:cubicBezTo>
                  <a:pt x="72666" y="580958"/>
                  <a:pt x="121853" y="353729"/>
                  <a:pt x="235238" y="166277"/>
                </a:cubicBezTo>
                <a:lnTo>
                  <a:pt x="290464" y="212474"/>
                </a:lnTo>
                <a:lnTo>
                  <a:pt x="319335" y="48501"/>
                </a:lnTo>
                <a:lnTo>
                  <a:pt x="327879" y="0"/>
                </a:lnTo>
                <a:lnTo>
                  <a:pt x="244630" y="30260"/>
                </a:lnTo>
                <a:lnTo>
                  <a:pt x="124587" y="73875"/>
                </a:lnTo>
                <a:lnTo>
                  <a:pt x="181213" y="121262"/>
                </a:lnTo>
                <a:cubicBezTo>
                  <a:pt x="55425" y="324307"/>
                  <a:pt x="0" y="571938"/>
                  <a:pt x="42881" y="825303"/>
                </a:cubicBezTo>
                <a:cubicBezTo>
                  <a:pt x="76095" y="1021499"/>
                  <a:pt x="163830" y="1195177"/>
                  <a:pt x="287940" y="1333500"/>
                </a:cubicBezTo>
              </a:path>
            </a:pathLst>
          </a:custGeom>
          <a:gradFill rotWithShape="1">
            <a:gsLst>
              <a:gs pos="0">
                <a:srgbClr val="83FAC1"/>
              </a:gs>
              <a:gs pos="100000">
                <a:srgbClr val="44E095"/>
              </a:gs>
            </a:gsLst>
            <a:lin ang="5400000" scaled="1"/>
          </a:gra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5" name="Rounded Rectangle 8"/>
          <p:cNvSpPr/>
          <p:nvPr/>
        </p:nvSpPr>
        <p:spPr>
          <a:xfrm>
            <a:off x="2621582" y="4421042"/>
            <a:ext cx="520649" cy="1942738"/>
          </a:xfrm>
          <a:custGeom>
            <a:avLst/>
            <a:gdLst/>
            <a:ahLst/>
            <a:cxnLst/>
            <a:rect l="0" t="0" r="0" b="0"/>
            <a:pathLst>
              <a:path w="333351" h="1333500">
                <a:moveTo>
                  <a:pt x="288012" y="1333430"/>
                </a:moveTo>
                <a:lnTo>
                  <a:pt x="333351" y="1279541"/>
                </a:lnTo>
                <a:cubicBezTo>
                  <a:pt x="221440" y="1151985"/>
                  <a:pt x="142393" y="992908"/>
                  <a:pt x="112051" y="813631"/>
                </a:cubicBezTo>
                <a:cubicBezTo>
                  <a:pt x="72668" y="580955"/>
                  <a:pt x="121861" y="353731"/>
                  <a:pt x="235244" y="166276"/>
                </a:cubicBezTo>
                <a:lnTo>
                  <a:pt x="290464" y="212476"/>
                </a:lnTo>
                <a:lnTo>
                  <a:pt x="319336" y="48506"/>
                </a:lnTo>
                <a:lnTo>
                  <a:pt x="327885" y="0"/>
                </a:lnTo>
                <a:lnTo>
                  <a:pt x="244635" y="30263"/>
                </a:lnTo>
                <a:lnTo>
                  <a:pt x="124594" y="73877"/>
                </a:lnTo>
                <a:lnTo>
                  <a:pt x="181215" y="121265"/>
                </a:lnTo>
                <a:cubicBezTo>
                  <a:pt x="55429" y="324306"/>
                  <a:pt x="0" y="571939"/>
                  <a:pt x="42886" y="825303"/>
                </a:cubicBezTo>
                <a:cubicBezTo>
                  <a:pt x="76101" y="1021495"/>
                  <a:pt x="163837" y="1195180"/>
                  <a:pt x="287941" y="1333500"/>
                </a:cubicBezTo>
                <a:lnTo>
                  <a:pt x="288012" y="1333430"/>
                </a:lnTo>
                <a:close/>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7" name="TextBox 10"/>
          <p:cNvSpPr txBox="1"/>
          <p:nvPr/>
        </p:nvSpPr>
        <p:spPr>
          <a:xfrm>
            <a:off x="2963927" y="2342073"/>
            <a:ext cx="2842125"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400" b="1" dirty="0">
                <a:solidFill>
                  <a:srgbClr val="E55753"/>
                </a:solidFill>
                <a:latin typeface="Roboto" panose="02000000000000000000"/>
              </a:rPr>
              <a:t>Thay </a:t>
            </a:r>
            <a:r>
              <a:rPr sz="2400" b="1" dirty="0" err="1">
                <a:solidFill>
                  <a:srgbClr val="E55753"/>
                </a:solidFill>
                <a:latin typeface="Roboto" panose="02000000000000000000"/>
              </a:rPr>
              <a:t>thế</a:t>
            </a:r>
            <a:r>
              <a:rPr sz="2400" b="1" dirty="0">
                <a:solidFill>
                  <a:srgbClr val="E55753"/>
                </a:solidFill>
                <a:latin typeface="Roboto" panose="02000000000000000000"/>
              </a:rPr>
              <a:t> Lao </a:t>
            </a:r>
            <a:r>
              <a:rPr sz="2400" b="1" dirty="0" err="1">
                <a:solidFill>
                  <a:srgbClr val="E55753"/>
                </a:solidFill>
                <a:latin typeface="Roboto" panose="02000000000000000000"/>
              </a:rPr>
              <a:t>động</a:t>
            </a:r>
            <a:endParaRPr sz="2400" b="1" dirty="0">
              <a:solidFill>
                <a:srgbClr val="E55753"/>
              </a:solidFill>
              <a:latin typeface="Roboto" panose="02000000000000000000"/>
            </a:endParaRPr>
          </a:p>
        </p:txBody>
      </p:sp>
      <p:sp>
        <p:nvSpPr>
          <p:cNvPr id="18" name="TextBox 11"/>
          <p:cNvSpPr txBox="1"/>
          <p:nvPr/>
        </p:nvSpPr>
        <p:spPr>
          <a:xfrm>
            <a:off x="3125470" y="2956007"/>
            <a:ext cx="2309196"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0" dirty="0">
                <a:solidFill>
                  <a:srgbClr val="484848"/>
                </a:solidFill>
                <a:latin typeface="Roboto" panose="02000000000000000000"/>
              </a:rPr>
              <a:t>AI </a:t>
            </a:r>
            <a:r>
              <a:rPr sz="2000" b="0" dirty="0" err="1">
                <a:solidFill>
                  <a:srgbClr val="484848"/>
                </a:solidFill>
                <a:latin typeface="Roboto" panose="02000000000000000000"/>
              </a:rPr>
              <a:t>thay</a:t>
            </a:r>
            <a:r>
              <a:rPr sz="2000" b="0" dirty="0">
                <a:solidFill>
                  <a:srgbClr val="484848"/>
                </a:solidFill>
                <a:latin typeface="Roboto" panose="02000000000000000000"/>
              </a:rPr>
              <a:t> </a:t>
            </a:r>
            <a:r>
              <a:rPr sz="2000" b="0" dirty="0" err="1">
                <a:solidFill>
                  <a:srgbClr val="484848"/>
                </a:solidFill>
                <a:latin typeface="Roboto" panose="02000000000000000000"/>
              </a:rPr>
              <a:t>thế</a:t>
            </a:r>
            <a:r>
              <a:rPr sz="2000" b="0" dirty="0">
                <a:solidFill>
                  <a:srgbClr val="484848"/>
                </a:solidFill>
                <a:latin typeface="Roboto" panose="02000000000000000000"/>
              </a:rPr>
              <a:t> </a:t>
            </a:r>
            <a:r>
              <a:rPr sz="2000" b="0" dirty="0" err="1">
                <a:solidFill>
                  <a:srgbClr val="484848"/>
                </a:solidFill>
                <a:latin typeface="Roboto" panose="02000000000000000000"/>
              </a:rPr>
              <a:t>các</a:t>
            </a:r>
            <a:r>
              <a:rPr sz="2000" b="0" dirty="0">
                <a:solidFill>
                  <a:srgbClr val="484848"/>
                </a:solidFill>
                <a:latin typeface="Roboto" panose="02000000000000000000"/>
              </a:rPr>
              <a:t> </a:t>
            </a:r>
            <a:r>
              <a:rPr sz="2000" b="0" dirty="0" err="1">
                <a:solidFill>
                  <a:srgbClr val="484848"/>
                </a:solidFill>
                <a:latin typeface="Roboto" panose="02000000000000000000"/>
              </a:rPr>
              <a:t>công</a:t>
            </a:r>
            <a:r>
              <a:rPr sz="2000" b="0" dirty="0">
                <a:solidFill>
                  <a:srgbClr val="484848"/>
                </a:solidFill>
                <a:latin typeface="Roboto" panose="02000000000000000000"/>
              </a:rPr>
              <a:t>
</a:t>
            </a:r>
            <a:r>
              <a:rPr sz="2000" b="0" dirty="0" err="1">
                <a:solidFill>
                  <a:srgbClr val="484848"/>
                </a:solidFill>
                <a:latin typeface="Roboto" panose="02000000000000000000"/>
              </a:rPr>
              <a:t>việc</a:t>
            </a:r>
            <a:r>
              <a:rPr sz="2000" b="0" dirty="0">
                <a:solidFill>
                  <a:srgbClr val="484848"/>
                </a:solidFill>
                <a:latin typeface="Roboto" panose="02000000000000000000"/>
              </a:rPr>
              <a:t> </a:t>
            </a:r>
            <a:r>
              <a:rPr sz="2000" b="0" dirty="0" err="1">
                <a:solidFill>
                  <a:srgbClr val="484848"/>
                </a:solidFill>
                <a:latin typeface="Roboto" panose="02000000000000000000"/>
              </a:rPr>
              <a:t>lặp</a:t>
            </a:r>
            <a:r>
              <a:rPr sz="2000" b="0" dirty="0">
                <a:solidFill>
                  <a:srgbClr val="484848"/>
                </a:solidFill>
                <a:latin typeface="Roboto" panose="02000000000000000000"/>
              </a:rPr>
              <a:t> </a:t>
            </a:r>
            <a:r>
              <a:rPr sz="2000" b="0" dirty="0" err="1">
                <a:solidFill>
                  <a:srgbClr val="484848"/>
                </a:solidFill>
                <a:latin typeface="Roboto" panose="02000000000000000000"/>
              </a:rPr>
              <a:t>lại</a:t>
            </a:r>
            <a:endParaRPr sz="2000" b="0" dirty="0">
              <a:solidFill>
                <a:srgbClr val="484848"/>
              </a:solidFill>
              <a:latin typeface="Roboto" panose="02000000000000000000"/>
            </a:endParaRPr>
          </a:p>
        </p:txBody>
      </p:sp>
      <p:sp>
        <p:nvSpPr>
          <p:cNvPr id="19" name="TextBox 12"/>
          <p:cNvSpPr txBox="1"/>
          <p:nvPr/>
        </p:nvSpPr>
        <p:spPr>
          <a:xfrm>
            <a:off x="289416" y="4743390"/>
            <a:ext cx="2277773" cy="73866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400" b="1" dirty="0" err="1">
                <a:solidFill>
                  <a:srgbClr val="3CC583"/>
                </a:solidFill>
                <a:latin typeface="Roboto" panose="02000000000000000000"/>
              </a:rPr>
              <a:t>Khoảng</a:t>
            </a:r>
            <a:r>
              <a:rPr sz="2400" b="1" dirty="0">
                <a:solidFill>
                  <a:srgbClr val="3CC583"/>
                </a:solidFill>
                <a:latin typeface="Roboto" panose="02000000000000000000"/>
              </a:rPr>
              <a:t> </a:t>
            </a:r>
            <a:r>
              <a:rPr sz="2400" b="1" dirty="0" err="1">
                <a:solidFill>
                  <a:srgbClr val="3CC583"/>
                </a:solidFill>
                <a:latin typeface="Roboto" panose="02000000000000000000"/>
              </a:rPr>
              <a:t>cách</a:t>
            </a:r>
            <a:r>
              <a:rPr sz="2400" b="1" dirty="0">
                <a:solidFill>
                  <a:srgbClr val="3CC583"/>
                </a:solidFill>
                <a:latin typeface="Roboto" panose="02000000000000000000"/>
              </a:rPr>
              <a:t> </a:t>
            </a:r>
            <a:r>
              <a:rPr sz="2400" b="1" dirty="0" err="1">
                <a:solidFill>
                  <a:srgbClr val="3CC583"/>
                </a:solidFill>
                <a:latin typeface="Roboto" panose="02000000000000000000"/>
              </a:rPr>
              <a:t>Kỹ</a:t>
            </a:r>
            <a:r>
              <a:rPr lang="en-US" sz="2400" b="1" dirty="0">
                <a:solidFill>
                  <a:srgbClr val="3CC583"/>
                </a:solidFill>
                <a:latin typeface="Roboto" panose="02000000000000000000"/>
              </a:rPr>
              <a:t>  </a:t>
            </a:r>
            <a:r>
              <a:rPr sz="2400" b="1" dirty="0" err="1">
                <a:solidFill>
                  <a:srgbClr val="3CC583"/>
                </a:solidFill>
                <a:latin typeface="Roboto" panose="02000000000000000000"/>
              </a:rPr>
              <a:t>năng</a:t>
            </a:r>
            <a:endParaRPr sz="2400" b="1" dirty="0">
              <a:solidFill>
                <a:srgbClr val="3CC583"/>
              </a:solidFill>
              <a:latin typeface="Roboto" panose="02000000000000000000"/>
            </a:endParaRPr>
          </a:p>
        </p:txBody>
      </p:sp>
      <p:sp>
        <p:nvSpPr>
          <p:cNvPr id="20" name="TextBox 13"/>
          <p:cNvSpPr txBox="1"/>
          <p:nvPr/>
        </p:nvSpPr>
        <p:spPr>
          <a:xfrm>
            <a:off x="6133247" y="4712612"/>
            <a:ext cx="2036203" cy="800219"/>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400" b="1" dirty="0">
                <a:solidFill>
                  <a:srgbClr val="DE8431"/>
                </a:solidFill>
                <a:latin typeface="Roboto" panose="02000000000000000000"/>
              </a:rPr>
              <a:t>Thất </a:t>
            </a:r>
            <a:r>
              <a:rPr sz="2800" b="1" dirty="0" err="1">
                <a:solidFill>
                  <a:srgbClr val="DE8431"/>
                </a:solidFill>
                <a:latin typeface="Roboto" panose="02000000000000000000"/>
              </a:rPr>
              <a:t>nghiệp</a:t>
            </a:r>
            <a:r>
              <a:rPr sz="2400" b="1" dirty="0">
                <a:solidFill>
                  <a:srgbClr val="DE8431"/>
                </a:solidFill>
                <a:latin typeface="Roboto" panose="02000000000000000000"/>
              </a:rPr>
              <a:t> </a:t>
            </a:r>
            <a:r>
              <a:rPr sz="2400" b="1" dirty="0" err="1">
                <a:solidFill>
                  <a:srgbClr val="DE8431"/>
                </a:solidFill>
                <a:latin typeface="Roboto" panose="02000000000000000000"/>
              </a:rPr>
              <a:t>Cơ</a:t>
            </a:r>
            <a:r>
              <a:rPr sz="2400" b="1" dirty="0">
                <a:solidFill>
                  <a:srgbClr val="DE8431"/>
                </a:solidFill>
                <a:latin typeface="Roboto" panose="02000000000000000000"/>
              </a:rPr>
              <a:t> </a:t>
            </a:r>
            <a:r>
              <a:rPr sz="2400" b="1" dirty="0" err="1">
                <a:solidFill>
                  <a:srgbClr val="DE8431"/>
                </a:solidFill>
                <a:latin typeface="Roboto" panose="02000000000000000000"/>
              </a:rPr>
              <a:t>cấu</a:t>
            </a:r>
            <a:endParaRPr sz="2400" b="1" dirty="0">
              <a:solidFill>
                <a:srgbClr val="DE8431"/>
              </a:solidFill>
              <a:latin typeface="Roboto" panose="02000000000000000000"/>
            </a:endParaRPr>
          </a:p>
        </p:txBody>
      </p:sp>
      <p:sp>
        <p:nvSpPr>
          <p:cNvPr id="21" name="TextBox 14"/>
          <p:cNvSpPr txBox="1"/>
          <p:nvPr/>
        </p:nvSpPr>
        <p:spPr>
          <a:xfrm>
            <a:off x="-987960" y="5559977"/>
            <a:ext cx="3397242"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000" b="0" dirty="0" err="1">
                <a:solidFill>
                  <a:srgbClr val="484848"/>
                </a:solidFill>
                <a:latin typeface="Roboto" panose="02000000000000000000"/>
              </a:rPr>
              <a:t>Sự</a:t>
            </a:r>
            <a:r>
              <a:rPr sz="2000" b="0" dirty="0">
                <a:solidFill>
                  <a:srgbClr val="484848"/>
                </a:solidFill>
                <a:latin typeface="Roboto" panose="02000000000000000000"/>
              </a:rPr>
              <a:t> </a:t>
            </a:r>
            <a:r>
              <a:rPr sz="2000" b="0" dirty="0" err="1">
                <a:solidFill>
                  <a:srgbClr val="484848"/>
                </a:solidFill>
                <a:latin typeface="Roboto" panose="02000000000000000000"/>
              </a:rPr>
              <a:t>khác</a:t>
            </a:r>
            <a:r>
              <a:rPr sz="2000" b="0" dirty="0">
                <a:solidFill>
                  <a:srgbClr val="484848"/>
                </a:solidFill>
                <a:latin typeface="Roboto" panose="02000000000000000000"/>
              </a:rPr>
              <a:t> </a:t>
            </a:r>
            <a:r>
              <a:rPr sz="2000" b="0" dirty="0" err="1">
                <a:solidFill>
                  <a:srgbClr val="484848"/>
                </a:solidFill>
                <a:latin typeface="Roboto" panose="02000000000000000000"/>
              </a:rPr>
              <a:t>biệt</a:t>
            </a:r>
            <a:r>
              <a:rPr sz="2000" b="0" dirty="0">
                <a:solidFill>
                  <a:srgbClr val="484848"/>
                </a:solidFill>
                <a:latin typeface="Roboto" panose="02000000000000000000"/>
              </a:rPr>
              <a:t> </a:t>
            </a:r>
            <a:r>
              <a:rPr sz="2000" b="0" dirty="0" err="1">
                <a:solidFill>
                  <a:srgbClr val="484848"/>
                </a:solidFill>
                <a:latin typeface="Roboto" panose="02000000000000000000"/>
              </a:rPr>
              <a:t>về</a:t>
            </a:r>
            <a:r>
              <a:rPr sz="2000" b="0" dirty="0">
                <a:solidFill>
                  <a:srgbClr val="484848"/>
                </a:solidFill>
                <a:latin typeface="Roboto" panose="02000000000000000000"/>
              </a:rPr>
              <a:t> </a:t>
            </a:r>
            <a:r>
              <a:rPr sz="2000" b="0" dirty="0" err="1">
                <a:solidFill>
                  <a:srgbClr val="484848"/>
                </a:solidFill>
                <a:latin typeface="Roboto" panose="02000000000000000000"/>
              </a:rPr>
              <a:t>kỹ</a:t>
            </a:r>
            <a:r>
              <a:rPr sz="2000" b="0" dirty="0">
                <a:solidFill>
                  <a:srgbClr val="484848"/>
                </a:solidFill>
                <a:latin typeface="Roboto" panose="02000000000000000000"/>
              </a:rPr>
              <a:t>
</a:t>
            </a:r>
            <a:r>
              <a:rPr sz="2000" b="0" dirty="0" err="1">
                <a:solidFill>
                  <a:srgbClr val="484848"/>
                </a:solidFill>
                <a:latin typeface="Roboto" panose="02000000000000000000"/>
              </a:rPr>
              <a:t>năng</a:t>
            </a:r>
            <a:r>
              <a:rPr sz="2000" b="0" dirty="0">
                <a:solidFill>
                  <a:srgbClr val="484848"/>
                </a:solidFill>
                <a:latin typeface="Roboto" panose="02000000000000000000"/>
              </a:rPr>
              <a:t> </a:t>
            </a:r>
            <a:r>
              <a:rPr sz="2000" b="0" dirty="0" err="1">
                <a:solidFill>
                  <a:srgbClr val="484848"/>
                </a:solidFill>
                <a:latin typeface="Roboto" panose="02000000000000000000"/>
              </a:rPr>
              <a:t>số</a:t>
            </a:r>
            <a:r>
              <a:rPr sz="2000" b="0" dirty="0">
                <a:solidFill>
                  <a:srgbClr val="484848"/>
                </a:solidFill>
                <a:latin typeface="Roboto" panose="02000000000000000000"/>
              </a:rPr>
              <a:t> </a:t>
            </a:r>
            <a:r>
              <a:rPr sz="2000" b="0" dirty="0" err="1">
                <a:solidFill>
                  <a:srgbClr val="484848"/>
                </a:solidFill>
                <a:latin typeface="Roboto" panose="02000000000000000000"/>
              </a:rPr>
              <a:t>gia</a:t>
            </a:r>
            <a:r>
              <a:rPr sz="2000" b="0" dirty="0">
                <a:solidFill>
                  <a:srgbClr val="484848"/>
                </a:solidFill>
                <a:latin typeface="Roboto" panose="02000000000000000000"/>
              </a:rPr>
              <a:t> </a:t>
            </a:r>
            <a:r>
              <a:rPr sz="2000" b="0" dirty="0" err="1">
                <a:solidFill>
                  <a:srgbClr val="484848"/>
                </a:solidFill>
                <a:latin typeface="Roboto" panose="02000000000000000000"/>
              </a:rPr>
              <a:t>tăng</a:t>
            </a:r>
            <a:endParaRPr sz="2000" b="0" dirty="0">
              <a:solidFill>
                <a:srgbClr val="484848"/>
              </a:solidFill>
              <a:latin typeface="Roboto" panose="02000000000000000000"/>
            </a:endParaRPr>
          </a:p>
        </p:txBody>
      </p:sp>
      <p:sp>
        <p:nvSpPr>
          <p:cNvPr id="22" name="TextBox 15"/>
          <p:cNvSpPr txBox="1"/>
          <p:nvPr/>
        </p:nvSpPr>
        <p:spPr>
          <a:xfrm>
            <a:off x="6018030" y="5604624"/>
            <a:ext cx="2435813"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000" b="0" dirty="0">
                <a:solidFill>
                  <a:srgbClr val="484848"/>
                </a:solidFill>
                <a:latin typeface="Roboto" panose="02000000000000000000"/>
              </a:rPr>
              <a:t>Thất </a:t>
            </a:r>
            <a:r>
              <a:rPr sz="2000" b="0" dirty="0" err="1">
                <a:solidFill>
                  <a:srgbClr val="484848"/>
                </a:solidFill>
                <a:latin typeface="Roboto" panose="02000000000000000000"/>
              </a:rPr>
              <a:t>nghiệp</a:t>
            </a:r>
            <a:r>
              <a:rPr sz="2000" b="0" dirty="0">
                <a:solidFill>
                  <a:srgbClr val="484848"/>
                </a:solidFill>
                <a:latin typeface="Roboto" panose="02000000000000000000"/>
              </a:rPr>
              <a:t> </a:t>
            </a:r>
            <a:r>
              <a:rPr sz="2000" b="0" dirty="0" err="1">
                <a:solidFill>
                  <a:srgbClr val="484848"/>
                </a:solidFill>
                <a:latin typeface="Roboto" panose="02000000000000000000"/>
              </a:rPr>
              <a:t>gia</a:t>
            </a:r>
            <a:r>
              <a:rPr sz="2000" b="0" dirty="0">
                <a:solidFill>
                  <a:srgbClr val="484848"/>
                </a:solidFill>
                <a:latin typeface="Roboto" panose="02000000000000000000"/>
              </a:rPr>
              <a:t> </a:t>
            </a:r>
            <a:r>
              <a:rPr sz="2000" b="0" dirty="0" err="1">
                <a:solidFill>
                  <a:srgbClr val="484848"/>
                </a:solidFill>
                <a:latin typeface="Roboto" panose="02000000000000000000"/>
              </a:rPr>
              <a:t>tăng</a:t>
            </a:r>
            <a:r>
              <a:rPr sz="2000" b="0" dirty="0">
                <a:solidFill>
                  <a:srgbClr val="484848"/>
                </a:solidFill>
                <a:latin typeface="Roboto" panose="02000000000000000000"/>
              </a:rPr>
              <a:t>
do </a:t>
            </a:r>
            <a:r>
              <a:rPr sz="2000" b="0" dirty="0" err="1">
                <a:solidFill>
                  <a:srgbClr val="484848"/>
                </a:solidFill>
                <a:latin typeface="Roboto" panose="02000000000000000000"/>
              </a:rPr>
              <a:t>thay</a:t>
            </a:r>
            <a:r>
              <a:rPr sz="2000" b="0" dirty="0">
                <a:solidFill>
                  <a:srgbClr val="484848"/>
                </a:solidFill>
                <a:latin typeface="Roboto" panose="02000000000000000000"/>
              </a:rPr>
              <a:t> </a:t>
            </a:r>
            <a:r>
              <a:rPr sz="2000" b="0" dirty="0" err="1">
                <a:solidFill>
                  <a:srgbClr val="484848"/>
                </a:solidFill>
                <a:latin typeface="Roboto" panose="02000000000000000000"/>
              </a:rPr>
              <a:t>thế</a:t>
            </a:r>
            <a:r>
              <a:rPr sz="2000" b="0" dirty="0">
                <a:solidFill>
                  <a:srgbClr val="484848"/>
                </a:solidFill>
                <a:latin typeface="Roboto" panose="02000000000000000000"/>
              </a:rPr>
              <a:t> </a:t>
            </a:r>
            <a:r>
              <a:rPr sz="2000" b="0" dirty="0" err="1">
                <a:solidFill>
                  <a:srgbClr val="484848"/>
                </a:solidFill>
                <a:latin typeface="Roboto" panose="02000000000000000000"/>
              </a:rPr>
              <a:t>lao</a:t>
            </a:r>
            <a:r>
              <a:rPr sz="2000" b="0" dirty="0">
                <a:solidFill>
                  <a:srgbClr val="484848"/>
                </a:solidFill>
                <a:latin typeface="Roboto" panose="02000000000000000000"/>
              </a:rPr>
              <a:t> </a:t>
            </a:r>
            <a:r>
              <a:rPr sz="2000" b="0" dirty="0" err="1">
                <a:solidFill>
                  <a:srgbClr val="484848"/>
                </a:solidFill>
                <a:latin typeface="Roboto" panose="02000000000000000000"/>
              </a:rPr>
              <a:t>động</a:t>
            </a:r>
            <a:endParaRPr sz="2000" b="0" dirty="0">
              <a:solidFill>
                <a:srgbClr val="484848"/>
              </a:solidFill>
              <a:latin typeface="Roboto" panose="02000000000000000000"/>
            </a:endParaRPr>
          </a:p>
        </p:txBody>
      </p:sp>
      <p:sp>
        <p:nvSpPr>
          <p:cNvPr id="23" name="TextBox 16"/>
          <p:cNvSpPr txBox="1"/>
          <p:nvPr/>
        </p:nvSpPr>
        <p:spPr>
          <a:xfrm>
            <a:off x="2963927" y="6935168"/>
            <a:ext cx="2665794" cy="73866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400" b="1" dirty="0" err="1">
                <a:solidFill>
                  <a:srgbClr val="E0CB15"/>
                </a:solidFill>
                <a:latin typeface="Roboto" panose="02000000000000000000"/>
              </a:rPr>
              <a:t>Bất</a:t>
            </a:r>
            <a:r>
              <a:rPr sz="2400" b="1" dirty="0">
                <a:solidFill>
                  <a:srgbClr val="E0CB15"/>
                </a:solidFill>
                <a:latin typeface="Roboto" panose="02000000000000000000"/>
              </a:rPr>
              <a:t> </a:t>
            </a:r>
            <a:r>
              <a:rPr sz="2400" b="1" dirty="0" err="1">
                <a:solidFill>
                  <a:srgbClr val="E0CB15"/>
                </a:solidFill>
                <a:latin typeface="Roboto" panose="02000000000000000000"/>
              </a:rPr>
              <a:t>bình</a:t>
            </a:r>
            <a:r>
              <a:rPr sz="2400" b="1" dirty="0">
                <a:solidFill>
                  <a:srgbClr val="E0CB15"/>
                </a:solidFill>
                <a:latin typeface="Roboto" panose="02000000000000000000"/>
              </a:rPr>
              <a:t> </a:t>
            </a:r>
            <a:r>
              <a:rPr sz="2400" b="1" dirty="0" err="1">
                <a:solidFill>
                  <a:srgbClr val="E0CB15"/>
                </a:solidFill>
                <a:latin typeface="Roboto" panose="02000000000000000000"/>
              </a:rPr>
              <a:t>đẳng</a:t>
            </a:r>
            <a:r>
              <a:rPr sz="2400" b="1" dirty="0">
                <a:solidFill>
                  <a:srgbClr val="E0CB15"/>
                </a:solidFill>
                <a:latin typeface="Roboto" panose="02000000000000000000"/>
              </a:rPr>
              <a:t> Thu</a:t>
            </a:r>
            <a:r>
              <a:rPr lang="en-US" sz="2400" b="1" dirty="0">
                <a:solidFill>
                  <a:srgbClr val="E0CB15"/>
                </a:solidFill>
                <a:latin typeface="Roboto" panose="02000000000000000000"/>
              </a:rPr>
              <a:t> </a:t>
            </a:r>
            <a:r>
              <a:rPr sz="2400" b="1" dirty="0" err="1">
                <a:solidFill>
                  <a:srgbClr val="E0CB15"/>
                </a:solidFill>
                <a:latin typeface="Roboto" panose="02000000000000000000"/>
              </a:rPr>
              <a:t>nhập</a:t>
            </a:r>
            <a:endParaRPr sz="2400" b="1" dirty="0">
              <a:solidFill>
                <a:srgbClr val="E0CB15"/>
              </a:solidFill>
              <a:latin typeface="Roboto" panose="02000000000000000000"/>
            </a:endParaRPr>
          </a:p>
        </p:txBody>
      </p:sp>
      <p:sp>
        <p:nvSpPr>
          <p:cNvPr id="24" name="TextBox 17"/>
          <p:cNvSpPr txBox="1"/>
          <p:nvPr/>
        </p:nvSpPr>
        <p:spPr>
          <a:xfrm>
            <a:off x="2947171" y="7722819"/>
            <a:ext cx="2665794" cy="123110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0" dirty="0" err="1">
                <a:solidFill>
                  <a:srgbClr val="484848"/>
                </a:solidFill>
                <a:latin typeface="Roboto" panose="02000000000000000000"/>
              </a:rPr>
              <a:t>Khoảng</a:t>
            </a:r>
            <a:r>
              <a:rPr sz="2000" b="0" dirty="0">
                <a:solidFill>
                  <a:srgbClr val="484848"/>
                </a:solidFill>
                <a:latin typeface="Roboto" panose="02000000000000000000"/>
              </a:rPr>
              <a:t> </a:t>
            </a:r>
            <a:r>
              <a:rPr sz="2000" b="0" dirty="0" err="1">
                <a:solidFill>
                  <a:srgbClr val="484848"/>
                </a:solidFill>
                <a:latin typeface="Roboto" panose="02000000000000000000"/>
              </a:rPr>
              <a:t>cách</a:t>
            </a:r>
            <a:r>
              <a:rPr sz="2000" b="0" dirty="0">
                <a:solidFill>
                  <a:srgbClr val="484848"/>
                </a:solidFill>
                <a:latin typeface="Roboto" panose="02000000000000000000"/>
              </a:rPr>
              <a:t> </a:t>
            </a:r>
            <a:r>
              <a:rPr sz="2000" b="0" dirty="0" err="1">
                <a:solidFill>
                  <a:srgbClr val="484848"/>
                </a:solidFill>
                <a:latin typeface="Roboto" panose="02000000000000000000"/>
              </a:rPr>
              <a:t>thu</a:t>
            </a:r>
            <a:r>
              <a:rPr sz="2000" b="0" dirty="0">
                <a:solidFill>
                  <a:srgbClr val="484848"/>
                </a:solidFill>
                <a:latin typeface="Roboto" panose="02000000000000000000"/>
              </a:rPr>
              <a:t> </a:t>
            </a:r>
            <a:r>
              <a:rPr sz="2000" b="0" dirty="0" err="1">
                <a:solidFill>
                  <a:srgbClr val="484848"/>
                </a:solidFill>
                <a:latin typeface="Roboto" panose="02000000000000000000"/>
              </a:rPr>
              <a:t>nhập</a:t>
            </a:r>
            <a:r>
              <a:rPr sz="2000" b="0" dirty="0">
                <a:solidFill>
                  <a:srgbClr val="484848"/>
                </a:solidFill>
                <a:latin typeface="Roboto" panose="02000000000000000000"/>
              </a:rPr>
              <a:t>
</a:t>
            </a:r>
            <a:r>
              <a:rPr sz="2000" b="0" dirty="0" err="1">
                <a:solidFill>
                  <a:srgbClr val="484848"/>
                </a:solidFill>
                <a:latin typeface="Roboto" panose="02000000000000000000"/>
              </a:rPr>
              <a:t>mở</a:t>
            </a:r>
            <a:r>
              <a:rPr sz="2000" b="0" dirty="0">
                <a:solidFill>
                  <a:srgbClr val="484848"/>
                </a:solidFill>
                <a:latin typeface="Roboto" panose="02000000000000000000"/>
              </a:rPr>
              <a:t> </a:t>
            </a:r>
            <a:r>
              <a:rPr sz="2000" b="0" dirty="0" err="1">
                <a:solidFill>
                  <a:srgbClr val="484848"/>
                </a:solidFill>
                <a:latin typeface="Roboto" panose="02000000000000000000"/>
              </a:rPr>
              <a:t>rộng</a:t>
            </a:r>
            <a:r>
              <a:rPr sz="2000" b="0" dirty="0">
                <a:solidFill>
                  <a:srgbClr val="484848"/>
                </a:solidFill>
                <a:latin typeface="Roboto" panose="02000000000000000000"/>
              </a:rPr>
              <a:t> </a:t>
            </a:r>
            <a:r>
              <a:rPr sz="2000" b="0" dirty="0" err="1">
                <a:solidFill>
                  <a:srgbClr val="484848"/>
                </a:solidFill>
                <a:latin typeface="Roboto" panose="02000000000000000000"/>
              </a:rPr>
              <a:t>giữa</a:t>
            </a:r>
            <a:r>
              <a:rPr sz="2000" b="0" dirty="0">
                <a:solidFill>
                  <a:srgbClr val="484848"/>
                </a:solidFill>
                <a:latin typeface="Roboto" panose="02000000000000000000"/>
              </a:rPr>
              <a:t> </a:t>
            </a:r>
            <a:r>
              <a:rPr sz="2000" b="0" dirty="0" err="1">
                <a:solidFill>
                  <a:srgbClr val="484848"/>
                </a:solidFill>
                <a:latin typeface="Roboto" panose="02000000000000000000"/>
              </a:rPr>
              <a:t>lao</a:t>
            </a:r>
            <a:r>
              <a:rPr sz="2000" b="0" dirty="0">
                <a:solidFill>
                  <a:srgbClr val="484848"/>
                </a:solidFill>
                <a:latin typeface="Roboto" panose="02000000000000000000"/>
              </a:rPr>
              <a:t> </a:t>
            </a:r>
            <a:r>
              <a:rPr sz="2000" b="0" dirty="0" err="1">
                <a:solidFill>
                  <a:srgbClr val="484848"/>
                </a:solidFill>
                <a:latin typeface="Roboto" panose="02000000000000000000"/>
              </a:rPr>
              <a:t>động</a:t>
            </a:r>
            <a:r>
              <a:rPr sz="2000" b="0" dirty="0">
                <a:solidFill>
                  <a:srgbClr val="484848"/>
                </a:solidFill>
                <a:latin typeface="Roboto" panose="02000000000000000000"/>
              </a:rPr>
              <a:t>
</a:t>
            </a:r>
            <a:r>
              <a:rPr sz="2000" b="0" dirty="0" err="1">
                <a:solidFill>
                  <a:srgbClr val="484848"/>
                </a:solidFill>
                <a:latin typeface="Roboto" panose="02000000000000000000"/>
              </a:rPr>
              <a:t>có</a:t>
            </a:r>
            <a:r>
              <a:rPr sz="2000" b="0" dirty="0">
                <a:solidFill>
                  <a:srgbClr val="484848"/>
                </a:solidFill>
                <a:latin typeface="Roboto" panose="02000000000000000000"/>
              </a:rPr>
              <a:t> </a:t>
            </a:r>
            <a:r>
              <a:rPr sz="2000" b="0" dirty="0" err="1">
                <a:solidFill>
                  <a:srgbClr val="484848"/>
                </a:solidFill>
                <a:latin typeface="Roboto" panose="02000000000000000000"/>
              </a:rPr>
              <a:t>kỹ</a:t>
            </a:r>
            <a:r>
              <a:rPr sz="2000" b="0" dirty="0">
                <a:solidFill>
                  <a:srgbClr val="484848"/>
                </a:solidFill>
                <a:latin typeface="Roboto" panose="02000000000000000000"/>
              </a:rPr>
              <a:t> </a:t>
            </a:r>
            <a:r>
              <a:rPr sz="2000" b="0" dirty="0" err="1">
                <a:solidFill>
                  <a:srgbClr val="484848"/>
                </a:solidFill>
                <a:latin typeface="Roboto" panose="02000000000000000000"/>
              </a:rPr>
              <a:t>năng</a:t>
            </a:r>
            <a:r>
              <a:rPr sz="2000" b="0" dirty="0">
                <a:solidFill>
                  <a:srgbClr val="484848"/>
                </a:solidFill>
                <a:latin typeface="Roboto" panose="02000000000000000000"/>
              </a:rPr>
              <a:t> </a:t>
            </a:r>
            <a:r>
              <a:rPr sz="2000" b="0" dirty="0" err="1">
                <a:solidFill>
                  <a:srgbClr val="484848"/>
                </a:solidFill>
                <a:latin typeface="Roboto" panose="02000000000000000000"/>
              </a:rPr>
              <a:t>và</a:t>
            </a:r>
            <a:r>
              <a:rPr sz="2000" b="0" dirty="0">
                <a:solidFill>
                  <a:srgbClr val="484848"/>
                </a:solidFill>
                <a:latin typeface="Roboto" panose="02000000000000000000"/>
              </a:rPr>
              <a:t> </a:t>
            </a:r>
            <a:r>
              <a:rPr sz="2000" b="0" dirty="0" err="1">
                <a:solidFill>
                  <a:srgbClr val="484848"/>
                </a:solidFill>
                <a:latin typeface="Roboto" panose="02000000000000000000"/>
              </a:rPr>
              <a:t>không</a:t>
            </a:r>
            <a:r>
              <a:rPr sz="2000" b="0" dirty="0">
                <a:solidFill>
                  <a:srgbClr val="484848"/>
                </a:solidFill>
                <a:latin typeface="Roboto" panose="02000000000000000000"/>
              </a:rPr>
              <a:t> </a:t>
            </a:r>
            <a:r>
              <a:rPr sz="2000" b="0" dirty="0" err="1">
                <a:solidFill>
                  <a:srgbClr val="484848"/>
                </a:solidFill>
                <a:latin typeface="Roboto" panose="02000000000000000000"/>
              </a:rPr>
              <a:t>có</a:t>
            </a:r>
            <a:r>
              <a:rPr sz="2000" b="0" dirty="0">
                <a:solidFill>
                  <a:srgbClr val="484848"/>
                </a:solidFill>
                <a:latin typeface="Roboto" panose="02000000000000000000"/>
              </a:rPr>
              <a:t>
</a:t>
            </a:r>
            <a:r>
              <a:rPr sz="2000" b="0" dirty="0" err="1">
                <a:solidFill>
                  <a:srgbClr val="484848"/>
                </a:solidFill>
                <a:latin typeface="Roboto" panose="02000000000000000000"/>
              </a:rPr>
              <a:t>kỹ</a:t>
            </a:r>
            <a:r>
              <a:rPr sz="2000" b="0" dirty="0">
                <a:solidFill>
                  <a:srgbClr val="484848"/>
                </a:solidFill>
                <a:latin typeface="Roboto" panose="02000000000000000000"/>
              </a:rPr>
              <a:t> </a:t>
            </a:r>
            <a:r>
              <a:rPr sz="2000" b="0" dirty="0" err="1">
                <a:solidFill>
                  <a:srgbClr val="484848"/>
                </a:solidFill>
                <a:latin typeface="Roboto" panose="02000000000000000000"/>
              </a:rPr>
              <a:t>năng</a:t>
            </a:r>
            <a:endParaRPr sz="2000" b="0" dirty="0">
              <a:solidFill>
                <a:srgbClr val="484848"/>
              </a:solidFill>
              <a:latin typeface="Roboto" panose="02000000000000000000"/>
            </a:endParaRPr>
          </a:p>
        </p:txBody>
      </p:sp>
      <p:sp>
        <p:nvSpPr>
          <p:cNvPr id="25" name="Shape 2"/>
          <p:cNvSpPr/>
          <p:nvPr/>
        </p:nvSpPr>
        <p:spPr>
          <a:xfrm>
            <a:off x="8690960" y="2352836"/>
            <a:ext cx="8595282" cy="2863495"/>
          </a:xfrm>
          <a:prstGeom prst="roundRect">
            <a:avLst>
              <a:gd name="adj" fmla="val 6235"/>
            </a:avLst>
          </a:prstGeom>
          <a:solidFill>
            <a:srgbClr val="FFFFFF"/>
          </a:solidFill>
          <a:ln w="22860">
            <a:solidFill>
              <a:srgbClr val="BACFDD"/>
            </a:solidFill>
            <a:prstDash val="solid"/>
          </a:ln>
        </p:spPr>
      </p:sp>
      <p:pic>
        <p:nvPicPr>
          <p:cNvPr id="26" name="Image 0"/>
          <p:cNvPicPr>
            <a:picLocks noChangeAspect="1"/>
          </p:cNvPicPr>
          <p:nvPr/>
        </p:nvPicPr>
        <p:blipFill>
          <a:blip r:embed="rId4"/>
          <a:stretch>
            <a:fillRect/>
          </a:stretch>
        </p:blipFill>
        <p:spPr>
          <a:xfrm>
            <a:off x="8478887" y="2565243"/>
            <a:ext cx="255945" cy="2502293"/>
          </a:xfrm>
          <a:prstGeom prst="rect">
            <a:avLst/>
          </a:prstGeom>
        </p:spPr>
      </p:pic>
      <p:sp>
        <p:nvSpPr>
          <p:cNvPr id="27" name="Text 3"/>
          <p:cNvSpPr/>
          <p:nvPr/>
        </p:nvSpPr>
        <p:spPr>
          <a:xfrm>
            <a:off x="8990463" y="2678834"/>
            <a:ext cx="5957108" cy="412867"/>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vi-VN"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Nguy cơ mất việc và thay thế lao động</a:t>
            </a:r>
            <a:endParaRPr lang="en-US" sz="2800" dirty="0">
              <a:solidFill>
                <a:srgbClr val="366092"/>
              </a:solidFill>
            </a:endParaRPr>
          </a:p>
        </p:txBody>
      </p:sp>
      <p:sp>
        <p:nvSpPr>
          <p:cNvPr id="28" name="Text 4"/>
          <p:cNvSpPr/>
          <p:nvPr/>
        </p:nvSpPr>
        <p:spPr>
          <a:xfrm>
            <a:off x="8990463" y="3138753"/>
            <a:ext cx="8040148" cy="1476503"/>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AI có thể thay thế các công việc lặp lại, thao tác đơn giản, đặc biệt ảnh hưởng đến lao động lớn tuổi và trình độ thấp. Điều này có thể dẫn đến thất nghiệp cơ cấu và gia tăng bất bình đẳng thu nhập.</a:t>
            </a:r>
            <a:endParaRPr lang="en-US" sz="2000" b="1" dirty="0"/>
          </a:p>
        </p:txBody>
      </p:sp>
      <p:sp>
        <p:nvSpPr>
          <p:cNvPr id="29" name="Shape 5"/>
          <p:cNvSpPr/>
          <p:nvPr/>
        </p:nvSpPr>
        <p:spPr>
          <a:xfrm>
            <a:off x="8945048" y="5533081"/>
            <a:ext cx="8341194" cy="3792012"/>
          </a:xfrm>
          <a:prstGeom prst="roundRect">
            <a:avLst>
              <a:gd name="adj" fmla="val 6235"/>
            </a:avLst>
          </a:prstGeom>
          <a:solidFill>
            <a:srgbClr val="FFFFFF"/>
          </a:solidFill>
          <a:ln w="22860">
            <a:solidFill>
              <a:srgbClr val="BACFDD"/>
            </a:solidFill>
            <a:prstDash val="solid"/>
          </a:ln>
        </p:spPr>
      </p:sp>
      <p:pic>
        <p:nvPicPr>
          <p:cNvPr id="30" name="Image 1"/>
          <p:cNvPicPr>
            <a:picLocks noChangeAspect="1"/>
          </p:cNvPicPr>
          <p:nvPr/>
        </p:nvPicPr>
        <p:blipFill>
          <a:blip r:embed="rId4"/>
          <a:stretch>
            <a:fillRect/>
          </a:stretch>
        </p:blipFill>
        <p:spPr>
          <a:xfrm>
            <a:off x="8795123" y="5650255"/>
            <a:ext cx="206014" cy="2863495"/>
          </a:xfrm>
          <a:prstGeom prst="rect">
            <a:avLst/>
          </a:prstGeom>
        </p:spPr>
      </p:pic>
      <p:sp>
        <p:nvSpPr>
          <p:cNvPr id="31" name="Text 6"/>
          <p:cNvSpPr/>
          <p:nvPr/>
        </p:nvSpPr>
        <p:spPr>
          <a:xfrm>
            <a:off x="9250725" y="5627481"/>
            <a:ext cx="6747989" cy="505888"/>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50000"/>
              </a:lnSpc>
              <a:buNone/>
            </a:pP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Gia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tăng</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bất</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bình</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đẳng</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thu</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nhập</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và</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p>
          <a:p>
            <a:pPr marL="0" indent="0" algn="l">
              <a:lnSpc>
                <a:spcPts val="2450"/>
              </a:lnSpc>
              <a:buNone/>
            </a:pP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khoảng</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cách</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kỹ</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năng</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a:t>
            </a:r>
            <a:endParaRPr lang="en-US" sz="2800" dirty="0">
              <a:solidFill>
                <a:srgbClr val="366092"/>
              </a:solidFill>
            </a:endParaRPr>
          </a:p>
        </p:txBody>
      </p:sp>
      <p:sp>
        <p:nvSpPr>
          <p:cNvPr id="32" name="Text 7"/>
          <p:cNvSpPr/>
          <p:nvPr/>
        </p:nvSpPr>
        <p:spPr>
          <a:xfrm>
            <a:off x="9147293" y="6733657"/>
            <a:ext cx="7936704" cy="1587124"/>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Gia tăng bất bình đẳng thu nhập và "khoảng cách kỹ năng“</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vi-VN"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Lợi ích kinh tế từ AI tập trung vào doanh nghiệp lớn và lao động có kỹ năng số cao, làm trầm trọng thêm sự phân hóa xã hội. Lao động phổ thông đối mặt với nguy cơ giảm thu nhập hoặc thất nghiệp.</a:t>
            </a:r>
            <a:endParaRPr lang="en-US" sz="2000" b="1" dirty="0"/>
          </a:p>
        </p:txBody>
      </p:sp>
      <p:sp>
        <p:nvSpPr>
          <p:cNvPr id="35" name="Google Shape;242;p6"/>
          <p:cNvSpPr/>
          <p:nvPr/>
        </p:nvSpPr>
        <p:spPr>
          <a:xfrm>
            <a:off x="7058198" y="7906638"/>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5"/>
            <a:stretch>
              <a:fillRect/>
            </a:stretch>
          </a:blipFill>
          <a:ln>
            <a:noFill/>
          </a:ln>
        </p:spPr>
      </p:sp>
      <p:sp>
        <p:nvSpPr>
          <p:cNvPr id="2" name="Google Shape;241;p6"/>
          <p:cNvSpPr txBox="1"/>
          <p:nvPr/>
        </p:nvSpPr>
        <p:spPr>
          <a:xfrm>
            <a:off x="2687620" y="448640"/>
            <a:ext cx="13413593" cy="1217769"/>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6000">
                <a:solidFill>
                  <a:srgbClr val="366092"/>
                </a:solidFill>
                <a:latin typeface="Arial" panose="020B0604020202020204"/>
                <a:ea typeface="Arial" panose="020B0604020202020204"/>
                <a:cs typeface="Arial" panose="020B0604020202020204"/>
                <a:sym typeface="Arial" panose="020B0604020202020204"/>
              </a:rPr>
              <a:t> </a:t>
            </a:r>
            <a:endParaRPr sz="9000" b="1">
              <a:solidFill>
                <a:srgbClr val="003EA8"/>
              </a:solidFill>
              <a:latin typeface="Arial" panose="020B0604020202020204"/>
              <a:ea typeface="Arial" panose="020B0604020202020204"/>
              <a:cs typeface="Arial" panose="020B0604020202020204"/>
              <a:sym typeface="Arial" panose="020B0604020202020204"/>
            </a:endParaRPr>
          </a:p>
        </p:txBody>
      </p:sp>
      <p:sp>
        <p:nvSpPr>
          <p:cNvPr id="5" name="Google Shape;243;p6"/>
          <p:cNvSpPr/>
          <p:nvPr/>
        </p:nvSpPr>
        <p:spPr>
          <a:xfrm>
            <a:off x="2687620" y="448639"/>
            <a:ext cx="12571029" cy="1142175"/>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6" name="Text 0"/>
          <p:cNvSpPr/>
          <p:nvPr/>
        </p:nvSpPr>
        <p:spPr>
          <a:xfrm>
            <a:off x="2354022" y="603908"/>
            <a:ext cx="13119497" cy="135576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dirty="0" err="1">
                <a:solidFill>
                  <a:srgbClr val="366092"/>
                </a:solidFill>
              </a:rPr>
              <a:t>Tác</a:t>
            </a:r>
            <a:r>
              <a:rPr lang="en-US" sz="4800" b="1" dirty="0">
                <a:solidFill>
                  <a:srgbClr val="366092"/>
                </a:solidFill>
              </a:rPr>
              <a:t> </a:t>
            </a:r>
            <a:r>
              <a:rPr lang="en-US" sz="4800" b="1" dirty="0" err="1">
                <a:solidFill>
                  <a:srgbClr val="366092"/>
                </a:solidFill>
              </a:rPr>
              <a:t>động</a:t>
            </a:r>
            <a:r>
              <a:rPr lang="en-US" sz="4800" b="1" dirty="0">
                <a:solidFill>
                  <a:srgbClr val="366092"/>
                </a:solidFill>
              </a:rPr>
              <a:t> </a:t>
            </a:r>
            <a:r>
              <a:rPr lang="en-US" sz="4800" b="1" dirty="0" err="1">
                <a:solidFill>
                  <a:srgbClr val="FF0000"/>
                </a:solidFill>
              </a:rPr>
              <a:t>tiêu</a:t>
            </a:r>
            <a:r>
              <a:rPr lang="en-US" sz="4800" b="1" dirty="0">
                <a:solidFill>
                  <a:srgbClr val="FF0000"/>
                </a:solidFill>
              </a:rPr>
              <a:t> </a:t>
            </a:r>
            <a:r>
              <a:rPr lang="en-US" sz="4800" b="1" dirty="0" err="1">
                <a:solidFill>
                  <a:srgbClr val="FF0000"/>
                </a:solidFill>
              </a:rPr>
              <a:t>cực</a:t>
            </a:r>
            <a:r>
              <a:rPr lang="en-US" sz="4800" b="1" dirty="0">
                <a:solidFill>
                  <a:srgbClr val="FF0000"/>
                </a:solidFill>
              </a:rPr>
              <a:t> </a:t>
            </a:r>
            <a:r>
              <a:rPr lang="en-US" sz="4800" b="1" dirty="0" err="1">
                <a:solidFill>
                  <a:srgbClr val="366092"/>
                </a:solidFill>
              </a:rPr>
              <a:t>và</a:t>
            </a:r>
            <a:r>
              <a:rPr lang="en-US" sz="4800" b="1" dirty="0">
                <a:solidFill>
                  <a:srgbClr val="366092"/>
                </a:solidFill>
              </a:rPr>
              <a:t> </a:t>
            </a:r>
            <a:r>
              <a:rPr lang="en-US" sz="4800" b="1" dirty="0" err="1">
                <a:solidFill>
                  <a:srgbClr val="FF0000"/>
                </a:solidFill>
              </a:rPr>
              <a:t>rủi</a:t>
            </a:r>
            <a:r>
              <a:rPr lang="en-US" sz="4800" b="1" dirty="0">
                <a:solidFill>
                  <a:srgbClr val="FF0000"/>
                </a:solidFill>
              </a:rPr>
              <a:t> </a:t>
            </a:r>
            <a:r>
              <a:rPr lang="en-US" sz="4800" b="1" dirty="0" err="1">
                <a:solidFill>
                  <a:srgbClr val="FF0000"/>
                </a:solidFill>
              </a:rPr>
              <a:t>ro</a:t>
            </a:r>
            <a:r>
              <a:rPr lang="en-US" sz="4800" b="1" dirty="0">
                <a:solidFill>
                  <a:srgbClr val="FF0000"/>
                </a:solidFill>
              </a:rPr>
              <a:t> </a:t>
            </a:r>
            <a:r>
              <a:rPr lang="en-US" sz="4800" b="1" dirty="0" err="1">
                <a:solidFill>
                  <a:srgbClr val="366092"/>
                </a:solidFill>
              </a:rPr>
              <a:t>xã</a:t>
            </a:r>
            <a:r>
              <a:rPr lang="en-US" sz="4800" b="1" dirty="0">
                <a:solidFill>
                  <a:srgbClr val="366092"/>
                </a:solidFill>
              </a:rPr>
              <a:t> </a:t>
            </a:r>
            <a:r>
              <a:rPr lang="en-US" sz="4800" b="1" dirty="0" err="1">
                <a:solidFill>
                  <a:srgbClr val="366092"/>
                </a:solidFill>
              </a:rPr>
              <a:t>hội</a:t>
            </a:r>
            <a:r>
              <a:rPr lang="en-US" sz="4800" b="1" dirty="0">
                <a:solidFill>
                  <a:srgbClr val="366092"/>
                </a:solidFill>
              </a:rPr>
              <a:t> </a:t>
            </a:r>
            <a:r>
              <a:rPr lang="en-US" sz="4800" b="1" dirty="0" err="1">
                <a:solidFill>
                  <a:srgbClr val="366092"/>
                </a:solidFill>
              </a:rPr>
              <a:t>của</a:t>
            </a:r>
            <a:r>
              <a:rPr lang="en-US" sz="4800" b="1" dirty="0">
                <a:solidFill>
                  <a:srgbClr val="366092"/>
                </a:solidFill>
              </a:rPr>
              <a:t> AI</a:t>
            </a:r>
          </a:p>
        </p:txBody>
      </p:sp>
      <p:sp>
        <p:nvSpPr>
          <p:cNvPr id="7" name="Google Shape;242;p6"/>
          <p:cNvSpPr/>
          <p:nvPr/>
        </p:nvSpPr>
        <p:spPr>
          <a:xfrm>
            <a:off x="2661098" y="1294937"/>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5"/>
            <a:stretch>
              <a:fillRect/>
            </a:stretch>
          </a:blipFill>
          <a:ln>
            <a:noFill/>
          </a:ln>
        </p:spPr>
      </p:sp>
      <p:sp>
        <p:nvSpPr>
          <p:cNvPr id="36" name="Google Shape;433;p11"/>
          <p:cNvSpPr/>
          <p:nvPr/>
        </p:nvSpPr>
        <p:spPr>
          <a:xfrm>
            <a:off x="-95698" y="8679759"/>
            <a:ext cx="2885100" cy="1704777"/>
          </a:xfrm>
          <a:custGeom>
            <a:avLst/>
            <a:gdLst/>
            <a:ahLst/>
            <a:cxnLst/>
            <a:rect l="l" t="t" r="r" b="b"/>
            <a:pathLst>
              <a:path w="3821356" h="2390084" extrusionOk="0">
                <a:moveTo>
                  <a:pt x="0" y="0"/>
                </a:moveTo>
                <a:lnTo>
                  <a:pt x="3821355" y="0"/>
                </a:lnTo>
                <a:lnTo>
                  <a:pt x="3821355" y="2390084"/>
                </a:lnTo>
                <a:lnTo>
                  <a:pt x="0" y="2390084"/>
                </a:lnTo>
                <a:lnTo>
                  <a:pt x="0" y="0"/>
                </a:lnTo>
                <a:close/>
              </a:path>
            </a:pathLst>
          </a:custGeom>
          <a:blipFill rotWithShape="1">
            <a:blip r:embed="rId6"/>
            <a:stretch>
              <a:fillRect/>
            </a:stretch>
          </a:blipFill>
          <a:ln>
            <a:noFill/>
          </a:ln>
        </p:spPr>
      </p:sp>
      <p:sp>
        <p:nvSpPr>
          <p:cNvPr id="37" name="Google Shape;348;p8"/>
          <p:cNvSpPr/>
          <p:nvPr/>
        </p:nvSpPr>
        <p:spPr>
          <a:xfrm rot="-278358">
            <a:off x="12859021" y="914543"/>
            <a:ext cx="4903810" cy="1309385"/>
          </a:xfrm>
          <a:custGeom>
            <a:avLst/>
            <a:gdLst/>
            <a:ahLst/>
            <a:cxnLst/>
            <a:rect l="l" t="t" r="r" b="b"/>
            <a:pathLst>
              <a:path w="2756025" h="866895" extrusionOk="0">
                <a:moveTo>
                  <a:pt x="0" y="0"/>
                </a:moveTo>
                <a:lnTo>
                  <a:pt x="2756026" y="0"/>
                </a:lnTo>
                <a:lnTo>
                  <a:pt x="2756026" y="866895"/>
                </a:lnTo>
                <a:lnTo>
                  <a:pt x="0" y="866895"/>
                </a:lnTo>
                <a:lnTo>
                  <a:pt x="0" y="0"/>
                </a:lnTo>
                <a:close/>
              </a:path>
            </a:pathLst>
          </a:custGeom>
          <a:blipFill rotWithShape="1">
            <a:blip r:embed="rId7"/>
            <a:stretch>
              <a:fillRect/>
            </a:stretch>
          </a:blipFill>
          <a:ln>
            <a:noFill/>
          </a:ln>
        </p:spPr>
      </p:sp>
      <p:sp>
        <p:nvSpPr>
          <p:cNvPr id="38" name="TextBox 37"/>
          <p:cNvSpPr txBox="1"/>
          <p:nvPr/>
        </p:nvSpPr>
        <p:spPr>
          <a:xfrm>
            <a:off x="8897298" y="9525696"/>
            <a:ext cx="684228" cy="523220"/>
          </a:xfrm>
          <a:prstGeom prst="rect">
            <a:avLst/>
          </a:prstGeom>
          <a:noFill/>
        </p:spPr>
        <p:txBody>
          <a:bodyPr wrap="square">
            <a:spAutoFit/>
          </a:bodyPr>
          <a:lstStyle/>
          <a:p>
            <a:r>
              <a:rPr lang="en-US" sz="2800" b="1" dirty="0"/>
              <a:t>17</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123" name="Google Shape;123;p2"/>
          <p:cNvSpPr/>
          <p:nvPr/>
        </p:nvSpPr>
        <p:spPr>
          <a:xfrm>
            <a:off x="1962125" y="2682833"/>
            <a:ext cx="13827613" cy="6575467"/>
          </a:xfrm>
          <a:custGeom>
            <a:avLst/>
            <a:gdLst/>
            <a:ahLst/>
            <a:cxnLst/>
            <a:rect l="l" t="t" r="r" b="b"/>
            <a:pathLst>
              <a:path w="5044351" h="2398748" extrusionOk="0">
                <a:moveTo>
                  <a:pt x="0" y="0"/>
                </a:moveTo>
                <a:lnTo>
                  <a:pt x="5044351" y="0"/>
                </a:lnTo>
                <a:lnTo>
                  <a:pt x="5044351" y="2398748"/>
                </a:lnTo>
                <a:lnTo>
                  <a:pt x="0" y="2398748"/>
                </a:lnTo>
                <a:close/>
              </a:path>
            </a:pathLst>
          </a:custGeom>
          <a:solidFill>
            <a:srgbClr val="FFFFFF"/>
          </a:solidFill>
          <a:ln>
            <a:noFill/>
          </a:ln>
        </p:spPr>
      </p:sp>
      <p:sp>
        <p:nvSpPr>
          <p:cNvPr id="124" name="Google Shape;124;p2"/>
          <p:cNvSpPr/>
          <p:nvPr/>
        </p:nvSpPr>
        <p:spPr>
          <a:xfrm>
            <a:off x="1219294" y="657204"/>
            <a:ext cx="15795020" cy="1907038"/>
          </a:xfrm>
          <a:custGeom>
            <a:avLst/>
            <a:gdLst/>
            <a:ahLst/>
            <a:cxnLst/>
            <a:rect l="l" t="t" r="r" b="b"/>
            <a:pathLst>
              <a:path w="5762066" h="695693" extrusionOk="0">
                <a:moveTo>
                  <a:pt x="0" y="0"/>
                </a:moveTo>
                <a:lnTo>
                  <a:pt x="5762066" y="0"/>
                </a:lnTo>
                <a:lnTo>
                  <a:pt x="5762066" y="695693"/>
                </a:lnTo>
                <a:lnTo>
                  <a:pt x="0" y="695693"/>
                </a:lnTo>
                <a:close/>
              </a:path>
            </a:pathLst>
          </a:custGeom>
          <a:solidFill>
            <a:srgbClr val="FFFFFF"/>
          </a:solidFill>
          <a:ln>
            <a:noFill/>
          </a:ln>
        </p:spPr>
      </p:sp>
      <p:sp>
        <p:nvSpPr>
          <p:cNvPr id="125" name="Google Shape;125;p2"/>
          <p:cNvSpPr/>
          <p:nvPr/>
        </p:nvSpPr>
        <p:spPr>
          <a:xfrm rot="-278358">
            <a:off x="-1432939" y="-269558"/>
            <a:ext cx="5304464" cy="1668495"/>
          </a:xfrm>
          <a:custGeom>
            <a:avLst/>
            <a:gdLst/>
            <a:ahLst/>
            <a:cxnLst/>
            <a:rect l="l" t="t" r="r" b="b"/>
            <a:pathLst>
              <a:path w="5304464" h="1668495" extrusionOk="0">
                <a:moveTo>
                  <a:pt x="0" y="0"/>
                </a:moveTo>
                <a:lnTo>
                  <a:pt x="5304465" y="0"/>
                </a:lnTo>
                <a:lnTo>
                  <a:pt x="5304465" y="1668495"/>
                </a:lnTo>
                <a:lnTo>
                  <a:pt x="0" y="1668495"/>
                </a:lnTo>
                <a:lnTo>
                  <a:pt x="0" y="0"/>
                </a:lnTo>
                <a:close/>
              </a:path>
            </a:pathLst>
          </a:custGeom>
          <a:blipFill rotWithShape="1">
            <a:blip r:embed="rId4"/>
            <a:stretch>
              <a:fillRect/>
            </a:stretch>
          </a:blipFill>
          <a:ln>
            <a:noFill/>
          </a:ln>
        </p:spPr>
      </p:sp>
      <p:cxnSp>
        <p:nvCxnSpPr>
          <p:cNvPr id="126" name="Google Shape;126;p2"/>
          <p:cNvCxnSpPr/>
          <p:nvPr/>
        </p:nvCxnSpPr>
        <p:spPr>
          <a:xfrm rot="10800000">
            <a:off x="2355101" y="2682833"/>
            <a:ext cx="0" cy="6745738"/>
          </a:xfrm>
          <a:prstGeom prst="straightConnector1">
            <a:avLst/>
          </a:prstGeom>
          <a:noFill/>
          <a:ln w="19050" cap="flat" cmpd="sng">
            <a:solidFill>
              <a:srgbClr val="CCCCCC"/>
            </a:solidFill>
            <a:prstDash val="solid"/>
            <a:round/>
            <a:headEnd type="none" w="sm" len="sm"/>
            <a:tailEnd type="none" w="sm" len="sm"/>
          </a:ln>
        </p:spPr>
      </p:cxnSp>
      <p:grpSp>
        <p:nvGrpSpPr>
          <p:cNvPr id="127" name="Google Shape;127;p2"/>
          <p:cNvGrpSpPr/>
          <p:nvPr/>
        </p:nvGrpSpPr>
        <p:grpSpPr>
          <a:xfrm>
            <a:off x="14935200" y="6679479"/>
            <a:ext cx="4442442" cy="4427350"/>
            <a:chOff x="0" y="0"/>
            <a:chExt cx="5923255" cy="5903134"/>
          </a:xfrm>
        </p:grpSpPr>
        <p:sp>
          <p:nvSpPr>
            <p:cNvPr id="128" name="Google Shape;128;p2"/>
            <p:cNvSpPr/>
            <p:nvPr/>
          </p:nvSpPr>
          <p:spPr>
            <a:xfrm>
              <a:off x="0" y="313735"/>
              <a:ext cx="5923255" cy="5589399"/>
            </a:xfrm>
            <a:custGeom>
              <a:avLst/>
              <a:gdLst/>
              <a:ahLst/>
              <a:cxnLst/>
              <a:rect l="l" t="t" r="r" b="b"/>
              <a:pathLst>
                <a:path w="5923255" h="5589399" extrusionOk="0">
                  <a:moveTo>
                    <a:pt x="0" y="0"/>
                  </a:moveTo>
                  <a:lnTo>
                    <a:pt x="5923255" y="0"/>
                  </a:lnTo>
                  <a:lnTo>
                    <a:pt x="5923255" y="5589399"/>
                  </a:lnTo>
                  <a:lnTo>
                    <a:pt x="0" y="5589399"/>
                  </a:lnTo>
                  <a:lnTo>
                    <a:pt x="0" y="0"/>
                  </a:lnTo>
                  <a:close/>
                </a:path>
              </a:pathLst>
            </a:custGeom>
            <a:blipFill rotWithShape="1">
              <a:blip r:embed="rId5"/>
              <a:stretch>
                <a:fillRect/>
              </a:stretch>
            </a:blipFill>
            <a:ln>
              <a:noFill/>
            </a:ln>
          </p:spPr>
        </p:sp>
        <p:sp>
          <p:nvSpPr>
            <p:cNvPr id="129" name="Google Shape;129;p2"/>
            <p:cNvSpPr/>
            <p:nvPr/>
          </p:nvSpPr>
          <p:spPr>
            <a:xfrm rot="-203414">
              <a:off x="1139246" y="22794"/>
              <a:ext cx="805055" cy="1154201"/>
            </a:xfrm>
            <a:custGeom>
              <a:avLst/>
              <a:gdLst/>
              <a:ahLst/>
              <a:cxnLst/>
              <a:rect l="l" t="t" r="r" b="b"/>
              <a:pathLst>
                <a:path w="805055" h="1154201" extrusionOk="0">
                  <a:moveTo>
                    <a:pt x="0" y="0"/>
                  </a:moveTo>
                  <a:lnTo>
                    <a:pt x="805055" y="0"/>
                  </a:lnTo>
                  <a:lnTo>
                    <a:pt x="805055" y="1154201"/>
                  </a:lnTo>
                  <a:lnTo>
                    <a:pt x="0" y="1154201"/>
                  </a:lnTo>
                  <a:lnTo>
                    <a:pt x="0" y="0"/>
                  </a:lnTo>
                  <a:close/>
                </a:path>
              </a:pathLst>
            </a:custGeom>
            <a:blipFill rotWithShape="1">
              <a:blip r:embed="rId6"/>
              <a:stretch>
                <a:fillRect/>
              </a:stretch>
            </a:blipFill>
            <a:ln>
              <a:noFill/>
            </a:ln>
          </p:spPr>
        </p:sp>
      </p:grpSp>
      <p:graphicFrame>
        <p:nvGraphicFramePr>
          <p:cNvPr id="130" name="Google Shape;130;p2"/>
          <p:cNvGraphicFramePr/>
          <p:nvPr/>
        </p:nvGraphicFramePr>
        <p:xfrm>
          <a:off x="2862279" y="3047978"/>
          <a:ext cx="11907725" cy="5845200"/>
        </p:xfrm>
        <a:graphic>
          <a:graphicData uri="http://schemas.openxmlformats.org/drawingml/2006/table">
            <a:tbl>
              <a:tblPr>
                <a:noFill/>
                <a:tableStyleId>{5EF45B2E-63C3-4EAE-ABAE-3E7C438A2E67}</a:tableStyleId>
              </a:tblPr>
              <a:tblGrid>
                <a:gridCol w="1566200">
                  <a:extLst>
                    <a:ext uri="{9D8B030D-6E8A-4147-A177-3AD203B41FA5}">
                      <a16:colId xmlns:a16="http://schemas.microsoft.com/office/drawing/2014/main" val="20000"/>
                    </a:ext>
                  </a:extLst>
                </a:gridCol>
                <a:gridCol w="5614825">
                  <a:extLst>
                    <a:ext uri="{9D8B030D-6E8A-4147-A177-3AD203B41FA5}">
                      <a16:colId xmlns:a16="http://schemas.microsoft.com/office/drawing/2014/main" val="20001"/>
                    </a:ext>
                  </a:extLst>
                </a:gridCol>
                <a:gridCol w="4726700">
                  <a:extLst>
                    <a:ext uri="{9D8B030D-6E8A-4147-A177-3AD203B41FA5}">
                      <a16:colId xmlns:a16="http://schemas.microsoft.com/office/drawing/2014/main" val="20002"/>
                    </a:ext>
                  </a:extLst>
                </a:gridCol>
              </a:tblGrid>
              <a:tr h="1194825">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panose="020B0604020202020204"/>
                          <a:ea typeface="Arial" panose="020B0604020202020204"/>
                          <a:cs typeface="Arial" panose="020B0604020202020204"/>
                          <a:sym typeface="Arial" panose="020B0604020202020204"/>
                        </a:rPr>
                        <a:t>STT</a:t>
                      </a: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panose="020B0604020202020204"/>
                          <a:ea typeface="Arial" panose="020B0604020202020204"/>
                          <a:cs typeface="Arial" panose="020B0604020202020204"/>
                          <a:sym typeface="Arial" panose="020B0604020202020204"/>
                        </a:rPr>
                        <a:t>Họ và tên</a:t>
                      </a:r>
                      <a:endParaRPr sz="2800" b="1" u="none" strike="noStrike" cap="none">
                        <a:solidFill>
                          <a:srgbClr val="366092"/>
                        </a:solidFill>
                        <a:latin typeface="Arial" panose="020B0604020202020204"/>
                        <a:ea typeface="Arial" panose="020B0604020202020204"/>
                        <a:cs typeface="Arial" panose="020B0604020202020204"/>
                        <a:sym typeface="Arial" panose="020B0604020202020204"/>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panose="020B0604020202020204"/>
                          <a:ea typeface="Arial" panose="020B0604020202020204"/>
                          <a:cs typeface="Arial" panose="020B0604020202020204"/>
                          <a:sym typeface="Arial" panose="020B0604020202020204"/>
                        </a:rPr>
                        <a:t>MSSV</a:t>
                      </a:r>
                      <a:endParaRPr sz="2800" b="1" u="none" strike="noStrike" cap="none">
                        <a:solidFill>
                          <a:srgbClr val="366092"/>
                        </a:solidFill>
                        <a:latin typeface="Arial" panose="020B0604020202020204"/>
                        <a:ea typeface="Arial" panose="020B0604020202020204"/>
                        <a:cs typeface="Arial" panose="020B0604020202020204"/>
                        <a:sym typeface="Arial" panose="020B0604020202020204"/>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73300">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panose="020B0604020202020204"/>
                          <a:ea typeface="Arial" panose="020B0604020202020204"/>
                          <a:cs typeface="Arial" panose="020B0604020202020204"/>
                          <a:sym typeface="Arial" panose="020B0604020202020204"/>
                        </a:rPr>
                        <a:t>1</a:t>
                      </a:r>
                      <a:endParaRPr sz="2800" b="1" u="none" strike="noStrike" cap="none">
                        <a:solidFill>
                          <a:srgbClr val="366092"/>
                        </a:solidFill>
                        <a:latin typeface="Arial" panose="020B0604020202020204"/>
                        <a:ea typeface="Arial" panose="020B0604020202020204"/>
                        <a:cs typeface="Arial" panose="020B0604020202020204"/>
                        <a:sym typeface="Arial" panose="020B0604020202020204"/>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dirty="0">
                          <a:solidFill>
                            <a:srgbClr val="366092"/>
                          </a:solidFill>
                          <a:latin typeface="Arial" panose="020B0604020202020204"/>
                          <a:ea typeface="Arial" panose="020B0604020202020204"/>
                          <a:cs typeface="Arial" panose="020B0604020202020204"/>
                          <a:sym typeface="Arial" panose="020B0604020202020204"/>
                        </a:rPr>
                        <a:t>Lê Nguyễn Minh Quân</a:t>
                      </a: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dirty="0">
                          <a:solidFill>
                            <a:srgbClr val="366092"/>
                          </a:solidFill>
                          <a:latin typeface="Arial" panose="020B0604020202020204"/>
                          <a:ea typeface="Arial" panose="020B0604020202020204"/>
                          <a:cs typeface="Arial" panose="020B0604020202020204"/>
                          <a:sym typeface="Arial" panose="020B0604020202020204"/>
                        </a:rPr>
                        <a:t>2312825</a:t>
                      </a: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42800">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panose="020B0604020202020204"/>
                          <a:ea typeface="Arial" panose="020B0604020202020204"/>
                          <a:cs typeface="Arial" panose="020B0604020202020204"/>
                          <a:sym typeface="Arial" panose="020B0604020202020204"/>
                        </a:rPr>
                        <a:t>2</a:t>
                      </a:r>
                      <a:endParaRPr sz="2800" b="1" u="none" strike="noStrike" cap="none">
                        <a:solidFill>
                          <a:srgbClr val="366092"/>
                        </a:solidFill>
                        <a:latin typeface="Arial" panose="020B0604020202020204"/>
                        <a:ea typeface="Arial" panose="020B0604020202020204"/>
                        <a:cs typeface="Arial" panose="020B0604020202020204"/>
                        <a:sym typeface="Arial" panose="020B0604020202020204"/>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vi-VN" sz="2800" b="1" u="none" strike="noStrike" cap="none" dirty="0">
                          <a:solidFill>
                            <a:srgbClr val="366092"/>
                          </a:solidFill>
                          <a:latin typeface="Arial" panose="020B0604020202020204"/>
                          <a:ea typeface="Arial" panose="020B0604020202020204"/>
                          <a:cs typeface="Arial" panose="020B0604020202020204"/>
                          <a:sym typeface="Arial" panose="020B0604020202020204"/>
                        </a:rPr>
                        <a:t>Võ Thị Xuân </a:t>
                      </a:r>
                      <a:r>
                        <a:rPr lang="vi-VN" sz="2800" b="1" u="none" strike="noStrike" cap="none" dirty="0" err="1">
                          <a:solidFill>
                            <a:srgbClr val="366092"/>
                          </a:solidFill>
                          <a:latin typeface="Arial" panose="020B0604020202020204"/>
                          <a:ea typeface="Arial" panose="020B0604020202020204"/>
                          <a:cs typeface="Arial" panose="020B0604020202020204"/>
                          <a:sym typeface="Arial" panose="020B0604020202020204"/>
                        </a:rPr>
                        <a:t>Thuỷ</a:t>
                      </a:r>
                      <a:endParaRPr lang="vi-VN" sz="2800" b="1" u="none" strike="noStrike" cap="none" dirty="0">
                        <a:solidFill>
                          <a:srgbClr val="366092"/>
                        </a:solidFill>
                        <a:latin typeface="Arial" panose="020B0604020202020204"/>
                        <a:ea typeface="Arial" panose="020B0604020202020204"/>
                        <a:cs typeface="Arial" panose="020B0604020202020204"/>
                        <a:sym typeface="Arial" panose="020B0604020202020204"/>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dirty="0">
                          <a:solidFill>
                            <a:srgbClr val="366092"/>
                          </a:solidFill>
                          <a:latin typeface="Arial" panose="020B0604020202020204"/>
                          <a:ea typeface="Arial" panose="020B0604020202020204"/>
                          <a:cs typeface="Arial" panose="020B0604020202020204"/>
                          <a:sym typeface="Arial" panose="020B0604020202020204"/>
                        </a:rPr>
                        <a:t>2313372</a:t>
                      </a:r>
                      <a:endParaRPr dirty="0"/>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42575">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panose="020B0604020202020204"/>
                          <a:ea typeface="Arial" panose="020B0604020202020204"/>
                          <a:cs typeface="Arial" panose="020B0604020202020204"/>
                          <a:sym typeface="Arial" panose="020B0604020202020204"/>
                        </a:rPr>
                        <a:t>3</a:t>
                      </a:r>
                      <a:endParaRPr sz="2800" b="1" u="none" strike="noStrike" cap="none">
                        <a:solidFill>
                          <a:srgbClr val="366092"/>
                        </a:solidFill>
                        <a:latin typeface="Arial" panose="020B0604020202020204"/>
                        <a:ea typeface="Arial" panose="020B0604020202020204"/>
                        <a:cs typeface="Arial" panose="020B0604020202020204"/>
                        <a:sym typeface="Arial" panose="020B0604020202020204"/>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dirty="0">
                          <a:solidFill>
                            <a:srgbClr val="366092"/>
                          </a:solidFill>
                          <a:latin typeface="Arial" panose="020B0604020202020204"/>
                          <a:ea typeface="Arial" panose="020B0604020202020204"/>
                          <a:cs typeface="Arial" panose="020B0604020202020204"/>
                          <a:sym typeface="Arial" panose="020B0604020202020204"/>
                        </a:rPr>
                        <a:t>Lê Thanh Phong</a:t>
                      </a: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dirty="0">
                          <a:solidFill>
                            <a:srgbClr val="366092"/>
                          </a:solidFill>
                          <a:latin typeface="Arial" panose="020B0604020202020204"/>
                          <a:ea typeface="Arial" panose="020B0604020202020204"/>
                          <a:cs typeface="Arial" panose="020B0604020202020204"/>
                          <a:sym typeface="Arial" panose="020B0604020202020204"/>
                        </a:rPr>
                        <a:t>2312618</a:t>
                      </a: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95850">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panose="020B0604020202020204"/>
                          <a:ea typeface="Arial" panose="020B0604020202020204"/>
                          <a:cs typeface="Arial" panose="020B0604020202020204"/>
                          <a:sym typeface="Arial" panose="020B0604020202020204"/>
                        </a:rPr>
                        <a:t>4</a:t>
                      </a:r>
                      <a:endParaRPr sz="2800" b="1" u="none" strike="noStrike" cap="none">
                        <a:solidFill>
                          <a:srgbClr val="366092"/>
                        </a:solidFill>
                        <a:latin typeface="Arial" panose="020B0604020202020204"/>
                        <a:ea typeface="Arial" panose="020B0604020202020204"/>
                        <a:cs typeface="Arial" panose="020B0604020202020204"/>
                        <a:sym typeface="Arial" panose="020B0604020202020204"/>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vi-VN" sz="2800" b="1" u="none" strike="noStrike" cap="none" dirty="0">
                          <a:solidFill>
                            <a:srgbClr val="366092"/>
                          </a:solidFill>
                          <a:latin typeface="Arial" panose="020B0604020202020204"/>
                          <a:ea typeface="Arial" panose="020B0604020202020204"/>
                          <a:cs typeface="Arial" panose="020B0604020202020204"/>
                          <a:sym typeface="Arial" panose="020B0604020202020204"/>
                        </a:rPr>
                        <a:t>Nguyễn Anh Thư</a:t>
                      </a: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dirty="0">
                          <a:solidFill>
                            <a:srgbClr val="366092"/>
                          </a:solidFill>
                          <a:latin typeface="Arial" panose="020B0604020202020204"/>
                          <a:ea typeface="Arial" panose="020B0604020202020204"/>
                          <a:cs typeface="Arial" panose="020B0604020202020204"/>
                          <a:sym typeface="Arial" panose="020B0604020202020204"/>
                        </a:rPr>
                        <a:t>2313385</a:t>
                      </a: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95850">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panose="020B0604020202020204"/>
                          <a:ea typeface="Arial" panose="020B0604020202020204"/>
                          <a:cs typeface="Arial" panose="020B0604020202020204"/>
                          <a:sym typeface="Arial" panose="020B0604020202020204"/>
                        </a:rPr>
                        <a:t>5</a:t>
                      </a:r>
                      <a:endParaRPr sz="2800" b="1" u="none" strike="noStrike" cap="none">
                        <a:solidFill>
                          <a:srgbClr val="366092"/>
                        </a:solidFill>
                        <a:latin typeface="Arial" panose="020B0604020202020204"/>
                        <a:ea typeface="Arial" panose="020B0604020202020204"/>
                        <a:cs typeface="Arial" panose="020B0604020202020204"/>
                        <a:sym typeface="Arial" panose="020B0604020202020204"/>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a:solidFill>
                            <a:srgbClr val="366092"/>
                          </a:solidFill>
                          <a:latin typeface="Arial" panose="020B0604020202020204"/>
                          <a:ea typeface="Arial" panose="020B0604020202020204"/>
                          <a:cs typeface="Arial" panose="020B0604020202020204"/>
                          <a:sym typeface="Arial" panose="020B0604020202020204"/>
                        </a:rPr>
                        <a:t>Phạm Công Võ</a:t>
                      </a: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b="1" u="none" strike="noStrike" cap="none" dirty="0">
                          <a:solidFill>
                            <a:srgbClr val="366092"/>
                          </a:solidFill>
                          <a:latin typeface="Arial" panose="020B0604020202020204"/>
                          <a:ea typeface="Arial" panose="020B0604020202020204"/>
                          <a:cs typeface="Arial" panose="020B0604020202020204"/>
                          <a:sym typeface="Arial" panose="020B0604020202020204"/>
                        </a:rPr>
                        <a:t>2313946</a:t>
                      </a:r>
                      <a:endParaRPr sz="2800" b="1" u="none" strike="noStrike" cap="none" dirty="0">
                        <a:solidFill>
                          <a:srgbClr val="366092"/>
                        </a:solidFill>
                        <a:latin typeface="Arial" panose="020B0604020202020204"/>
                        <a:ea typeface="Arial" panose="020B0604020202020204"/>
                        <a:cs typeface="Arial" panose="020B0604020202020204"/>
                        <a:sym typeface="Arial" panose="020B0604020202020204"/>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31" name="Google Shape;131;p2"/>
          <p:cNvSpPr txBox="1"/>
          <p:nvPr/>
        </p:nvSpPr>
        <p:spPr>
          <a:xfrm>
            <a:off x="3930312" y="963664"/>
            <a:ext cx="10839717" cy="116076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800" b="1">
                <a:solidFill>
                  <a:srgbClr val="366092"/>
                </a:solidFill>
                <a:latin typeface="Noto Sans" panose="020B0502040504020204"/>
                <a:ea typeface="Noto Sans" panose="020B0502040504020204"/>
                <a:cs typeface="Noto Sans" panose="020B0502040504020204"/>
                <a:sym typeface="Noto Sans" panose="020B0502040504020204"/>
              </a:rPr>
              <a:t>DANH SÁCH THÀNH VIÊN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2" name="Picture 1"/>
          <p:cNvPicPr>
            <a:picLocks noChangeAspect="1"/>
          </p:cNvPicPr>
          <p:nvPr/>
        </p:nvPicPr>
        <p:blipFill>
          <a:blip r:embed="rId7"/>
          <a:stretch>
            <a:fillRect/>
          </a:stretch>
        </p:blipFill>
        <p:spPr>
          <a:xfrm>
            <a:off x="15205034" y="847828"/>
            <a:ext cx="1568578" cy="156857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fade">
                                      <p:cBhvr>
                                        <p:cTn id="16" dur="500"/>
                                        <p:tgtEl>
                                          <p:spTgt spid="127"/>
                                        </p:tgtEl>
                                      </p:cBhvr>
                                    </p:animEffect>
                                  </p:childTnLst>
                                </p:cTn>
                              </p:par>
                              <p:par>
                                <p:cTn id="17" presetID="10" presetClass="entr" presetSubtype="0"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 name="Google Shape;199;p5"/>
          <p:cNvSpPr/>
          <p:nvPr/>
        </p:nvSpPr>
        <p:spPr>
          <a:xfrm>
            <a:off x="-95698" y="-2368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7365D"/>
              </a:solidFill>
              <a:latin typeface="Arial" panose="020B0604020202020204"/>
              <a:ea typeface="Arial" panose="020B0604020202020204"/>
              <a:cs typeface="Arial" panose="020B0604020202020204"/>
              <a:sym typeface="Arial" panose="020B0604020202020204"/>
            </a:endParaRPr>
          </a:p>
        </p:txBody>
      </p:sp>
      <p:sp>
        <p:nvSpPr>
          <p:cNvPr id="2" name="Google Shape;241;p6"/>
          <p:cNvSpPr txBox="1"/>
          <p:nvPr/>
        </p:nvSpPr>
        <p:spPr>
          <a:xfrm>
            <a:off x="-26801780" y="-4656760"/>
            <a:ext cx="13413593" cy="1217769"/>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6000">
                <a:solidFill>
                  <a:srgbClr val="366092"/>
                </a:solidFill>
                <a:latin typeface="Arial" panose="020B0604020202020204"/>
                <a:ea typeface="Arial" panose="020B0604020202020204"/>
                <a:cs typeface="Arial" panose="020B0604020202020204"/>
                <a:sym typeface="Arial" panose="020B0604020202020204"/>
              </a:rPr>
              <a:t> </a:t>
            </a:r>
            <a:endParaRPr sz="9000" b="1">
              <a:solidFill>
                <a:srgbClr val="003EA8"/>
              </a:solidFill>
              <a:latin typeface="Arial" panose="020B0604020202020204"/>
              <a:ea typeface="Arial" panose="020B0604020202020204"/>
              <a:cs typeface="Arial" panose="020B0604020202020204"/>
              <a:sym typeface="Arial" panose="020B0604020202020204"/>
            </a:endParaRPr>
          </a:p>
        </p:txBody>
      </p:sp>
      <p:sp>
        <p:nvSpPr>
          <p:cNvPr id="5" name="Google Shape;243;p6"/>
          <p:cNvSpPr/>
          <p:nvPr/>
        </p:nvSpPr>
        <p:spPr>
          <a:xfrm>
            <a:off x="3262593" y="543811"/>
            <a:ext cx="12571029" cy="1142175"/>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7" name="Google Shape;242;p6"/>
          <p:cNvSpPr/>
          <p:nvPr/>
        </p:nvSpPr>
        <p:spPr>
          <a:xfrm>
            <a:off x="-26828302" y="-3810463"/>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stretch>
              <a:fillRect/>
            </a:stretch>
          </a:blipFill>
          <a:ln>
            <a:noFill/>
          </a:ln>
        </p:spPr>
      </p:sp>
      <p:sp>
        <p:nvSpPr>
          <p:cNvPr id="37" name="Google Shape;348;p8"/>
          <p:cNvSpPr/>
          <p:nvPr/>
        </p:nvSpPr>
        <p:spPr>
          <a:xfrm rot="-278358">
            <a:off x="-16630379" y="-4190857"/>
            <a:ext cx="4903810" cy="1309385"/>
          </a:xfrm>
          <a:custGeom>
            <a:avLst/>
            <a:gdLst/>
            <a:ahLst/>
            <a:cxnLst/>
            <a:rect l="l" t="t" r="r" b="b"/>
            <a:pathLst>
              <a:path w="2756025" h="866895" extrusionOk="0">
                <a:moveTo>
                  <a:pt x="0" y="0"/>
                </a:moveTo>
                <a:lnTo>
                  <a:pt x="2756026" y="0"/>
                </a:lnTo>
                <a:lnTo>
                  <a:pt x="2756026" y="866895"/>
                </a:lnTo>
                <a:lnTo>
                  <a:pt x="0" y="866895"/>
                </a:lnTo>
                <a:lnTo>
                  <a:pt x="0" y="0"/>
                </a:lnTo>
                <a:close/>
              </a:path>
            </a:pathLst>
          </a:custGeom>
          <a:blipFill rotWithShape="1">
            <a:blip r:embed="rId5"/>
            <a:stretch>
              <a:fillRect/>
            </a:stretch>
          </a:blipFill>
          <a:ln>
            <a:noFill/>
          </a:ln>
        </p:spPr>
      </p:sp>
      <p:sp>
        <p:nvSpPr>
          <p:cNvPr id="16" name="Google Shape;243;p6"/>
          <p:cNvSpPr/>
          <p:nvPr/>
        </p:nvSpPr>
        <p:spPr>
          <a:xfrm>
            <a:off x="6528940" y="2841833"/>
            <a:ext cx="10256520" cy="5716704"/>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36" name="Google Shape;433;p11"/>
          <p:cNvSpPr/>
          <p:nvPr/>
        </p:nvSpPr>
        <p:spPr>
          <a:xfrm>
            <a:off x="15878528" y="8955864"/>
            <a:ext cx="2885100" cy="1704777"/>
          </a:xfrm>
          <a:custGeom>
            <a:avLst/>
            <a:gdLst/>
            <a:ahLst/>
            <a:cxnLst/>
            <a:rect l="l" t="t" r="r" b="b"/>
            <a:pathLst>
              <a:path w="3821356" h="2390084" extrusionOk="0">
                <a:moveTo>
                  <a:pt x="0" y="0"/>
                </a:moveTo>
                <a:lnTo>
                  <a:pt x="3821355" y="0"/>
                </a:lnTo>
                <a:lnTo>
                  <a:pt x="3821355" y="2390084"/>
                </a:lnTo>
                <a:lnTo>
                  <a:pt x="0" y="2390084"/>
                </a:lnTo>
                <a:lnTo>
                  <a:pt x="0" y="0"/>
                </a:lnTo>
                <a:close/>
              </a:path>
            </a:pathLst>
          </a:custGeom>
          <a:blipFill rotWithShape="1">
            <a:blip r:embed="rId6"/>
            <a:stretch>
              <a:fillRect/>
            </a:stretch>
          </a:blipFill>
          <a:ln>
            <a:noFill/>
          </a:ln>
        </p:spPr>
      </p:sp>
      <p:sp>
        <p:nvSpPr>
          <p:cNvPr id="33" name="Rounded Rectangle 1"/>
          <p:cNvSpPr/>
          <p:nvPr/>
        </p:nvSpPr>
        <p:spPr>
          <a:xfrm>
            <a:off x="7533176" y="3440131"/>
            <a:ext cx="7644628" cy="4656161"/>
          </a:xfrm>
          <a:custGeom>
            <a:avLst/>
            <a:gdLst/>
            <a:ahLst/>
            <a:cxnLst/>
            <a:rect l="0" t="0" r="0" b="0"/>
            <a:pathLst>
              <a:path w="7303495" h="3879982">
                <a:moveTo>
                  <a:pt x="7303495" y="1939991"/>
                </a:moveTo>
                <a:lnTo>
                  <a:pt x="3652834" y="1939991"/>
                </a:lnTo>
                <a:moveTo>
                  <a:pt x="3652834" y="1939991"/>
                </a:moveTo>
                <a:lnTo>
                  <a:pt x="0" y="1939991"/>
                </a:lnTo>
                <a:moveTo>
                  <a:pt x="3652834" y="1939991"/>
                </a:moveTo>
                <a:lnTo>
                  <a:pt x="3652834" y="0"/>
                </a:lnTo>
                <a:moveTo>
                  <a:pt x="3652834" y="1939991"/>
                </a:moveTo>
                <a:lnTo>
                  <a:pt x="3652834" y="3879982"/>
                </a:lnTo>
              </a:path>
            </a:pathLst>
          </a:custGeom>
          <a:noFill/>
          <a:ln w="14264">
            <a:solidFill>
              <a:srgbClr val="484848">
                <a:alpha val="60000"/>
              </a:srgbClr>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p>
        </p:txBody>
      </p:sp>
      <p:grpSp>
        <p:nvGrpSpPr>
          <p:cNvPr id="34" name="Group 33"/>
          <p:cNvGrpSpPr/>
          <p:nvPr/>
        </p:nvGrpSpPr>
        <p:grpSpPr>
          <a:xfrm>
            <a:off x="11602385" y="3662040"/>
            <a:ext cx="1878955" cy="1917242"/>
            <a:chOff x="4450567" y="1369405"/>
            <a:chExt cx="1597640" cy="1597639"/>
          </a:xfrm>
        </p:grpSpPr>
        <p:sp>
          <p:nvSpPr>
            <p:cNvPr id="86" name="Rounded Rectangle 2"/>
            <p:cNvSpPr/>
            <p:nvPr/>
          </p:nvSpPr>
          <p:spPr>
            <a:xfrm>
              <a:off x="4678801" y="2510576"/>
              <a:ext cx="1369405" cy="228234"/>
            </a:xfrm>
            <a:custGeom>
              <a:avLst/>
              <a:gdLst/>
              <a:ahLst/>
              <a:cxnLst/>
              <a:rect l="0" t="0" r="0" b="0"/>
              <a:pathLst>
                <a:path w="1369405" h="228234">
                  <a:moveTo>
                    <a:pt x="228234" y="0"/>
                  </a:moveTo>
                  <a:lnTo>
                    <a:pt x="0" y="228234"/>
                  </a:lnTo>
                  <a:lnTo>
                    <a:pt x="342351" y="228234"/>
                  </a:lnTo>
                  <a:lnTo>
                    <a:pt x="1369405" y="0"/>
                  </a:lnTo>
                  <a:lnTo>
                    <a:pt x="228234" y="0"/>
                  </a:lnTo>
                </a:path>
              </a:pathLst>
            </a:custGeom>
            <a:gradFill rotWithShape="1">
              <a:gsLst>
                <a:gs pos="0">
                  <a:srgbClr val="FFA6A3"/>
                </a:gs>
                <a:gs pos="100000">
                  <a:srgbClr val="FD6A65"/>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7" name="Rounded Rectangle 3"/>
            <p:cNvSpPr/>
            <p:nvPr/>
          </p:nvSpPr>
          <p:spPr>
            <a:xfrm>
              <a:off x="4678801" y="1369405"/>
              <a:ext cx="228234" cy="1369405"/>
            </a:xfrm>
            <a:custGeom>
              <a:avLst/>
              <a:gdLst/>
              <a:ahLst/>
              <a:cxnLst/>
              <a:rect l="0" t="0" r="0" b="0"/>
              <a:pathLst>
                <a:path w="228234" h="1369405">
                  <a:moveTo>
                    <a:pt x="228234" y="1141171"/>
                  </a:moveTo>
                  <a:lnTo>
                    <a:pt x="228234" y="0"/>
                  </a:lnTo>
                  <a:lnTo>
                    <a:pt x="0" y="1027054"/>
                  </a:lnTo>
                  <a:lnTo>
                    <a:pt x="0" y="1369405"/>
                  </a:lnTo>
                  <a:lnTo>
                    <a:pt x="228234" y="1141171"/>
                  </a:lnTo>
                </a:path>
              </a:pathLst>
            </a:custGeom>
            <a:gradFill rotWithShape="1">
              <a:gsLst>
                <a:gs pos="0">
                  <a:srgbClr val="FFA6A3"/>
                </a:gs>
                <a:gs pos="100000">
                  <a:srgbClr val="FD6A65"/>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8" name="Rounded Rectangle 4"/>
            <p:cNvSpPr/>
            <p:nvPr/>
          </p:nvSpPr>
          <p:spPr>
            <a:xfrm>
              <a:off x="4450567" y="1711756"/>
              <a:ext cx="1255288" cy="1255288"/>
            </a:xfrm>
            <a:custGeom>
              <a:avLst/>
              <a:gdLst/>
              <a:ahLst/>
              <a:cxnLst/>
              <a:rect l="0" t="0" r="0" b="0"/>
              <a:pathLst>
                <a:path w="1255288" h="1255288">
                  <a:moveTo>
                    <a:pt x="228234" y="1027054"/>
                  </a:moveTo>
                  <a:lnTo>
                    <a:pt x="228234" y="684702"/>
                  </a:lnTo>
                  <a:lnTo>
                    <a:pt x="380390" y="0"/>
                  </a:lnTo>
                  <a:lnTo>
                    <a:pt x="0" y="0"/>
                  </a:lnTo>
                  <a:lnTo>
                    <a:pt x="0" y="1255288"/>
                  </a:lnTo>
                  <a:lnTo>
                    <a:pt x="1255288" y="1255288"/>
                  </a:lnTo>
                  <a:lnTo>
                    <a:pt x="1255288" y="874897"/>
                  </a:lnTo>
                  <a:lnTo>
                    <a:pt x="568388" y="1027054"/>
                  </a:lnTo>
                  <a:lnTo>
                    <a:pt x="228234" y="1027054"/>
                  </a:lnTo>
                </a:path>
              </a:pathLst>
            </a:custGeom>
            <a:gradFill rotWithShape="1">
              <a:gsLst>
                <a:gs pos="0">
                  <a:srgbClr val="FFA6A3"/>
                </a:gs>
                <a:gs pos="100000">
                  <a:srgbClr val="FD6A65"/>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9" name="Rounded Rectangle 5"/>
            <p:cNvSpPr/>
            <p:nvPr/>
          </p:nvSpPr>
          <p:spPr>
            <a:xfrm>
              <a:off x="4907036" y="1369405"/>
              <a:ext cx="1141171" cy="1141171"/>
            </a:xfrm>
            <a:custGeom>
              <a:avLst/>
              <a:gdLst/>
              <a:ahLst/>
              <a:cxnLst/>
              <a:rect l="0" t="0" r="0" b="0"/>
              <a:pathLst>
                <a:path w="1141171" h="1141171">
                  <a:moveTo>
                    <a:pt x="1141171" y="0"/>
                  </a:moveTo>
                  <a:lnTo>
                    <a:pt x="0" y="0"/>
                  </a:lnTo>
                  <a:lnTo>
                    <a:pt x="0" y="1141171"/>
                  </a:lnTo>
                  <a:lnTo>
                    <a:pt x="1141171" y="1141171"/>
                  </a:lnTo>
                  <a:lnTo>
                    <a:pt x="1141171" y="0"/>
                  </a:lnTo>
                </a:path>
              </a:pathLst>
            </a:custGeom>
            <a:gradFill rotWithShape="1">
              <a:gsLst>
                <a:gs pos="0">
                  <a:srgbClr val="FFA6A3"/>
                </a:gs>
                <a:gs pos="100000">
                  <a:srgbClr val="FD6A65"/>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8" name="Group 37"/>
          <p:cNvGrpSpPr/>
          <p:nvPr/>
        </p:nvGrpSpPr>
        <p:grpSpPr>
          <a:xfrm>
            <a:off x="11602385" y="3662040"/>
            <a:ext cx="1878955" cy="1917242"/>
            <a:chOff x="4450567" y="1369405"/>
            <a:chExt cx="1597640" cy="1597639"/>
          </a:xfrm>
        </p:grpSpPr>
        <p:sp>
          <p:nvSpPr>
            <p:cNvPr id="82" name="Rounded Rectangle 7"/>
            <p:cNvSpPr/>
            <p:nvPr/>
          </p:nvSpPr>
          <p:spPr>
            <a:xfrm>
              <a:off x="4678801" y="2510576"/>
              <a:ext cx="1369405" cy="228234"/>
            </a:xfrm>
            <a:custGeom>
              <a:avLst/>
              <a:gdLst/>
              <a:ahLst/>
              <a:cxnLst/>
              <a:rect l="0" t="0" r="0" b="0"/>
              <a:pathLst>
                <a:path w="1369405" h="228234">
                  <a:moveTo>
                    <a:pt x="228234" y="0"/>
                  </a:moveTo>
                  <a:lnTo>
                    <a:pt x="0" y="228234"/>
                  </a:lnTo>
                  <a:lnTo>
                    <a:pt x="342351" y="228234"/>
                  </a:lnTo>
                  <a:lnTo>
                    <a:pt x="1369405" y="0"/>
                  </a:lnTo>
                  <a:lnTo>
                    <a:pt x="228234" y="0"/>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3" name="Rounded Rectangle 8"/>
            <p:cNvSpPr/>
            <p:nvPr/>
          </p:nvSpPr>
          <p:spPr>
            <a:xfrm>
              <a:off x="4678801" y="1369405"/>
              <a:ext cx="228234" cy="1369405"/>
            </a:xfrm>
            <a:custGeom>
              <a:avLst/>
              <a:gdLst/>
              <a:ahLst/>
              <a:cxnLst/>
              <a:rect l="0" t="0" r="0" b="0"/>
              <a:pathLst>
                <a:path w="228234" h="1369405">
                  <a:moveTo>
                    <a:pt x="228234" y="1141171"/>
                  </a:moveTo>
                  <a:lnTo>
                    <a:pt x="228234" y="0"/>
                  </a:lnTo>
                  <a:lnTo>
                    <a:pt x="0" y="1027054"/>
                  </a:lnTo>
                  <a:lnTo>
                    <a:pt x="0" y="1369405"/>
                  </a:lnTo>
                  <a:lnTo>
                    <a:pt x="228234" y="1141171"/>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4" name="Rounded Rectangle 9"/>
            <p:cNvSpPr/>
            <p:nvPr/>
          </p:nvSpPr>
          <p:spPr>
            <a:xfrm>
              <a:off x="4450567" y="1711756"/>
              <a:ext cx="1255288" cy="1255288"/>
            </a:xfrm>
            <a:custGeom>
              <a:avLst/>
              <a:gdLst/>
              <a:ahLst/>
              <a:cxnLst/>
              <a:rect l="0" t="0" r="0" b="0"/>
              <a:pathLst>
                <a:path w="1255288" h="1255288">
                  <a:moveTo>
                    <a:pt x="228234" y="1027054"/>
                  </a:moveTo>
                  <a:lnTo>
                    <a:pt x="228234" y="684702"/>
                  </a:lnTo>
                  <a:lnTo>
                    <a:pt x="380390" y="0"/>
                  </a:lnTo>
                  <a:lnTo>
                    <a:pt x="0" y="0"/>
                  </a:lnTo>
                  <a:lnTo>
                    <a:pt x="0" y="1255288"/>
                  </a:lnTo>
                  <a:lnTo>
                    <a:pt x="1255288" y="1255288"/>
                  </a:lnTo>
                  <a:lnTo>
                    <a:pt x="1255288" y="874897"/>
                  </a:lnTo>
                  <a:lnTo>
                    <a:pt x="568388" y="1027054"/>
                  </a:lnTo>
                  <a:lnTo>
                    <a:pt x="228234" y="1027054"/>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5" name="Rounded Rectangle 10"/>
            <p:cNvSpPr/>
            <p:nvPr/>
          </p:nvSpPr>
          <p:spPr>
            <a:xfrm>
              <a:off x="4907036" y="1369405"/>
              <a:ext cx="1141171" cy="1141171"/>
            </a:xfrm>
            <a:custGeom>
              <a:avLst/>
              <a:gdLst/>
              <a:ahLst/>
              <a:cxnLst/>
              <a:rect l="0" t="0" r="0" b="0"/>
              <a:pathLst>
                <a:path w="1141171" h="1141171">
                  <a:moveTo>
                    <a:pt x="1141171" y="0"/>
                  </a:moveTo>
                  <a:lnTo>
                    <a:pt x="0" y="0"/>
                  </a:lnTo>
                  <a:lnTo>
                    <a:pt x="0" y="1141171"/>
                  </a:lnTo>
                  <a:lnTo>
                    <a:pt x="1141171" y="1141171"/>
                  </a:lnTo>
                  <a:lnTo>
                    <a:pt x="1141171" y="0"/>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39" name="Group 38"/>
          <p:cNvGrpSpPr/>
          <p:nvPr/>
        </p:nvGrpSpPr>
        <p:grpSpPr>
          <a:xfrm>
            <a:off x="11602385" y="5944381"/>
            <a:ext cx="1878955" cy="1917243"/>
            <a:chOff x="4450567" y="3651747"/>
            <a:chExt cx="1597640" cy="1597640"/>
          </a:xfrm>
        </p:grpSpPr>
        <p:sp>
          <p:nvSpPr>
            <p:cNvPr id="78" name="Rounded Rectangle 12"/>
            <p:cNvSpPr/>
            <p:nvPr/>
          </p:nvSpPr>
          <p:spPr>
            <a:xfrm>
              <a:off x="4678801" y="3879982"/>
              <a:ext cx="1369405" cy="228234"/>
            </a:xfrm>
            <a:custGeom>
              <a:avLst/>
              <a:gdLst/>
              <a:ahLst/>
              <a:cxnLst/>
              <a:rect l="0" t="0" r="0" b="0"/>
              <a:pathLst>
                <a:path w="1369405" h="228234">
                  <a:moveTo>
                    <a:pt x="228234" y="228234"/>
                  </a:moveTo>
                  <a:lnTo>
                    <a:pt x="0" y="0"/>
                  </a:lnTo>
                  <a:lnTo>
                    <a:pt x="342351" y="0"/>
                  </a:lnTo>
                  <a:lnTo>
                    <a:pt x="1369405" y="228234"/>
                  </a:lnTo>
                  <a:lnTo>
                    <a:pt x="228234" y="228234"/>
                  </a:lnTo>
                </a:path>
              </a:pathLst>
            </a:custGeom>
            <a:gradFill rotWithShape="1">
              <a:gsLst>
                <a:gs pos="0">
                  <a:srgbClr val="BCABFF"/>
                </a:gs>
                <a:gs pos="100000">
                  <a:srgbClr val="886AFF"/>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9" name="Rounded Rectangle 13"/>
            <p:cNvSpPr/>
            <p:nvPr/>
          </p:nvSpPr>
          <p:spPr>
            <a:xfrm>
              <a:off x="4678801" y="3879982"/>
              <a:ext cx="228234" cy="1369405"/>
            </a:xfrm>
            <a:custGeom>
              <a:avLst/>
              <a:gdLst/>
              <a:ahLst/>
              <a:cxnLst/>
              <a:rect l="0" t="0" r="0" b="0"/>
              <a:pathLst>
                <a:path w="228234" h="1369405">
                  <a:moveTo>
                    <a:pt x="228234" y="228234"/>
                  </a:moveTo>
                  <a:lnTo>
                    <a:pt x="228234" y="1369405"/>
                  </a:lnTo>
                  <a:lnTo>
                    <a:pt x="0" y="342351"/>
                  </a:lnTo>
                  <a:lnTo>
                    <a:pt x="0" y="0"/>
                  </a:lnTo>
                  <a:lnTo>
                    <a:pt x="228234" y="228234"/>
                  </a:lnTo>
                </a:path>
              </a:pathLst>
            </a:custGeom>
            <a:gradFill rotWithShape="1">
              <a:gsLst>
                <a:gs pos="0">
                  <a:srgbClr val="BCABFF"/>
                </a:gs>
                <a:gs pos="100000">
                  <a:srgbClr val="886AFF"/>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0" name="Rounded Rectangle 14"/>
            <p:cNvSpPr/>
            <p:nvPr/>
          </p:nvSpPr>
          <p:spPr>
            <a:xfrm>
              <a:off x="4450567" y="3651747"/>
              <a:ext cx="1255288" cy="1255288"/>
            </a:xfrm>
            <a:custGeom>
              <a:avLst/>
              <a:gdLst/>
              <a:ahLst/>
              <a:cxnLst/>
              <a:rect l="0" t="0" r="0" b="0"/>
              <a:pathLst>
                <a:path w="1255288" h="1255288">
                  <a:moveTo>
                    <a:pt x="228234" y="228234"/>
                  </a:moveTo>
                  <a:lnTo>
                    <a:pt x="228234" y="570585"/>
                  </a:lnTo>
                  <a:lnTo>
                    <a:pt x="380390" y="1255288"/>
                  </a:lnTo>
                  <a:lnTo>
                    <a:pt x="0" y="1255288"/>
                  </a:lnTo>
                  <a:lnTo>
                    <a:pt x="0" y="0"/>
                  </a:lnTo>
                  <a:lnTo>
                    <a:pt x="1255288" y="0"/>
                  </a:lnTo>
                  <a:lnTo>
                    <a:pt x="1255288" y="380390"/>
                  </a:lnTo>
                  <a:lnTo>
                    <a:pt x="568388" y="228234"/>
                  </a:lnTo>
                  <a:lnTo>
                    <a:pt x="228234" y="228234"/>
                  </a:lnTo>
                </a:path>
              </a:pathLst>
            </a:custGeom>
            <a:gradFill rotWithShape="1">
              <a:gsLst>
                <a:gs pos="0">
                  <a:srgbClr val="BCABFF"/>
                </a:gs>
                <a:gs pos="100000">
                  <a:srgbClr val="886AFF"/>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1" name="Rounded Rectangle 15"/>
            <p:cNvSpPr/>
            <p:nvPr/>
          </p:nvSpPr>
          <p:spPr>
            <a:xfrm>
              <a:off x="4907036" y="4108216"/>
              <a:ext cx="1141171" cy="1141171"/>
            </a:xfrm>
            <a:custGeom>
              <a:avLst/>
              <a:gdLst/>
              <a:ahLst/>
              <a:cxnLst/>
              <a:rect l="0" t="0" r="0" b="0"/>
              <a:pathLst>
                <a:path w="1141171" h="1141171">
                  <a:moveTo>
                    <a:pt x="1141171" y="1141171"/>
                  </a:moveTo>
                  <a:lnTo>
                    <a:pt x="0" y="1141171"/>
                  </a:lnTo>
                  <a:lnTo>
                    <a:pt x="0" y="0"/>
                  </a:lnTo>
                  <a:lnTo>
                    <a:pt x="1141171" y="0"/>
                  </a:lnTo>
                  <a:lnTo>
                    <a:pt x="1141171" y="1141171"/>
                  </a:lnTo>
                </a:path>
              </a:pathLst>
            </a:custGeom>
            <a:gradFill rotWithShape="1">
              <a:gsLst>
                <a:gs pos="0">
                  <a:srgbClr val="BCABFF"/>
                </a:gs>
                <a:gs pos="100000">
                  <a:srgbClr val="886AFF"/>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40" name="Group 39"/>
          <p:cNvGrpSpPr/>
          <p:nvPr/>
        </p:nvGrpSpPr>
        <p:grpSpPr>
          <a:xfrm>
            <a:off x="11602385" y="5944381"/>
            <a:ext cx="1878955" cy="1917243"/>
            <a:chOff x="4450567" y="3651747"/>
            <a:chExt cx="1597640" cy="1597640"/>
          </a:xfrm>
        </p:grpSpPr>
        <p:sp>
          <p:nvSpPr>
            <p:cNvPr id="74" name="Rounded Rectangle 17"/>
            <p:cNvSpPr/>
            <p:nvPr/>
          </p:nvSpPr>
          <p:spPr>
            <a:xfrm>
              <a:off x="4678801" y="3879982"/>
              <a:ext cx="1369405" cy="228234"/>
            </a:xfrm>
            <a:custGeom>
              <a:avLst/>
              <a:gdLst/>
              <a:ahLst/>
              <a:cxnLst/>
              <a:rect l="0" t="0" r="0" b="0"/>
              <a:pathLst>
                <a:path w="1369405" h="228234">
                  <a:moveTo>
                    <a:pt x="228234" y="228234"/>
                  </a:moveTo>
                  <a:lnTo>
                    <a:pt x="0" y="0"/>
                  </a:lnTo>
                  <a:lnTo>
                    <a:pt x="342351" y="0"/>
                  </a:lnTo>
                  <a:lnTo>
                    <a:pt x="1369405" y="228234"/>
                  </a:lnTo>
                  <a:lnTo>
                    <a:pt x="228234" y="228234"/>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5" name="Rounded Rectangle 18"/>
            <p:cNvSpPr/>
            <p:nvPr/>
          </p:nvSpPr>
          <p:spPr>
            <a:xfrm>
              <a:off x="4678801" y="3879982"/>
              <a:ext cx="228234" cy="1369405"/>
            </a:xfrm>
            <a:custGeom>
              <a:avLst/>
              <a:gdLst/>
              <a:ahLst/>
              <a:cxnLst/>
              <a:rect l="0" t="0" r="0" b="0"/>
              <a:pathLst>
                <a:path w="228234" h="1369405">
                  <a:moveTo>
                    <a:pt x="228234" y="228234"/>
                  </a:moveTo>
                  <a:lnTo>
                    <a:pt x="228234" y="1369405"/>
                  </a:lnTo>
                  <a:lnTo>
                    <a:pt x="0" y="342351"/>
                  </a:lnTo>
                  <a:lnTo>
                    <a:pt x="0" y="0"/>
                  </a:lnTo>
                  <a:lnTo>
                    <a:pt x="228234" y="228234"/>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6" name="Rounded Rectangle 19"/>
            <p:cNvSpPr/>
            <p:nvPr/>
          </p:nvSpPr>
          <p:spPr>
            <a:xfrm>
              <a:off x="4450567" y="3651747"/>
              <a:ext cx="1255288" cy="1255288"/>
            </a:xfrm>
            <a:custGeom>
              <a:avLst/>
              <a:gdLst/>
              <a:ahLst/>
              <a:cxnLst/>
              <a:rect l="0" t="0" r="0" b="0"/>
              <a:pathLst>
                <a:path w="1255288" h="1255288">
                  <a:moveTo>
                    <a:pt x="228234" y="228234"/>
                  </a:moveTo>
                  <a:lnTo>
                    <a:pt x="228234" y="570585"/>
                  </a:lnTo>
                  <a:lnTo>
                    <a:pt x="380390" y="1255288"/>
                  </a:lnTo>
                  <a:lnTo>
                    <a:pt x="0" y="1255288"/>
                  </a:lnTo>
                  <a:lnTo>
                    <a:pt x="0" y="0"/>
                  </a:lnTo>
                  <a:lnTo>
                    <a:pt x="1255288" y="0"/>
                  </a:lnTo>
                  <a:lnTo>
                    <a:pt x="1255288" y="380390"/>
                  </a:lnTo>
                  <a:lnTo>
                    <a:pt x="568388" y="228234"/>
                  </a:lnTo>
                  <a:lnTo>
                    <a:pt x="228234" y="228234"/>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7" name="Rounded Rectangle 20"/>
            <p:cNvSpPr/>
            <p:nvPr/>
          </p:nvSpPr>
          <p:spPr>
            <a:xfrm>
              <a:off x="4907036" y="4108216"/>
              <a:ext cx="1141171" cy="1141171"/>
            </a:xfrm>
            <a:custGeom>
              <a:avLst/>
              <a:gdLst/>
              <a:ahLst/>
              <a:cxnLst/>
              <a:rect l="0" t="0" r="0" b="0"/>
              <a:pathLst>
                <a:path w="1141171" h="1141171">
                  <a:moveTo>
                    <a:pt x="1141171" y="1141171"/>
                  </a:moveTo>
                  <a:lnTo>
                    <a:pt x="0" y="1141171"/>
                  </a:lnTo>
                  <a:lnTo>
                    <a:pt x="0" y="0"/>
                  </a:lnTo>
                  <a:lnTo>
                    <a:pt x="1141171" y="0"/>
                  </a:lnTo>
                  <a:lnTo>
                    <a:pt x="1141171" y="1141171"/>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41" name="Group 40"/>
          <p:cNvGrpSpPr/>
          <p:nvPr/>
        </p:nvGrpSpPr>
        <p:grpSpPr>
          <a:xfrm>
            <a:off x="9320044" y="5944381"/>
            <a:ext cx="1878954" cy="1917243"/>
            <a:chOff x="2168225" y="3651747"/>
            <a:chExt cx="1597639" cy="1597640"/>
          </a:xfrm>
        </p:grpSpPr>
        <p:sp>
          <p:nvSpPr>
            <p:cNvPr id="70" name="Rounded Rectangle 22"/>
            <p:cNvSpPr/>
            <p:nvPr/>
          </p:nvSpPr>
          <p:spPr>
            <a:xfrm>
              <a:off x="2168225" y="3879982"/>
              <a:ext cx="1369405" cy="228234"/>
            </a:xfrm>
            <a:custGeom>
              <a:avLst/>
              <a:gdLst/>
              <a:ahLst/>
              <a:cxnLst/>
              <a:rect l="0" t="0" r="0" b="0"/>
              <a:pathLst>
                <a:path w="1369405" h="228234">
                  <a:moveTo>
                    <a:pt x="1141171" y="228234"/>
                  </a:moveTo>
                  <a:lnTo>
                    <a:pt x="1369405" y="0"/>
                  </a:lnTo>
                  <a:lnTo>
                    <a:pt x="1027054" y="0"/>
                  </a:lnTo>
                  <a:lnTo>
                    <a:pt x="0" y="228234"/>
                  </a:lnTo>
                  <a:lnTo>
                    <a:pt x="1141171" y="228234"/>
                  </a:lnTo>
                </a:path>
              </a:pathLst>
            </a:custGeom>
            <a:gradFill rotWithShape="1">
              <a:gsLst>
                <a:gs pos="0">
                  <a:srgbClr val="FFA1DA"/>
                </a:gs>
                <a:gs pos="100000">
                  <a:srgbClr val="F669BE"/>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1" name="Rounded Rectangle 23"/>
            <p:cNvSpPr/>
            <p:nvPr/>
          </p:nvSpPr>
          <p:spPr>
            <a:xfrm>
              <a:off x="3309396" y="3879982"/>
              <a:ext cx="228234" cy="1369405"/>
            </a:xfrm>
            <a:custGeom>
              <a:avLst/>
              <a:gdLst/>
              <a:ahLst/>
              <a:cxnLst/>
              <a:rect l="0" t="0" r="0" b="0"/>
              <a:pathLst>
                <a:path w="228234" h="1369405">
                  <a:moveTo>
                    <a:pt x="0" y="228234"/>
                  </a:moveTo>
                  <a:lnTo>
                    <a:pt x="0" y="1369405"/>
                  </a:lnTo>
                  <a:lnTo>
                    <a:pt x="228234" y="342351"/>
                  </a:lnTo>
                  <a:lnTo>
                    <a:pt x="228234" y="0"/>
                  </a:lnTo>
                  <a:lnTo>
                    <a:pt x="0" y="228234"/>
                  </a:lnTo>
                </a:path>
              </a:pathLst>
            </a:custGeom>
            <a:gradFill rotWithShape="1">
              <a:gsLst>
                <a:gs pos="0">
                  <a:srgbClr val="FFA1DA"/>
                </a:gs>
                <a:gs pos="100000">
                  <a:srgbClr val="F669BE"/>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2" name="Rounded Rectangle 24"/>
            <p:cNvSpPr/>
            <p:nvPr/>
          </p:nvSpPr>
          <p:spPr>
            <a:xfrm>
              <a:off x="2510576" y="3651747"/>
              <a:ext cx="1255288" cy="1255288"/>
            </a:xfrm>
            <a:custGeom>
              <a:avLst/>
              <a:gdLst/>
              <a:ahLst/>
              <a:cxnLst/>
              <a:rect l="0" t="0" r="0" b="0"/>
              <a:pathLst>
                <a:path w="1255288" h="1255288">
                  <a:moveTo>
                    <a:pt x="1027054" y="228234"/>
                  </a:moveTo>
                  <a:lnTo>
                    <a:pt x="1027054" y="570585"/>
                  </a:lnTo>
                  <a:lnTo>
                    <a:pt x="874897" y="1255288"/>
                  </a:lnTo>
                  <a:lnTo>
                    <a:pt x="1255288" y="1255288"/>
                  </a:lnTo>
                  <a:lnTo>
                    <a:pt x="1255288" y="0"/>
                  </a:lnTo>
                  <a:lnTo>
                    <a:pt x="0" y="0"/>
                  </a:lnTo>
                  <a:lnTo>
                    <a:pt x="0" y="380390"/>
                  </a:lnTo>
                  <a:lnTo>
                    <a:pt x="686899" y="228234"/>
                  </a:lnTo>
                  <a:lnTo>
                    <a:pt x="1027054" y="228234"/>
                  </a:lnTo>
                </a:path>
              </a:pathLst>
            </a:custGeom>
            <a:gradFill rotWithShape="1">
              <a:gsLst>
                <a:gs pos="0">
                  <a:srgbClr val="FFA1DA"/>
                </a:gs>
                <a:gs pos="100000">
                  <a:srgbClr val="F669BE"/>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3" name="Rounded Rectangle 25"/>
            <p:cNvSpPr/>
            <p:nvPr/>
          </p:nvSpPr>
          <p:spPr>
            <a:xfrm>
              <a:off x="2168225" y="4108216"/>
              <a:ext cx="1141171" cy="1141171"/>
            </a:xfrm>
            <a:custGeom>
              <a:avLst/>
              <a:gdLst/>
              <a:ahLst/>
              <a:cxnLst/>
              <a:rect l="0" t="0" r="0" b="0"/>
              <a:pathLst>
                <a:path w="1141171" h="1141171">
                  <a:moveTo>
                    <a:pt x="0" y="1141171"/>
                  </a:moveTo>
                  <a:lnTo>
                    <a:pt x="1141171" y="1141171"/>
                  </a:lnTo>
                  <a:lnTo>
                    <a:pt x="1141171" y="0"/>
                  </a:lnTo>
                  <a:lnTo>
                    <a:pt x="0" y="0"/>
                  </a:lnTo>
                  <a:lnTo>
                    <a:pt x="0" y="1141171"/>
                  </a:lnTo>
                </a:path>
              </a:pathLst>
            </a:custGeom>
            <a:gradFill rotWithShape="1">
              <a:gsLst>
                <a:gs pos="0">
                  <a:srgbClr val="FFA1DA"/>
                </a:gs>
                <a:gs pos="100000">
                  <a:srgbClr val="F669BE"/>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42" name="Group 41"/>
          <p:cNvGrpSpPr/>
          <p:nvPr/>
        </p:nvGrpSpPr>
        <p:grpSpPr>
          <a:xfrm>
            <a:off x="9320044" y="5944381"/>
            <a:ext cx="1878954" cy="1917243"/>
            <a:chOff x="2168225" y="3651747"/>
            <a:chExt cx="1597639" cy="1597640"/>
          </a:xfrm>
        </p:grpSpPr>
        <p:sp>
          <p:nvSpPr>
            <p:cNvPr id="66" name="Rounded Rectangle 27"/>
            <p:cNvSpPr/>
            <p:nvPr/>
          </p:nvSpPr>
          <p:spPr>
            <a:xfrm>
              <a:off x="2168225" y="3879982"/>
              <a:ext cx="1369405" cy="228234"/>
            </a:xfrm>
            <a:custGeom>
              <a:avLst/>
              <a:gdLst/>
              <a:ahLst/>
              <a:cxnLst/>
              <a:rect l="0" t="0" r="0" b="0"/>
              <a:pathLst>
                <a:path w="1369405" h="228234">
                  <a:moveTo>
                    <a:pt x="1141171" y="228234"/>
                  </a:moveTo>
                  <a:lnTo>
                    <a:pt x="1369405" y="0"/>
                  </a:lnTo>
                  <a:lnTo>
                    <a:pt x="1027054" y="0"/>
                  </a:lnTo>
                  <a:lnTo>
                    <a:pt x="0" y="228234"/>
                  </a:lnTo>
                  <a:lnTo>
                    <a:pt x="1141171" y="228234"/>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7" name="Rounded Rectangle 28"/>
            <p:cNvSpPr/>
            <p:nvPr/>
          </p:nvSpPr>
          <p:spPr>
            <a:xfrm>
              <a:off x="3309396" y="3879982"/>
              <a:ext cx="228234" cy="1369405"/>
            </a:xfrm>
            <a:custGeom>
              <a:avLst/>
              <a:gdLst/>
              <a:ahLst/>
              <a:cxnLst/>
              <a:rect l="0" t="0" r="0" b="0"/>
              <a:pathLst>
                <a:path w="228234" h="1369405">
                  <a:moveTo>
                    <a:pt x="0" y="228234"/>
                  </a:moveTo>
                  <a:lnTo>
                    <a:pt x="0" y="1369405"/>
                  </a:lnTo>
                  <a:lnTo>
                    <a:pt x="228234" y="342351"/>
                  </a:lnTo>
                  <a:lnTo>
                    <a:pt x="228234" y="0"/>
                  </a:lnTo>
                  <a:lnTo>
                    <a:pt x="0" y="228234"/>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8" name="Rounded Rectangle 29"/>
            <p:cNvSpPr/>
            <p:nvPr/>
          </p:nvSpPr>
          <p:spPr>
            <a:xfrm>
              <a:off x="2510576" y="3651747"/>
              <a:ext cx="1255288" cy="1255288"/>
            </a:xfrm>
            <a:custGeom>
              <a:avLst/>
              <a:gdLst/>
              <a:ahLst/>
              <a:cxnLst/>
              <a:rect l="0" t="0" r="0" b="0"/>
              <a:pathLst>
                <a:path w="1255288" h="1255288">
                  <a:moveTo>
                    <a:pt x="1027054" y="228234"/>
                  </a:moveTo>
                  <a:lnTo>
                    <a:pt x="1027054" y="570585"/>
                  </a:lnTo>
                  <a:lnTo>
                    <a:pt x="874897" y="1255288"/>
                  </a:lnTo>
                  <a:lnTo>
                    <a:pt x="1255288" y="1255288"/>
                  </a:lnTo>
                  <a:lnTo>
                    <a:pt x="1255288" y="0"/>
                  </a:lnTo>
                  <a:lnTo>
                    <a:pt x="0" y="0"/>
                  </a:lnTo>
                  <a:lnTo>
                    <a:pt x="0" y="380390"/>
                  </a:lnTo>
                  <a:lnTo>
                    <a:pt x="686899" y="228234"/>
                  </a:lnTo>
                  <a:lnTo>
                    <a:pt x="1027054" y="228234"/>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9" name="Rounded Rectangle 30"/>
            <p:cNvSpPr/>
            <p:nvPr/>
          </p:nvSpPr>
          <p:spPr>
            <a:xfrm>
              <a:off x="2168225" y="4108216"/>
              <a:ext cx="1141171" cy="1141171"/>
            </a:xfrm>
            <a:custGeom>
              <a:avLst/>
              <a:gdLst/>
              <a:ahLst/>
              <a:cxnLst/>
              <a:rect l="0" t="0" r="0" b="0"/>
              <a:pathLst>
                <a:path w="1141171" h="1141171">
                  <a:moveTo>
                    <a:pt x="0" y="1141171"/>
                  </a:moveTo>
                  <a:lnTo>
                    <a:pt x="1141171" y="1141171"/>
                  </a:lnTo>
                  <a:lnTo>
                    <a:pt x="1141171" y="0"/>
                  </a:lnTo>
                  <a:lnTo>
                    <a:pt x="0" y="0"/>
                  </a:lnTo>
                  <a:lnTo>
                    <a:pt x="0" y="1141171"/>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43" name="Group 42"/>
          <p:cNvGrpSpPr/>
          <p:nvPr/>
        </p:nvGrpSpPr>
        <p:grpSpPr>
          <a:xfrm>
            <a:off x="9320044" y="3662040"/>
            <a:ext cx="1878954" cy="1917242"/>
            <a:chOff x="2168225" y="1369405"/>
            <a:chExt cx="1597639" cy="1597639"/>
          </a:xfrm>
        </p:grpSpPr>
        <p:sp>
          <p:nvSpPr>
            <p:cNvPr id="62" name="Rounded Rectangle 32"/>
            <p:cNvSpPr/>
            <p:nvPr/>
          </p:nvSpPr>
          <p:spPr>
            <a:xfrm>
              <a:off x="2168225" y="2510576"/>
              <a:ext cx="1369405" cy="228234"/>
            </a:xfrm>
            <a:custGeom>
              <a:avLst/>
              <a:gdLst/>
              <a:ahLst/>
              <a:cxnLst/>
              <a:rect l="0" t="0" r="0" b="0"/>
              <a:pathLst>
                <a:path w="1369405" h="228234">
                  <a:moveTo>
                    <a:pt x="1141171" y="0"/>
                  </a:moveTo>
                  <a:lnTo>
                    <a:pt x="1369405" y="228234"/>
                  </a:lnTo>
                  <a:lnTo>
                    <a:pt x="1027054" y="228234"/>
                  </a:lnTo>
                  <a:lnTo>
                    <a:pt x="0" y="0"/>
                  </a:lnTo>
                  <a:lnTo>
                    <a:pt x="1141171" y="0"/>
                  </a:lnTo>
                </a:path>
              </a:pathLst>
            </a:custGeom>
            <a:gradFill rotWithShape="1">
              <a:gsLst>
                <a:gs pos="0">
                  <a:srgbClr val="FFBF84"/>
                </a:gs>
                <a:gs pos="100000">
                  <a:srgbClr val="F99539"/>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3" name="Rounded Rectangle 33"/>
            <p:cNvSpPr/>
            <p:nvPr/>
          </p:nvSpPr>
          <p:spPr>
            <a:xfrm>
              <a:off x="3309396" y="1369405"/>
              <a:ext cx="228234" cy="1369405"/>
            </a:xfrm>
            <a:custGeom>
              <a:avLst/>
              <a:gdLst/>
              <a:ahLst/>
              <a:cxnLst/>
              <a:rect l="0" t="0" r="0" b="0"/>
              <a:pathLst>
                <a:path w="228234" h="1369405">
                  <a:moveTo>
                    <a:pt x="0" y="1141171"/>
                  </a:moveTo>
                  <a:lnTo>
                    <a:pt x="0" y="0"/>
                  </a:lnTo>
                  <a:lnTo>
                    <a:pt x="228234" y="1027054"/>
                  </a:lnTo>
                  <a:lnTo>
                    <a:pt x="228234" y="1369405"/>
                  </a:lnTo>
                  <a:lnTo>
                    <a:pt x="0" y="1141171"/>
                  </a:lnTo>
                </a:path>
              </a:pathLst>
            </a:custGeom>
            <a:gradFill rotWithShape="1">
              <a:gsLst>
                <a:gs pos="0">
                  <a:srgbClr val="FFBF84"/>
                </a:gs>
                <a:gs pos="100000">
                  <a:srgbClr val="F99539"/>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4" name="Rounded Rectangle 34"/>
            <p:cNvSpPr/>
            <p:nvPr/>
          </p:nvSpPr>
          <p:spPr>
            <a:xfrm>
              <a:off x="2510576" y="1711756"/>
              <a:ext cx="1255288" cy="1255288"/>
            </a:xfrm>
            <a:custGeom>
              <a:avLst/>
              <a:gdLst/>
              <a:ahLst/>
              <a:cxnLst/>
              <a:rect l="0" t="0" r="0" b="0"/>
              <a:pathLst>
                <a:path w="1255288" h="1255288">
                  <a:moveTo>
                    <a:pt x="1027054" y="1027054"/>
                  </a:moveTo>
                  <a:lnTo>
                    <a:pt x="1027054" y="684702"/>
                  </a:lnTo>
                  <a:lnTo>
                    <a:pt x="874897" y="0"/>
                  </a:lnTo>
                  <a:lnTo>
                    <a:pt x="1255288" y="0"/>
                  </a:lnTo>
                  <a:lnTo>
                    <a:pt x="1255288" y="1255288"/>
                  </a:lnTo>
                  <a:lnTo>
                    <a:pt x="0" y="1255288"/>
                  </a:lnTo>
                  <a:lnTo>
                    <a:pt x="0" y="874897"/>
                  </a:lnTo>
                  <a:lnTo>
                    <a:pt x="686899" y="1027054"/>
                  </a:lnTo>
                  <a:lnTo>
                    <a:pt x="1027054" y="1027054"/>
                  </a:lnTo>
                </a:path>
              </a:pathLst>
            </a:custGeom>
            <a:gradFill rotWithShape="1">
              <a:gsLst>
                <a:gs pos="0">
                  <a:srgbClr val="FFBF84"/>
                </a:gs>
                <a:gs pos="100000">
                  <a:srgbClr val="F99539"/>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5" name="Rounded Rectangle 35"/>
            <p:cNvSpPr/>
            <p:nvPr/>
          </p:nvSpPr>
          <p:spPr>
            <a:xfrm>
              <a:off x="2168225" y="1369405"/>
              <a:ext cx="1141171" cy="1141171"/>
            </a:xfrm>
            <a:custGeom>
              <a:avLst/>
              <a:gdLst/>
              <a:ahLst/>
              <a:cxnLst/>
              <a:rect l="0" t="0" r="0" b="0"/>
              <a:pathLst>
                <a:path w="1141171" h="1141171">
                  <a:moveTo>
                    <a:pt x="0" y="0"/>
                  </a:moveTo>
                  <a:lnTo>
                    <a:pt x="1141171" y="0"/>
                  </a:lnTo>
                  <a:lnTo>
                    <a:pt x="1141171" y="1141171"/>
                  </a:lnTo>
                  <a:lnTo>
                    <a:pt x="0" y="1141171"/>
                  </a:lnTo>
                  <a:lnTo>
                    <a:pt x="0" y="0"/>
                  </a:lnTo>
                </a:path>
              </a:pathLst>
            </a:custGeom>
            <a:gradFill rotWithShape="1">
              <a:gsLst>
                <a:gs pos="0">
                  <a:srgbClr val="FFBF84"/>
                </a:gs>
                <a:gs pos="100000">
                  <a:srgbClr val="F99539"/>
                </a:gs>
              </a:gsLst>
              <a:lin ang="5400000" scaled="1"/>
            </a:gradFill>
            <a:ln w="28575">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44" name="Group 43"/>
          <p:cNvGrpSpPr/>
          <p:nvPr/>
        </p:nvGrpSpPr>
        <p:grpSpPr>
          <a:xfrm>
            <a:off x="9320044" y="3662040"/>
            <a:ext cx="1878954" cy="1917242"/>
            <a:chOff x="2168225" y="1369405"/>
            <a:chExt cx="1597639" cy="1597639"/>
          </a:xfrm>
        </p:grpSpPr>
        <p:sp>
          <p:nvSpPr>
            <p:cNvPr id="58" name="Rounded Rectangle 37"/>
            <p:cNvSpPr/>
            <p:nvPr/>
          </p:nvSpPr>
          <p:spPr>
            <a:xfrm>
              <a:off x="2168225" y="2510576"/>
              <a:ext cx="1369405" cy="228234"/>
            </a:xfrm>
            <a:custGeom>
              <a:avLst/>
              <a:gdLst/>
              <a:ahLst/>
              <a:cxnLst/>
              <a:rect l="0" t="0" r="0" b="0"/>
              <a:pathLst>
                <a:path w="1369405" h="228234">
                  <a:moveTo>
                    <a:pt x="1141171" y="0"/>
                  </a:moveTo>
                  <a:lnTo>
                    <a:pt x="1369405" y="228234"/>
                  </a:lnTo>
                  <a:lnTo>
                    <a:pt x="1027054" y="228234"/>
                  </a:lnTo>
                  <a:lnTo>
                    <a:pt x="0" y="0"/>
                  </a:lnTo>
                  <a:lnTo>
                    <a:pt x="1141171" y="0"/>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9" name="Rounded Rectangle 38"/>
            <p:cNvSpPr/>
            <p:nvPr/>
          </p:nvSpPr>
          <p:spPr>
            <a:xfrm>
              <a:off x="3309396" y="1369405"/>
              <a:ext cx="228234" cy="1369405"/>
            </a:xfrm>
            <a:custGeom>
              <a:avLst/>
              <a:gdLst/>
              <a:ahLst/>
              <a:cxnLst/>
              <a:rect l="0" t="0" r="0" b="0"/>
              <a:pathLst>
                <a:path w="228234" h="1369405">
                  <a:moveTo>
                    <a:pt x="0" y="1141171"/>
                  </a:moveTo>
                  <a:lnTo>
                    <a:pt x="0" y="0"/>
                  </a:lnTo>
                  <a:lnTo>
                    <a:pt x="228234" y="1027054"/>
                  </a:lnTo>
                  <a:lnTo>
                    <a:pt x="228234" y="1369405"/>
                  </a:lnTo>
                  <a:lnTo>
                    <a:pt x="0" y="1141171"/>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0" name="Rounded Rectangle 39"/>
            <p:cNvSpPr/>
            <p:nvPr/>
          </p:nvSpPr>
          <p:spPr>
            <a:xfrm>
              <a:off x="2510576" y="1711756"/>
              <a:ext cx="1255288" cy="1255288"/>
            </a:xfrm>
            <a:custGeom>
              <a:avLst/>
              <a:gdLst/>
              <a:ahLst/>
              <a:cxnLst/>
              <a:rect l="0" t="0" r="0" b="0"/>
              <a:pathLst>
                <a:path w="1255288" h="1255288">
                  <a:moveTo>
                    <a:pt x="1027054" y="1027054"/>
                  </a:moveTo>
                  <a:lnTo>
                    <a:pt x="1027054" y="684702"/>
                  </a:lnTo>
                  <a:lnTo>
                    <a:pt x="874897" y="0"/>
                  </a:lnTo>
                  <a:lnTo>
                    <a:pt x="1255288" y="0"/>
                  </a:lnTo>
                  <a:lnTo>
                    <a:pt x="1255288" y="1255288"/>
                  </a:lnTo>
                  <a:lnTo>
                    <a:pt x="0" y="1255288"/>
                  </a:lnTo>
                  <a:lnTo>
                    <a:pt x="0" y="874897"/>
                  </a:lnTo>
                  <a:lnTo>
                    <a:pt x="686899" y="1027054"/>
                  </a:lnTo>
                  <a:lnTo>
                    <a:pt x="1027054" y="1027054"/>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1" name="Rounded Rectangle 40"/>
            <p:cNvSpPr/>
            <p:nvPr/>
          </p:nvSpPr>
          <p:spPr>
            <a:xfrm>
              <a:off x="2168225" y="1369405"/>
              <a:ext cx="1141171" cy="1141171"/>
            </a:xfrm>
            <a:custGeom>
              <a:avLst/>
              <a:gdLst/>
              <a:ahLst/>
              <a:cxnLst/>
              <a:rect l="0" t="0" r="0" b="0"/>
              <a:pathLst>
                <a:path w="1141171" h="1141171">
                  <a:moveTo>
                    <a:pt x="0" y="0"/>
                  </a:moveTo>
                  <a:lnTo>
                    <a:pt x="1141171" y="0"/>
                  </a:lnTo>
                  <a:lnTo>
                    <a:pt x="1141171" y="1141171"/>
                  </a:lnTo>
                  <a:lnTo>
                    <a:pt x="0" y="1141171"/>
                  </a:lnTo>
                  <a:lnTo>
                    <a:pt x="0" y="0"/>
                  </a:ln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5" name="TextBox 42"/>
          <p:cNvSpPr txBox="1"/>
          <p:nvPr/>
        </p:nvSpPr>
        <p:spPr>
          <a:xfrm>
            <a:off x="4013019" y="744717"/>
            <a:ext cx="10533333" cy="67710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4400" b="1" dirty="0" err="1">
                <a:solidFill>
                  <a:schemeClr val="bg2">
                    <a:lumMod val="60000"/>
                    <a:lumOff val="40000"/>
                  </a:schemeClr>
                </a:solidFill>
                <a:latin typeface="Roboto" panose="02000000000000000000"/>
              </a:rPr>
              <a:t>Thách</a:t>
            </a:r>
            <a:r>
              <a:rPr sz="4400" b="1" dirty="0">
                <a:solidFill>
                  <a:schemeClr val="bg2">
                    <a:lumMod val="60000"/>
                    <a:lumOff val="40000"/>
                  </a:schemeClr>
                </a:solidFill>
                <a:latin typeface="Roboto" panose="02000000000000000000"/>
              </a:rPr>
              <a:t> </a:t>
            </a:r>
            <a:r>
              <a:rPr sz="4400" b="1" dirty="0" err="1">
                <a:solidFill>
                  <a:schemeClr val="bg2">
                    <a:lumMod val="60000"/>
                    <a:lumOff val="40000"/>
                  </a:schemeClr>
                </a:solidFill>
                <a:latin typeface="Roboto" panose="02000000000000000000"/>
              </a:rPr>
              <a:t>thức</a:t>
            </a:r>
            <a:r>
              <a:rPr sz="4400" b="1" dirty="0">
                <a:solidFill>
                  <a:schemeClr val="bg2">
                    <a:lumMod val="60000"/>
                    <a:lumOff val="40000"/>
                  </a:schemeClr>
                </a:solidFill>
                <a:latin typeface="Roboto" panose="02000000000000000000"/>
              </a:rPr>
              <a:t> </a:t>
            </a:r>
            <a:r>
              <a:rPr sz="4400" b="1" dirty="0" err="1">
                <a:solidFill>
                  <a:srgbClr val="FF0000"/>
                </a:solidFill>
                <a:latin typeface="Roboto" panose="02000000000000000000"/>
              </a:rPr>
              <a:t>đạo</a:t>
            </a:r>
            <a:r>
              <a:rPr sz="4400" b="1" dirty="0">
                <a:solidFill>
                  <a:srgbClr val="FF0000"/>
                </a:solidFill>
                <a:latin typeface="Roboto" panose="02000000000000000000"/>
              </a:rPr>
              <a:t> </a:t>
            </a:r>
            <a:r>
              <a:rPr sz="4400" b="1" dirty="0" err="1">
                <a:solidFill>
                  <a:srgbClr val="FF0000"/>
                </a:solidFill>
                <a:latin typeface="Roboto" panose="02000000000000000000"/>
              </a:rPr>
              <a:t>đức</a:t>
            </a:r>
            <a:r>
              <a:rPr sz="4400" b="1" dirty="0">
                <a:solidFill>
                  <a:srgbClr val="FF0000"/>
                </a:solidFill>
                <a:latin typeface="Roboto" panose="02000000000000000000"/>
              </a:rPr>
              <a:t> </a:t>
            </a:r>
            <a:r>
              <a:rPr sz="4400" b="1" dirty="0" err="1">
                <a:solidFill>
                  <a:schemeClr val="bg2">
                    <a:lumMod val="60000"/>
                    <a:lumOff val="40000"/>
                  </a:schemeClr>
                </a:solidFill>
                <a:latin typeface="Roboto" panose="02000000000000000000"/>
              </a:rPr>
              <a:t>và</a:t>
            </a:r>
            <a:r>
              <a:rPr sz="4400" b="1" dirty="0">
                <a:solidFill>
                  <a:schemeClr val="bg2">
                    <a:lumMod val="60000"/>
                    <a:lumOff val="40000"/>
                  </a:schemeClr>
                </a:solidFill>
                <a:latin typeface="Roboto" panose="02000000000000000000"/>
              </a:rPr>
              <a:t> </a:t>
            </a:r>
            <a:r>
              <a:rPr sz="4400" b="1" dirty="0" err="1">
                <a:solidFill>
                  <a:srgbClr val="FF0000"/>
                </a:solidFill>
                <a:latin typeface="Roboto" panose="02000000000000000000"/>
              </a:rPr>
              <a:t>tâm</a:t>
            </a:r>
            <a:r>
              <a:rPr sz="4400" b="1" dirty="0">
                <a:solidFill>
                  <a:srgbClr val="FF0000"/>
                </a:solidFill>
                <a:latin typeface="Roboto" panose="02000000000000000000"/>
              </a:rPr>
              <a:t> </a:t>
            </a:r>
            <a:r>
              <a:rPr sz="4400" b="1" dirty="0" err="1">
                <a:solidFill>
                  <a:srgbClr val="FF0000"/>
                </a:solidFill>
                <a:latin typeface="Roboto" panose="02000000000000000000"/>
              </a:rPr>
              <a:t>lý</a:t>
            </a:r>
            <a:r>
              <a:rPr sz="4400" b="1" dirty="0">
                <a:solidFill>
                  <a:srgbClr val="FF0000"/>
                </a:solidFill>
                <a:latin typeface="Roboto" panose="02000000000000000000"/>
              </a:rPr>
              <a:t> </a:t>
            </a:r>
            <a:r>
              <a:rPr sz="4400" b="1" dirty="0" err="1">
                <a:solidFill>
                  <a:srgbClr val="FF0000"/>
                </a:solidFill>
                <a:latin typeface="Roboto" panose="02000000000000000000"/>
              </a:rPr>
              <a:t>xã</a:t>
            </a:r>
            <a:r>
              <a:rPr sz="4400" b="1" dirty="0">
                <a:solidFill>
                  <a:srgbClr val="FF0000"/>
                </a:solidFill>
                <a:latin typeface="Roboto" panose="02000000000000000000"/>
              </a:rPr>
              <a:t> </a:t>
            </a:r>
            <a:r>
              <a:rPr sz="4400" b="1" dirty="0" err="1">
                <a:solidFill>
                  <a:srgbClr val="FF0000"/>
                </a:solidFill>
                <a:latin typeface="Roboto" panose="02000000000000000000"/>
              </a:rPr>
              <a:t>hội</a:t>
            </a:r>
            <a:r>
              <a:rPr sz="4400" b="1" dirty="0">
                <a:solidFill>
                  <a:srgbClr val="FF0000"/>
                </a:solidFill>
                <a:latin typeface="Roboto" panose="02000000000000000000"/>
              </a:rPr>
              <a:t> </a:t>
            </a:r>
            <a:r>
              <a:rPr sz="4400" b="1" dirty="0" err="1">
                <a:solidFill>
                  <a:schemeClr val="bg2">
                    <a:lumMod val="60000"/>
                    <a:lumOff val="40000"/>
                  </a:schemeClr>
                </a:solidFill>
                <a:latin typeface="Roboto" panose="02000000000000000000"/>
              </a:rPr>
              <a:t>từ</a:t>
            </a:r>
            <a:r>
              <a:rPr sz="4400" b="1" dirty="0">
                <a:solidFill>
                  <a:schemeClr val="bg2">
                    <a:lumMod val="60000"/>
                    <a:lumOff val="40000"/>
                  </a:schemeClr>
                </a:solidFill>
                <a:latin typeface="Roboto" panose="02000000000000000000"/>
              </a:rPr>
              <a:t> AI</a:t>
            </a:r>
          </a:p>
        </p:txBody>
      </p:sp>
      <p:sp>
        <p:nvSpPr>
          <p:cNvPr id="46" name="TextBox 43"/>
          <p:cNvSpPr txBox="1"/>
          <p:nvPr/>
        </p:nvSpPr>
        <p:spPr>
          <a:xfrm>
            <a:off x="13996384" y="3346307"/>
            <a:ext cx="1822615" cy="73866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400" b="1" dirty="0">
                <a:solidFill>
                  <a:srgbClr val="E55753"/>
                </a:solidFill>
                <a:latin typeface="Roboto" panose="02000000000000000000"/>
              </a:rPr>
              <a:t>Thông tin </a:t>
            </a:r>
            <a:r>
              <a:rPr sz="2400" b="1" dirty="0" err="1">
                <a:solidFill>
                  <a:srgbClr val="E55753"/>
                </a:solidFill>
                <a:latin typeface="Roboto" panose="02000000000000000000"/>
              </a:rPr>
              <a:t>giả</a:t>
            </a:r>
            <a:r>
              <a:rPr sz="2400" b="1" dirty="0">
                <a:solidFill>
                  <a:srgbClr val="E55753"/>
                </a:solidFill>
                <a:latin typeface="Roboto" panose="02000000000000000000"/>
              </a:rPr>
              <a:t>
(Deepfake)</a:t>
            </a:r>
          </a:p>
        </p:txBody>
      </p:sp>
      <p:sp>
        <p:nvSpPr>
          <p:cNvPr id="47" name="TextBox 44"/>
          <p:cNvSpPr txBox="1"/>
          <p:nvPr/>
        </p:nvSpPr>
        <p:spPr>
          <a:xfrm>
            <a:off x="7283278" y="3388704"/>
            <a:ext cx="1789671" cy="73866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400" b="1" dirty="0">
                <a:solidFill>
                  <a:srgbClr val="DE8431"/>
                </a:solidFill>
                <a:latin typeface="Roboto" panose="02000000000000000000"/>
              </a:rPr>
              <a:t>Lo </a:t>
            </a:r>
            <a:r>
              <a:rPr sz="2400" b="1" dirty="0" err="1">
                <a:solidFill>
                  <a:srgbClr val="DE8431"/>
                </a:solidFill>
                <a:latin typeface="Roboto" panose="02000000000000000000"/>
              </a:rPr>
              <a:t>âu</a:t>
            </a:r>
            <a:r>
              <a:rPr sz="2400" b="1" dirty="0">
                <a:solidFill>
                  <a:srgbClr val="DE8431"/>
                </a:solidFill>
                <a:latin typeface="Roboto" panose="02000000000000000000"/>
              </a:rPr>
              <a:t> </a:t>
            </a:r>
            <a:r>
              <a:rPr sz="2400" b="1" dirty="0" err="1">
                <a:solidFill>
                  <a:srgbClr val="DE8431"/>
                </a:solidFill>
                <a:latin typeface="Roboto" panose="02000000000000000000"/>
              </a:rPr>
              <a:t>nghề</a:t>
            </a:r>
            <a:r>
              <a:rPr sz="2400" b="1" dirty="0">
                <a:solidFill>
                  <a:srgbClr val="DE8431"/>
                </a:solidFill>
                <a:latin typeface="Roboto" panose="02000000000000000000"/>
              </a:rPr>
              <a:t>
</a:t>
            </a:r>
            <a:r>
              <a:rPr sz="2400" b="1" dirty="0" err="1">
                <a:solidFill>
                  <a:srgbClr val="DE8431"/>
                </a:solidFill>
                <a:latin typeface="Roboto" panose="02000000000000000000"/>
              </a:rPr>
              <a:t>nghiệp</a:t>
            </a:r>
            <a:endParaRPr sz="2400" b="1" dirty="0">
              <a:solidFill>
                <a:srgbClr val="DE8431"/>
              </a:solidFill>
              <a:latin typeface="Roboto" panose="02000000000000000000"/>
            </a:endParaRPr>
          </a:p>
        </p:txBody>
      </p:sp>
      <p:sp>
        <p:nvSpPr>
          <p:cNvPr id="48" name="TextBox 45"/>
          <p:cNvSpPr txBox="1"/>
          <p:nvPr/>
        </p:nvSpPr>
        <p:spPr>
          <a:xfrm>
            <a:off x="13959516" y="4178795"/>
            <a:ext cx="2564669" cy="123110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0" dirty="0">
                <a:solidFill>
                  <a:srgbClr val="484848"/>
                </a:solidFill>
                <a:latin typeface="Roboto" panose="02000000000000000000"/>
              </a:rPr>
              <a:t>Thông tin </a:t>
            </a:r>
            <a:r>
              <a:rPr sz="2000" b="0" dirty="0" err="1">
                <a:solidFill>
                  <a:srgbClr val="484848"/>
                </a:solidFill>
                <a:latin typeface="Roboto" panose="02000000000000000000"/>
              </a:rPr>
              <a:t>giả</a:t>
            </a:r>
            <a:r>
              <a:rPr sz="2000" b="0" dirty="0">
                <a:solidFill>
                  <a:srgbClr val="484848"/>
                </a:solidFill>
                <a:latin typeface="Roboto" panose="02000000000000000000"/>
              </a:rPr>
              <a:t> </a:t>
            </a:r>
            <a:r>
              <a:rPr sz="2000" b="0" dirty="0" err="1">
                <a:solidFill>
                  <a:srgbClr val="484848"/>
                </a:solidFill>
                <a:latin typeface="Roboto" panose="02000000000000000000"/>
              </a:rPr>
              <a:t>gây</a:t>
            </a:r>
            <a:r>
              <a:rPr sz="2000" b="0" dirty="0">
                <a:solidFill>
                  <a:srgbClr val="484848"/>
                </a:solidFill>
                <a:latin typeface="Roboto" panose="02000000000000000000"/>
              </a:rPr>
              <a:t>
</a:t>
            </a:r>
            <a:r>
              <a:rPr sz="2000" b="0" dirty="0" err="1">
                <a:solidFill>
                  <a:srgbClr val="484848"/>
                </a:solidFill>
                <a:latin typeface="Roboto" panose="02000000000000000000"/>
              </a:rPr>
              <a:t>méo</a:t>
            </a:r>
            <a:r>
              <a:rPr sz="2000" b="0" dirty="0">
                <a:solidFill>
                  <a:srgbClr val="484848"/>
                </a:solidFill>
                <a:latin typeface="Roboto" panose="02000000000000000000"/>
              </a:rPr>
              <a:t> </a:t>
            </a:r>
            <a:r>
              <a:rPr sz="2000" b="0" dirty="0" err="1">
                <a:solidFill>
                  <a:srgbClr val="484848"/>
                </a:solidFill>
                <a:latin typeface="Roboto" panose="02000000000000000000"/>
              </a:rPr>
              <a:t>mó</a:t>
            </a:r>
            <a:r>
              <a:rPr sz="2000" b="0" dirty="0">
                <a:solidFill>
                  <a:srgbClr val="484848"/>
                </a:solidFill>
                <a:latin typeface="Roboto" panose="02000000000000000000"/>
              </a:rPr>
              <a:t> </a:t>
            </a:r>
            <a:r>
              <a:rPr sz="2000" b="0" dirty="0" err="1">
                <a:solidFill>
                  <a:srgbClr val="484848"/>
                </a:solidFill>
                <a:latin typeface="Roboto" panose="02000000000000000000"/>
              </a:rPr>
              <a:t>nhận</a:t>
            </a:r>
            <a:r>
              <a:rPr sz="2000" b="0" dirty="0">
                <a:solidFill>
                  <a:srgbClr val="484848"/>
                </a:solidFill>
                <a:latin typeface="Roboto" panose="02000000000000000000"/>
              </a:rPr>
              <a:t> </a:t>
            </a:r>
            <a:r>
              <a:rPr sz="2000" b="0" dirty="0" err="1">
                <a:solidFill>
                  <a:srgbClr val="484848"/>
                </a:solidFill>
                <a:latin typeface="Roboto" panose="02000000000000000000"/>
              </a:rPr>
              <a:t>thức</a:t>
            </a:r>
            <a:r>
              <a:rPr lang="en-US" sz="2000" dirty="0">
                <a:solidFill>
                  <a:srgbClr val="484848"/>
                </a:solidFill>
                <a:latin typeface="Roboto" panose="02000000000000000000"/>
              </a:rPr>
              <a:t> </a:t>
            </a:r>
          </a:p>
          <a:p>
            <a:pPr algn="just"/>
            <a:r>
              <a:rPr sz="2000" b="0" dirty="0" err="1">
                <a:solidFill>
                  <a:srgbClr val="484848"/>
                </a:solidFill>
                <a:latin typeface="Roboto" panose="02000000000000000000"/>
              </a:rPr>
              <a:t>xã</a:t>
            </a:r>
            <a:r>
              <a:rPr sz="2000" b="0" dirty="0">
                <a:solidFill>
                  <a:srgbClr val="484848"/>
                </a:solidFill>
                <a:latin typeface="Roboto" panose="02000000000000000000"/>
              </a:rPr>
              <a:t> </a:t>
            </a:r>
            <a:r>
              <a:rPr sz="2000" b="0" dirty="0" err="1">
                <a:solidFill>
                  <a:srgbClr val="484848"/>
                </a:solidFill>
                <a:latin typeface="Roboto" panose="02000000000000000000"/>
              </a:rPr>
              <a:t>hội</a:t>
            </a:r>
            <a:r>
              <a:rPr sz="2000" b="0" dirty="0">
                <a:solidFill>
                  <a:srgbClr val="484848"/>
                </a:solidFill>
                <a:latin typeface="Roboto" panose="02000000000000000000"/>
              </a:rPr>
              <a:t>, </a:t>
            </a:r>
            <a:r>
              <a:rPr sz="2000" b="0" dirty="0" err="1">
                <a:solidFill>
                  <a:srgbClr val="484848"/>
                </a:solidFill>
                <a:latin typeface="Roboto" panose="02000000000000000000"/>
              </a:rPr>
              <a:t>ảnh</a:t>
            </a:r>
            <a:r>
              <a:rPr sz="2000" b="0" dirty="0">
                <a:solidFill>
                  <a:srgbClr val="484848"/>
                </a:solidFill>
                <a:latin typeface="Roboto" panose="02000000000000000000"/>
              </a:rPr>
              <a:t> </a:t>
            </a:r>
            <a:r>
              <a:rPr sz="2000" b="0" dirty="0" err="1">
                <a:solidFill>
                  <a:srgbClr val="484848"/>
                </a:solidFill>
                <a:latin typeface="Roboto" panose="02000000000000000000"/>
              </a:rPr>
              <a:t>hưởng</a:t>
            </a:r>
            <a:r>
              <a:rPr sz="2000" b="0" dirty="0">
                <a:solidFill>
                  <a:srgbClr val="484848"/>
                </a:solidFill>
                <a:latin typeface="Roboto" panose="02000000000000000000"/>
              </a:rPr>
              <a:t>
</a:t>
            </a:r>
            <a:r>
              <a:rPr sz="2000" b="0" dirty="0" err="1">
                <a:solidFill>
                  <a:srgbClr val="484848"/>
                </a:solidFill>
                <a:latin typeface="Roboto" panose="02000000000000000000"/>
              </a:rPr>
              <a:t>đến</a:t>
            </a:r>
            <a:r>
              <a:rPr sz="2000" b="0" dirty="0">
                <a:solidFill>
                  <a:srgbClr val="484848"/>
                </a:solidFill>
                <a:latin typeface="Roboto" panose="02000000000000000000"/>
              </a:rPr>
              <a:t> </a:t>
            </a:r>
            <a:r>
              <a:rPr sz="2000" b="0" dirty="0" err="1">
                <a:solidFill>
                  <a:srgbClr val="484848"/>
                </a:solidFill>
                <a:latin typeface="Roboto" panose="02000000000000000000"/>
              </a:rPr>
              <a:t>tâm</a:t>
            </a:r>
            <a:r>
              <a:rPr sz="2000" b="0" dirty="0">
                <a:solidFill>
                  <a:srgbClr val="484848"/>
                </a:solidFill>
                <a:latin typeface="Roboto" panose="02000000000000000000"/>
              </a:rPr>
              <a:t> </a:t>
            </a:r>
            <a:r>
              <a:rPr sz="2000" b="0" dirty="0" err="1">
                <a:solidFill>
                  <a:srgbClr val="484848"/>
                </a:solidFill>
                <a:latin typeface="Roboto" panose="02000000000000000000"/>
              </a:rPr>
              <a:t>lý</a:t>
            </a:r>
            <a:r>
              <a:rPr sz="2000" b="0" dirty="0">
                <a:solidFill>
                  <a:srgbClr val="484848"/>
                </a:solidFill>
                <a:latin typeface="Roboto" panose="02000000000000000000"/>
              </a:rPr>
              <a:t> </a:t>
            </a:r>
            <a:r>
              <a:rPr sz="2000" b="0" dirty="0" err="1">
                <a:solidFill>
                  <a:srgbClr val="484848"/>
                </a:solidFill>
                <a:latin typeface="Roboto" panose="02000000000000000000"/>
              </a:rPr>
              <a:t>cộng</a:t>
            </a:r>
            <a:r>
              <a:rPr lang="en-US" sz="2000" dirty="0">
                <a:solidFill>
                  <a:srgbClr val="484848"/>
                </a:solidFill>
                <a:latin typeface="Roboto" panose="02000000000000000000"/>
              </a:rPr>
              <a:t> </a:t>
            </a:r>
            <a:r>
              <a:rPr sz="2000" b="0" dirty="0" err="1">
                <a:solidFill>
                  <a:srgbClr val="484848"/>
                </a:solidFill>
                <a:latin typeface="Roboto" panose="02000000000000000000"/>
              </a:rPr>
              <a:t>đồng</a:t>
            </a:r>
            <a:r>
              <a:rPr sz="2000" b="0" dirty="0">
                <a:solidFill>
                  <a:srgbClr val="484848"/>
                </a:solidFill>
                <a:latin typeface="Roboto" panose="02000000000000000000"/>
              </a:rPr>
              <a:t>.</a:t>
            </a:r>
          </a:p>
        </p:txBody>
      </p:sp>
      <p:sp>
        <p:nvSpPr>
          <p:cNvPr id="49" name="TextBox 46"/>
          <p:cNvSpPr txBox="1"/>
          <p:nvPr/>
        </p:nvSpPr>
        <p:spPr>
          <a:xfrm>
            <a:off x="7038857" y="4260712"/>
            <a:ext cx="2088713" cy="9233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000" b="0" dirty="0">
                <a:solidFill>
                  <a:srgbClr val="484848"/>
                </a:solidFill>
                <a:latin typeface="Roboto" panose="02000000000000000000"/>
              </a:rPr>
              <a:t>Lo </a:t>
            </a:r>
            <a:r>
              <a:rPr sz="2000" b="0" dirty="0" err="1">
                <a:solidFill>
                  <a:srgbClr val="484848"/>
                </a:solidFill>
                <a:latin typeface="Roboto" panose="02000000000000000000"/>
              </a:rPr>
              <a:t>âu</a:t>
            </a:r>
            <a:r>
              <a:rPr sz="2000" b="0" dirty="0">
                <a:solidFill>
                  <a:srgbClr val="484848"/>
                </a:solidFill>
                <a:latin typeface="Roboto" panose="02000000000000000000"/>
              </a:rPr>
              <a:t> </a:t>
            </a:r>
            <a:r>
              <a:rPr sz="2000" b="0" dirty="0" err="1">
                <a:solidFill>
                  <a:srgbClr val="484848"/>
                </a:solidFill>
                <a:latin typeface="Roboto" panose="02000000000000000000"/>
              </a:rPr>
              <a:t>nghề</a:t>
            </a:r>
            <a:r>
              <a:rPr sz="2000" b="0" dirty="0">
                <a:solidFill>
                  <a:srgbClr val="484848"/>
                </a:solidFill>
                <a:latin typeface="Roboto" panose="02000000000000000000"/>
              </a:rPr>
              <a:t> </a:t>
            </a:r>
            <a:r>
              <a:rPr sz="2000" b="0" dirty="0" err="1">
                <a:solidFill>
                  <a:srgbClr val="484848"/>
                </a:solidFill>
                <a:latin typeface="Roboto" panose="02000000000000000000"/>
              </a:rPr>
              <a:t>nghiệp</a:t>
            </a:r>
            <a:r>
              <a:rPr sz="2000" b="0" dirty="0">
                <a:solidFill>
                  <a:srgbClr val="484848"/>
                </a:solidFill>
                <a:latin typeface="Roboto" panose="02000000000000000000"/>
              </a:rPr>
              <a:t>
</a:t>
            </a:r>
            <a:r>
              <a:rPr sz="2000" b="0" dirty="0" err="1">
                <a:solidFill>
                  <a:srgbClr val="484848"/>
                </a:solidFill>
                <a:latin typeface="Roboto" panose="02000000000000000000"/>
              </a:rPr>
              <a:t>tạo</a:t>
            </a:r>
            <a:r>
              <a:rPr sz="2000" b="0" dirty="0">
                <a:solidFill>
                  <a:srgbClr val="484848"/>
                </a:solidFill>
                <a:latin typeface="Roboto" panose="02000000000000000000"/>
              </a:rPr>
              <a:t> </a:t>
            </a:r>
            <a:r>
              <a:rPr sz="2000" b="0" dirty="0" err="1">
                <a:solidFill>
                  <a:srgbClr val="484848"/>
                </a:solidFill>
                <a:latin typeface="Roboto" panose="02000000000000000000"/>
              </a:rPr>
              <a:t>cảm</a:t>
            </a:r>
            <a:r>
              <a:rPr sz="2000" b="0" dirty="0">
                <a:solidFill>
                  <a:srgbClr val="484848"/>
                </a:solidFill>
                <a:latin typeface="Roboto" panose="02000000000000000000"/>
              </a:rPr>
              <a:t> </a:t>
            </a:r>
            <a:r>
              <a:rPr sz="2000" b="0" dirty="0" err="1">
                <a:solidFill>
                  <a:srgbClr val="484848"/>
                </a:solidFill>
                <a:latin typeface="Roboto" panose="02000000000000000000"/>
              </a:rPr>
              <a:t>giác</a:t>
            </a:r>
            <a:r>
              <a:rPr sz="2000" b="0" dirty="0">
                <a:solidFill>
                  <a:srgbClr val="484848"/>
                </a:solidFill>
                <a:latin typeface="Roboto" panose="02000000000000000000"/>
              </a:rPr>
              <a:t> </a:t>
            </a:r>
            <a:r>
              <a:rPr sz="2000" b="0" dirty="0" err="1">
                <a:solidFill>
                  <a:srgbClr val="484848"/>
                </a:solidFill>
                <a:latin typeface="Roboto" panose="02000000000000000000"/>
              </a:rPr>
              <a:t>mất</a:t>
            </a:r>
            <a:r>
              <a:rPr sz="2000" b="0" dirty="0">
                <a:solidFill>
                  <a:srgbClr val="484848"/>
                </a:solidFill>
                <a:latin typeface="Roboto" panose="02000000000000000000"/>
              </a:rPr>
              <a:t>
</a:t>
            </a:r>
            <a:r>
              <a:rPr sz="2000" b="0" dirty="0" err="1">
                <a:solidFill>
                  <a:srgbClr val="484848"/>
                </a:solidFill>
                <a:latin typeface="Roboto" panose="02000000000000000000"/>
              </a:rPr>
              <a:t>giá</a:t>
            </a:r>
            <a:r>
              <a:rPr sz="2000" b="0" dirty="0">
                <a:solidFill>
                  <a:srgbClr val="484848"/>
                </a:solidFill>
                <a:latin typeface="Roboto" panose="02000000000000000000"/>
              </a:rPr>
              <a:t> </a:t>
            </a:r>
            <a:r>
              <a:rPr sz="2000" b="0" dirty="0" err="1">
                <a:solidFill>
                  <a:srgbClr val="484848"/>
                </a:solidFill>
                <a:latin typeface="Roboto" panose="02000000000000000000"/>
              </a:rPr>
              <a:t>trị</a:t>
            </a:r>
            <a:r>
              <a:rPr sz="2000" b="0" dirty="0">
                <a:solidFill>
                  <a:srgbClr val="484848"/>
                </a:solidFill>
                <a:latin typeface="Roboto" panose="02000000000000000000"/>
              </a:rPr>
              <a:t> </a:t>
            </a:r>
            <a:r>
              <a:rPr sz="2000" b="0" dirty="0" err="1">
                <a:solidFill>
                  <a:srgbClr val="484848"/>
                </a:solidFill>
                <a:latin typeface="Roboto" panose="02000000000000000000"/>
              </a:rPr>
              <a:t>cá</a:t>
            </a:r>
            <a:r>
              <a:rPr sz="2000" b="0" dirty="0">
                <a:solidFill>
                  <a:srgbClr val="484848"/>
                </a:solidFill>
                <a:latin typeface="Roboto" panose="02000000000000000000"/>
              </a:rPr>
              <a:t> </a:t>
            </a:r>
            <a:r>
              <a:rPr sz="2000" b="0" dirty="0" err="1">
                <a:solidFill>
                  <a:srgbClr val="484848"/>
                </a:solidFill>
                <a:latin typeface="Roboto" panose="02000000000000000000"/>
              </a:rPr>
              <a:t>nhân</a:t>
            </a:r>
            <a:r>
              <a:rPr sz="2000" b="0" dirty="0">
                <a:solidFill>
                  <a:srgbClr val="484848"/>
                </a:solidFill>
                <a:latin typeface="Roboto" panose="02000000000000000000"/>
              </a:rPr>
              <a:t>.</a:t>
            </a:r>
          </a:p>
        </p:txBody>
      </p:sp>
      <p:sp>
        <p:nvSpPr>
          <p:cNvPr id="50" name="TextBox 47"/>
          <p:cNvSpPr txBox="1"/>
          <p:nvPr/>
        </p:nvSpPr>
        <p:spPr>
          <a:xfrm>
            <a:off x="7075607" y="5917951"/>
            <a:ext cx="1997342" cy="73866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400" b="1" dirty="0" err="1">
                <a:solidFill>
                  <a:srgbClr val="DE58A9"/>
                </a:solidFill>
                <a:latin typeface="Roboto" panose="02000000000000000000"/>
              </a:rPr>
              <a:t>Xâm</a:t>
            </a:r>
            <a:r>
              <a:rPr sz="2400" b="1" dirty="0">
                <a:solidFill>
                  <a:srgbClr val="DE58A9"/>
                </a:solidFill>
                <a:latin typeface="Roboto" panose="02000000000000000000"/>
              </a:rPr>
              <a:t> </a:t>
            </a:r>
            <a:r>
              <a:rPr sz="2400" b="1" dirty="0" err="1">
                <a:solidFill>
                  <a:srgbClr val="DE58A9"/>
                </a:solidFill>
                <a:latin typeface="Roboto" panose="02000000000000000000"/>
              </a:rPr>
              <a:t>phạm</a:t>
            </a:r>
            <a:r>
              <a:rPr sz="2400" b="1" dirty="0">
                <a:solidFill>
                  <a:srgbClr val="DE58A9"/>
                </a:solidFill>
                <a:latin typeface="Roboto" panose="02000000000000000000"/>
              </a:rPr>
              <a:t>
</a:t>
            </a:r>
            <a:r>
              <a:rPr sz="2400" b="1" dirty="0" err="1">
                <a:solidFill>
                  <a:srgbClr val="DE58A9"/>
                </a:solidFill>
                <a:latin typeface="Roboto" panose="02000000000000000000"/>
              </a:rPr>
              <a:t>quyền</a:t>
            </a:r>
            <a:r>
              <a:rPr sz="2400" b="1" dirty="0">
                <a:solidFill>
                  <a:srgbClr val="DE58A9"/>
                </a:solidFill>
                <a:latin typeface="Roboto" panose="02000000000000000000"/>
              </a:rPr>
              <a:t> </a:t>
            </a:r>
            <a:r>
              <a:rPr sz="2400" b="1" dirty="0" err="1">
                <a:solidFill>
                  <a:srgbClr val="DE58A9"/>
                </a:solidFill>
                <a:latin typeface="Roboto" panose="02000000000000000000"/>
              </a:rPr>
              <a:t>riêng</a:t>
            </a:r>
            <a:r>
              <a:rPr sz="2400" b="1" dirty="0">
                <a:solidFill>
                  <a:srgbClr val="DE58A9"/>
                </a:solidFill>
                <a:latin typeface="Roboto" panose="02000000000000000000"/>
              </a:rPr>
              <a:t> </a:t>
            </a:r>
            <a:r>
              <a:rPr sz="2400" b="1" dirty="0" err="1">
                <a:solidFill>
                  <a:srgbClr val="DE58A9"/>
                </a:solidFill>
                <a:latin typeface="Roboto" panose="02000000000000000000"/>
              </a:rPr>
              <a:t>tư</a:t>
            </a:r>
            <a:endParaRPr sz="2400" b="1" dirty="0">
              <a:solidFill>
                <a:srgbClr val="DE58A9"/>
              </a:solidFill>
              <a:latin typeface="Roboto" panose="02000000000000000000"/>
            </a:endParaRPr>
          </a:p>
        </p:txBody>
      </p:sp>
      <p:sp>
        <p:nvSpPr>
          <p:cNvPr id="51" name="TextBox 48"/>
          <p:cNvSpPr txBox="1"/>
          <p:nvPr/>
        </p:nvSpPr>
        <p:spPr>
          <a:xfrm>
            <a:off x="13959516" y="5926309"/>
            <a:ext cx="1896353" cy="73866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400" b="1" dirty="0">
                <a:solidFill>
                  <a:srgbClr val="7F64EA"/>
                </a:solidFill>
                <a:latin typeface="Roboto" panose="02000000000000000000"/>
              </a:rPr>
              <a:t>Thiên </a:t>
            </a:r>
            <a:r>
              <a:rPr sz="2400" b="1" dirty="0" err="1">
                <a:solidFill>
                  <a:srgbClr val="7F64EA"/>
                </a:solidFill>
                <a:latin typeface="Roboto" panose="02000000000000000000"/>
              </a:rPr>
              <a:t>vị</a:t>
            </a:r>
            <a:r>
              <a:rPr sz="2400" b="1" dirty="0">
                <a:solidFill>
                  <a:srgbClr val="7F64EA"/>
                </a:solidFill>
                <a:latin typeface="Roboto" panose="02000000000000000000"/>
              </a:rPr>
              <a:t> </a:t>
            </a:r>
            <a:r>
              <a:rPr sz="2400" b="1" dirty="0" err="1">
                <a:solidFill>
                  <a:srgbClr val="7F64EA"/>
                </a:solidFill>
                <a:latin typeface="Roboto" panose="02000000000000000000"/>
              </a:rPr>
              <a:t>thuật</a:t>
            </a:r>
            <a:r>
              <a:rPr sz="2400" b="1" dirty="0">
                <a:solidFill>
                  <a:srgbClr val="7F64EA"/>
                </a:solidFill>
                <a:latin typeface="Roboto" panose="02000000000000000000"/>
              </a:rPr>
              <a:t>
</a:t>
            </a:r>
            <a:r>
              <a:rPr sz="2400" b="1" dirty="0" err="1">
                <a:solidFill>
                  <a:srgbClr val="7F64EA"/>
                </a:solidFill>
                <a:latin typeface="Roboto" panose="02000000000000000000"/>
              </a:rPr>
              <a:t>toán</a:t>
            </a:r>
            <a:endParaRPr sz="2400" b="1" dirty="0">
              <a:solidFill>
                <a:srgbClr val="7F64EA"/>
              </a:solidFill>
              <a:latin typeface="Roboto" panose="02000000000000000000"/>
            </a:endParaRPr>
          </a:p>
        </p:txBody>
      </p:sp>
      <p:sp>
        <p:nvSpPr>
          <p:cNvPr id="52" name="TextBox 49"/>
          <p:cNvSpPr txBox="1"/>
          <p:nvPr/>
        </p:nvSpPr>
        <p:spPr>
          <a:xfrm>
            <a:off x="6765969" y="6760900"/>
            <a:ext cx="2350002" cy="123110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000" b="0" dirty="0" err="1">
                <a:solidFill>
                  <a:srgbClr val="484848"/>
                </a:solidFill>
                <a:latin typeface="Roboto" panose="02000000000000000000"/>
              </a:rPr>
              <a:t>Xâm</a:t>
            </a:r>
            <a:r>
              <a:rPr sz="2000" b="0" dirty="0">
                <a:solidFill>
                  <a:srgbClr val="484848"/>
                </a:solidFill>
                <a:latin typeface="Roboto" panose="02000000000000000000"/>
              </a:rPr>
              <a:t> </a:t>
            </a:r>
            <a:r>
              <a:rPr sz="2000" b="0" dirty="0" err="1">
                <a:solidFill>
                  <a:srgbClr val="484848"/>
                </a:solidFill>
                <a:latin typeface="Roboto" panose="02000000000000000000"/>
              </a:rPr>
              <a:t>phạm</a:t>
            </a:r>
            <a:r>
              <a:rPr sz="2000" b="0" dirty="0">
                <a:solidFill>
                  <a:srgbClr val="484848"/>
                </a:solidFill>
                <a:latin typeface="Roboto" panose="02000000000000000000"/>
              </a:rPr>
              <a:t> </a:t>
            </a:r>
            <a:r>
              <a:rPr sz="2000" b="0" dirty="0" err="1">
                <a:solidFill>
                  <a:srgbClr val="484848"/>
                </a:solidFill>
                <a:latin typeface="Roboto" panose="02000000000000000000"/>
              </a:rPr>
              <a:t>quyền</a:t>
            </a:r>
            <a:r>
              <a:rPr sz="2000" b="0" dirty="0">
                <a:solidFill>
                  <a:srgbClr val="484848"/>
                </a:solidFill>
                <a:latin typeface="Roboto" panose="02000000000000000000"/>
              </a:rPr>
              <a:t>
</a:t>
            </a:r>
            <a:r>
              <a:rPr sz="2000" b="0" dirty="0" err="1">
                <a:solidFill>
                  <a:srgbClr val="484848"/>
                </a:solidFill>
                <a:latin typeface="Roboto" panose="02000000000000000000"/>
              </a:rPr>
              <a:t>riêng</a:t>
            </a:r>
            <a:r>
              <a:rPr sz="2000" b="0" dirty="0">
                <a:solidFill>
                  <a:srgbClr val="484848"/>
                </a:solidFill>
                <a:latin typeface="Roboto" panose="02000000000000000000"/>
              </a:rPr>
              <a:t> </a:t>
            </a:r>
            <a:r>
              <a:rPr sz="2000" b="0" dirty="0" err="1">
                <a:solidFill>
                  <a:srgbClr val="484848"/>
                </a:solidFill>
                <a:latin typeface="Roboto" panose="02000000000000000000"/>
              </a:rPr>
              <a:t>tư</a:t>
            </a:r>
            <a:r>
              <a:rPr sz="2000" b="0" dirty="0">
                <a:solidFill>
                  <a:srgbClr val="484848"/>
                </a:solidFill>
                <a:latin typeface="Roboto" panose="02000000000000000000"/>
              </a:rPr>
              <a:t> </a:t>
            </a:r>
            <a:r>
              <a:rPr sz="2000" b="0" dirty="0" err="1">
                <a:solidFill>
                  <a:srgbClr val="484848"/>
                </a:solidFill>
                <a:latin typeface="Roboto" panose="02000000000000000000"/>
              </a:rPr>
              <a:t>gây</a:t>
            </a:r>
            <a:r>
              <a:rPr sz="2000" b="0" dirty="0">
                <a:solidFill>
                  <a:srgbClr val="484848"/>
                </a:solidFill>
                <a:latin typeface="Roboto" panose="02000000000000000000"/>
              </a:rPr>
              <a:t> </a:t>
            </a:r>
            <a:r>
              <a:rPr sz="2000" b="0" dirty="0" err="1">
                <a:solidFill>
                  <a:srgbClr val="484848"/>
                </a:solidFill>
                <a:latin typeface="Roboto" panose="02000000000000000000"/>
              </a:rPr>
              <a:t>rủi</a:t>
            </a:r>
            <a:r>
              <a:rPr sz="2000" b="0" dirty="0">
                <a:solidFill>
                  <a:srgbClr val="484848"/>
                </a:solidFill>
                <a:latin typeface="Roboto" panose="02000000000000000000"/>
              </a:rPr>
              <a:t> </a:t>
            </a:r>
            <a:r>
              <a:rPr sz="2000" b="0" dirty="0" err="1">
                <a:solidFill>
                  <a:srgbClr val="484848"/>
                </a:solidFill>
                <a:latin typeface="Roboto" panose="02000000000000000000"/>
              </a:rPr>
              <a:t>ro</a:t>
            </a:r>
            <a:r>
              <a:rPr sz="2000" b="0" dirty="0">
                <a:solidFill>
                  <a:srgbClr val="484848"/>
                </a:solidFill>
                <a:latin typeface="Roboto" panose="02000000000000000000"/>
              </a:rPr>
              <a:t> </a:t>
            </a:r>
            <a:r>
              <a:rPr sz="2000" b="0" dirty="0" err="1">
                <a:solidFill>
                  <a:srgbClr val="484848"/>
                </a:solidFill>
                <a:latin typeface="Roboto" panose="02000000000000000000"/>
              </a:rPr>
              <a:t>về</a:t>
            </a:r>
            <a:r>
              <a:rPr sz="2000" b="0" dirty="0">
                <a:solidFill>
                  <a:srgbClr val="484848"/>
                </a:solidFill>
                <a:latin typeface="Roboto" panose="02000000000000000000"/>
              </a:rPr>
              <a:t>
</a:t>
            </a:r>
            <a:r>
              <a:rPr sz="2000" b="0" dirty="0" err="1">
                <a:solidFill>
                  <a:srgbClr val="484848"/>
                </a:solidFill>
                <a:latin typeface="Roboto" panose="02000000000000000000"/>
              </a:rPr>
              <a:t>bảo</a:t>
            </a:r>
            <a:r>
              <a:rPr sz="2000" b="0" dirty="0">
                <a:solidFill>
                  <a:srgbClr val="484848"/>
                </a:solidFill>
                <a:latin typeface="Roboto" panose="02000000000000000000"/>
              </a:rPr>
              <a:t> </a:t>
            </a:r>
            <a:r>
              <a:rPr sz="2000" b="0" dirty="0" err="1">
                <a:solidFill>
                  <a:srgbClr val="484848"/>
                </a:solidFill>
                <a:latin typeface="Roboto" panose="02000000000000000000"/>
              </a:rPr>
              <a:t>mật</a:t>
            </a:r>
            <a:r>
              <a:rPr sz="2000" b="0" dirty="0">
                <a:solidFill>
                  <a:srgbClr val="484848"/>
                </a:solidFill>
                <a:latin typeface="Roboto" panose="02000000000000000000"/>
              </a:rPr>
              <a:t> </a:t>
            </a:r>
            <a:r>
              <a:rPr sz="2000" b="0" dirty="0" err="1">
                <a:solidFill>
                  <a:srgbClr val="484848"/>
                </a:solidFill>
                <a:latin typeface="Roboto" panose="02000000000000000000"/>
              </a:rPr>
              <a:t>thông</a:t>
            </a:r>
            <a:r>
              <a:rPr sz="2000" b="0" dirty="0">
                <a:solidFill>
                  <a:srgbClr val="484848"/>
                </a:solidFill>
                <a:latin typeface="Roboto" panose="02000000000000000000"/>
              </a:rPr>
              <a:t> tin </a:t>
            </a:r>
            <a:r>
              <a:rPr sz="2000" b="0" dirty="0" err="1">
                <a:solidFill>
                  <a:srgbClr val="484848"/>
                </a:solidFill>
                <a:latin typeface="Roboto" panose="02000000000000000000"/>
              </a:rPr>
              <a:t>cá</a:t>
            </a:r>
            <a:r>
              <a:rPr sz="2000" b="0" dirty="0">
                <a:solidFill>
                  <a:srgbClr val="484848"/>
                </a:solidFill>
                <a:latin typeface="Roboto" panose="02000000000000000000"/>
              </a:rPr>
              <a:t>
</a:t>
            </a:r>
            <a:r>
              <a:rPr sz="2000" b="0" dirty="0" err="1">
                <a:solidFill>
                  <a:srgbClr val="484848"/>
                </a:solidFill>
                <a:latin typeface="Roboto" panose="02000000000000000000"/>
              </a:rPr>
              <a:t>nhân</a:t>
            </a:r>
            <a:r>
              <a:rPr sz="2000" b="0" dirty="0">
                <a:solidFill>
                  <a:srgbClr val="484848"/>
                </a:solidFill>
                <a:latin typeface="Roboto" panose="02000000000000000000"/>
              </a:rPr>
              <a:t>.</a:t>
            </a:r>
          </a:p>
        </p:txBody>
      </p:sp>
      <p:sp>
        <p:nvSpPr>
          <p:cNvPr id="53" name="TextBox 50"/>
          <p:cNvSpPr txBox="1"/>
          <p:nvPr/>
        </p:nvSpPr>
        <p:spPr>
          <a:xfrm>
            <a:off x="13959516" y="6716400"/>
            <a:ext cx="2260234" cy="123110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000" b="0" dirty="0">
                <a:solidFill>
                  <a:srgbClr val="484848"/>
                </a:solidFill>
                <a:latin typeface="Roboto" panose="02000000000000000000"/>
              </a:rPr>
              <a:t>Thiên </a:t>
            </a:r>
            <a:r>
              <a:rPr sz="2000" b="0" dirty="0" err="1">
                <a:solidFill>
                  <a:srgbClr val="484848"/>
                </a:solidFill>
                <a:latin typeface="Roboto" panose="02000000000000000000"/>
              </a:rPr>
              <a:t>vị</a:t>
            </a:r>
            <a:r>
              <a:rPr sz="2000" b="0" dirty="0">
                <a:solidFill>
                  <a:srgbClr val="484848"/>
                </a:solidFill>
                <a:latin typeface="Roboto" panose="02000000000000000000"/>
              </a:rPr>
              <a:t> </a:t>
            </a:r>
            <a:r>
              <a:rPr sz="2000" b="0" dirty="0" err="1">
                <a:solidFill>
                  <a:srgbClr val="484848"/>
                </a:solidFill>
                <a:latin typeface="Roboto" panose="02000000000000000000"/>
              </a:rPr>
              <a:t>thuật</a:t>
            </a:r>
            <a:r>
              <a:rPr sz="2000" b="0" dirty="0">
                <a:solidFill>
                  <a:srgbClr val="484848"/>
                </a:solidFill>
                <a:latin typeface="Roboto" panose="02000000000000000000"/>
              </a:rPr>
              <a:t> </a:t>
            </a:r>
            <a:r>
              <a:rPr sz="2000" b="0" dirty="0" err="1">
                <a:solidFill>
                  <a:srgbClr val="484848"/>
                </a:solidFill>
                <a:latin typeface="Roboto" panose="02000000000000000000"/>
              </a:rPr>
              <a:t>toán</a:t>
            </a:r>
            <a:r>
              <a:rPr sz="2000" b="0" dirty="0">
                <a:solidFill>
                  <a:srgbClr val="484848"/>
                </a:solidFill>
                <a:latin typeface="Roboto" panose="02000000000000000000"/>
              </a:rPr>
              <a:t>
</a:t>
            </a:r>
            <a:r>
              <a:rPr sz="2000" b="0" dirty="0" err="1">
                <a:solidFill>
                  <a:srgbClr val="484848"/>
                </a:solidFill>
                <a:latin typeface="Roboto" panose="02000000000000000000"/>
              </a:rPr>
              <a:t>làm</a:t>
            </a:r>
            <a:r>
              <a:rPr sz="2000" b="0" dirty="0">
                <a:solidFill>
                  <a:srgbClr val="484848"/>
                </a:solidFill>
                <a:latin typeface="Roboto" panose="02000000000000000000"/>
              </a:rPr>
              <a:t> </a:t>
            </a:r>
            <a:r>
              <a:rPr sz="2000" b="0" dirty="0" err="1">
                <a:solidFill>
                  <a:srgbClr val="484848"/>
                </a:solidFill>
                <a:latin typeface="Roboto" panose="02000000000000000000"/>
              </a:rPr>
              <a:t>suy</a:t>
            </a:r>
            <a:r>
              <a:rPr sz="2000" b="0" dirty="0">
                <a:solidFill>
                  <a:srgbClr val="484848"/>
                </a:solidFill>
                <a:latin typeface="Roboto" panose="02000000000000000000"/>
              </a:rPr>
              <a:t> </a:t>
            </a:r>
            <a:r>
              <a:rPr sz="2000" b="0" dirty="0" err="1">
                <a:solidFill>
                  <a:srgbClr val="484848"/>
                </a:solidFill>
                <a:latin typeface="Roboto" panose="02000000000000000000"/>
              </a:rPr>
              <a:t>giảm</a:t>
            </a:r>
            <a:r>
              <a:rPr sz="2000" b="0" dirty="0">
                <a:solidFill>
                  <a:srgbClr val="484848"/>
                </a:solidFill>
                <a:latin typeface="Roboto" panose="02000000000000000000"/>
              </a:rPr>
              <a:t> </a:t>
            </a:r>
            <a:r>
              <a:rPr sz="2000" b="0" dirty="0" err="1">
                <a:solidFill>
                  <a:srgbClr val="484848"/>
                </a:solidFill>
                <a:latin typeface="Roboto" panose="02000000000000000000"/>
              </a:rPr>
              <a:t>niềm</a:t>
            </a:r>
            <a:r>
              <a:rPr sz="2000" b="0" dirty="0">
                <a:solidFill>
                  <a:srgbClr val="484848"/>
                </a:solidFill>
                <a:latin typeface="Roboto" panose="02000000000000000000"/>
              </a:rPr>
              <a:t>
tin </a:t>
            </a:r>
            <a:r>
              <a:rPr sz="2000" b="0" dirty="0" err="1">
                <a:solidFill>
                  <a:srgbClr val="484848"/>
                </a:solidFill>
                <a:latin typeface="Roboto" panose="02000000000000000000"/>
              </a:rPr>
              <a:t>xã</a:t>
            </a:r>
            <a:r>
              <a:rPr sz="2000" b="0" dirty="0">
                <a:solidFill>
                  <a:srgbClr val="484848"/>
                </a:solidFill>
                <a:latin typeface="Roboto" panose="02000000000000000000"/>
              </a:rPr>
              <a:t> </a:t>
            </a:r>
            <a:r>
              <a:rPr sz="2000" b="0" dirty="0" err="1">
                <a:solidFill>
                  <a:srgbClr val="484848"/>
                </a:solidFill>
                <a:latin typeface="Roboto" panose="02000000000000000000"/>
              </a:rPr>
              <a:t>hội</a:t>
            </a:r>
            <a:r>
              <a:rPr sz="2000" b="0" dirty="0">
                <a:solidFill>
                  <a:srgbClr val="484848"/>
                </a:solidFill>
                <a:latin typeface="Roboto" panose="02000000000000000000"/>
              </a:rPr>
              <a:t> </a:t>
            </a:r>
            <a:r>
              <a:rPr sz="2000" b="0" dirty="0" err="1">
                <a:solidFill>
                  <a:srgbClr val="484848"/>
                </a:solidFill>
                <a:latin typeface="Roboto" panose="02000000000000000000"/>
              </a:rPr>
              <a:t>và</a:t>
            </a:r>
            <a:r>
              <a:rPr sz="2000" b="0" dirty="0">
                <a:solidFill>
                  <a:srgbClr val="484848"/>
                </a:solidFill>
                <a:latin typeface="Roboto" panose="02000000000000000000"/>
              </a:rPr>
              <a:t> </a:t>
            </a:r>
            <a:r>
              <a:rPr sz="2000" b="0" dirty="0" err="1">
                <a:solidFill>
                  <a:srgbClr val="484848"/>
                </a:solidFill>
                <a:latin typeface="Roboto" panose="02000000000000000000"/>
              </a:rPr>
              <a:t>gây</a:t>
            </a:r>
            <a:r>
              <a:rPr sz="2000" b="0" dirty="0">
                <a:solidFill>
                  <a:srgbClr val="484848"/>
                </a:solidFill>
                <a:latin typeface="Roboto" panose="02000000000000000000"/>
              </a:rPr>
              <a:t> </a:t>
            </a:r>
            <a:r>
              <a:rPr sz="2000" b="0" dirty="0" err="1">
                <a:solidFill>
                  <a:srgbClr val="484848"/>
                </a:solidFill>
                <a:latin typeface="Roboto" panose="02000000000000000000"/>
              </a:rPr>
              <a:t>bất</a:t>
            </a:r>
            <a:r>
              <a:rPr sz="2000" b="0" dirty="0">
                <a:solidFill>
                  <a:srgbClr val="484848"/>
                </a:solidFill>
                <a:latin typeface="Roboto" panose="02000000000000000000"/>
              </a:rPr>
              <a:t>
</a:t>
            </a:r>
            <a:r>
              <a:rPr sz="2000" b="0" dirty="0" err="1">
                <a:solidFill>
                  <a:srgbClr val="484848"/>
                </a:solidFill>
                <a:latin typeface="Roboto" panose="02000000000000000000"/>
              </a:rPr>
              <a:t>bình</a:t>
            </a:r>
            <a:r>
              <a:rPr sz="2000" b="0" dirty="0">
                <a:solidFill>
                  <a:srgbClr val="484848"/>
                </a:solidFill>
                <a:latin typeface="Roboto" panose="02000000000000000000"/>
              </a:rPr>
              <a:t> </a:t>
            </a:r>
            <a:r>
              <a:rPr sz="2000" b="0" dirty="0" err="1">
                <a:solidFill>
                  <a:srgbClr val="484848"/>
                </a:solidFill>
                <a:latin typeface="Roboto" panose="02000000000000000000"/>
              </a:rPr>
              <a:t>đẳng</a:t>
            </a:r>
            <a:r>
              <a:rPr sz="2000" b="0" dirty="0">
                <a:solidFill>
                  <a:srgbClr val="484848"/>
                </a:solidFill>
                <a:latin typeface="Roboto" panose="02000000000000000000"/>
              </a:rPr>
              <a:t>.</a:t>
            </a:r>
          </a:p>
        </p:txBody>
      </p:sp>
      <p:sp>
        <p:nvSpPr>
          <p:cNvPr id="54" name="Rounded Rectangle 51"/>
          <p:cNvSpPr/>
          <p:nvPr/>
        </p:nvSpPr>
        <p:spPr>
          <a:xfrm>
            <a:off x="9605747" y="3890274"/>
            <a:ext cx="791848" cy="795142"/>
          </a:xfrm>
          <a:custGeom>
            <a:avLst/>
            <a:gdLst/>
            <a:ahLst/>
            <a:cxnLst/>
            <a:rect l="0" t="0" r="0" b="0"/>
            <a:pathLst>
              <a:path w="673293" h="662592">
                <a:moveTo>
                  <a:pt x="385145" y="662592"/>
                </a:moveTo>
                <a:cubicBezTo>
                  <a:pt x="359468" y="588416"/>
                  <a:pt x="288145" y="534210"/>
                  <a:pt x="205412" y="534210"/>
                </a:cubicBezTo>
                <a:cubicBezTo>
                  <a:pt x="122677" y="534210"/>
                  <a:pt x="48501" y="588416"/>
                  <a:pt x="22824" y="662592"/>
                </a:cubicBezTo>
                <a:moveTo>
                  <a:pt x="202559" y="277446"/>
                </a:moveTo>
                <a:lnTo>
                  <a:pt x="202559" y="191858"/>
                </a:lnTo>
                <a:moveTo>
                  <a:pt x="45646" y="360182"/>
                </a:moveTo>
                <a:lnTo>
                  <a:pt x="359468" y="360182"/>
                </a:lnTo>
                <a:moveTo>
                  <a:pt x="85587" y="391564"/>
                </a:moveTo>
                <a:cubicBezTo>
                  <a:pt x="88440" y="454328"/>
                  <a:pt x="139792" y="505681"/>
                  <a:pt x="202557" y="505681"/>
                </a:cubicBezTo>
                <a:cubicBezTo>
                  <a:pt x="268174" y="505681"/>
                  <a:pt x="319527" y="454328"/>
                  <a:pt x="319527" y="388711"/>
                </a:cubicBezTo>
                <a:lnTo>
                  <a:pt x="319527" y="337358"/>
                </a:lnTo>
                <a:cubicBezTo>
                  <a:pt x="319527" y="271740"/>
                  <a:pt x="268174" y="220388"/>
                  <a:pt x="202557" y="220388"/>
                </a:cubicBezTo>
                <a:cubicBezTo>
                  <a:pt x="139792" y="220388"/>
                  <a:pt x="88440" y="271740"/>
                  <a:pt x="85587" y="334505"/>
                </a:cubicBezTo>
                <a:lnTo>
                  <a:pt x="85587" y="391564"/>
                </a:lnTo>
                <a:close/>
                <a:moveTo>
                  <a:pt x="0" y="0"/>
                </a:moveTo>
                <a:moveTo>
                  <a:pt x="547764" y="46359"/>
                </a:moveTo>
                <a:lnTo>
                  <a:pt x="559176" y="80594"/>
                </a:lnTo>
                <a:cubicBezTo>
                  <a:pt x="562029" y="92006"/>
                  <a:pt x="576294" y="100565"/>
                  <a:pt x="587706" y="97712"/>
                </a:cubicBezTo>
                <a:lnTo>
                  <a:pt x="621941" y="89153"/>
                </a:lnTo>
                <a:cubicBezTo>
                  <a:pt x="653323" y="83447"/>
                  <a:pt x="673293" y="117682"/>
                  <a:pt x="653323" y="140506"/>
                </a:cubicBezTo>
                <a:lnTo>
                  <a:pt x="627646" y="166182"/>
                </a:lnTo>
                <a:cubicBezTo>
                  <a:pt x="619088" y="174741"/>
                  <a:pt x="619088" y="189006"/>
                  <a:pt x="627646" y="197564"/>
                </a:cubicBezTo>
                <a:lnTo>
                  <a:pt x="653323" y="223241"/>
                </a:lnTo>
                <a:cubicBezTo>
                  <a:pt x="673293" y="246064"/>
                  <a:pt x="653323" y="283152"/>
                  <a:pt x="621941" y="274594"/>
                </a:cubicBezTo>
                <a:lnTo>
                  <a:pt x="587706" y="271741"/>
                </a:lnTo>
                <a:cubicBezTo>
                  <a:pt x="576294" y="268888"/>
                  <a:pt x="562029" y="274594"/>
                  <a:pt x="559176" y="288858"/>
                </a:cubicBezTo>
                <a:lnTo>
                  <a:pt x="547764" y="323094"/>
                </a:lnTo>
                <a:cubicBezTo>
                  <a:pt x="539206" y="354476"/>
                  <a:pt x="496412" y="354476"/>
                  <a:pt x="487853" y="323094"/>
                </a:cubicBezTo>
                <a:lnTo>
                  <a:pt x="476441" y="288858"/>
                </a:lnTo>
                <a:cubicBezTo>
                  <a:pt x="473588" y="277446"/>
                  <a:pt x="459324" y="268888"/>
                  <a:pt x="447912" y="271741"/>
                </a:cubicBezTo>
                <a:lnTo>
                  <a:pt x="413677" y="280299"/>
                </a:lnTo>
                <a:cubicBezTo>
                  <a:pt x="382295" y="286006"/>
                  <a:pt x="362324" y="251770"/>
                  <a:pt x="382295" y="228947"/>
                </a:cubicBezTo>
                <a:lnTo>
                  <a:pt x="407971" y="203270"/>
                </a:lnTo>
                <a:cubicBezTo>
                  <a:pt x="416530" y="194712"/>
                  <a:pt x="416530" y="180447"/>
                  <a:pt x="407971" y="171888"/>
                </a:cubicBezTo>
                <a:lnTo>
                  <a:pt x="385148" y="140506"/>
                </a:lnTo>
                <a:cubicBezTo>
                  <a:pt x="365177" y="117682"/>
                  <a:pt x="385148" y="80594"/>
                  <a:pt x="416530" y="89153"/>
                </a:cubicBezTo>
                <a:lnTo>
                  <a:pt x="450765" y="97712"/>
                </a:lnTo>
                <a:cubicBezTo>
                  <a:pt x="462177" y="100565"/>
                  <a:pt x="476441" y="94859"/>
                  <a:pt x="479294" y="80594"/>
                </a:cubicBezTo>
                <a:lnTo>
                  <a:pt x="490706" y="46359"/>
                </a:lnTo>
                <a:cubicBezTo>
                  <a:pt x="496412" y="14977"/>
                  <a:pt x="539206" y="14977"/>
                  <a:pt x="547764" y="46359"/>
                </a:cubicBezTo>
                <a:close/>
                <a:moveTo>
                  <a:pt x="475012" y="184727"/>
                </a:moveTo>
                <a:cubicBezTo>
                  <a:pt x="475012" y="208361"/>
                  <a:pt x="494172" y="227521"/>
                  <a:pt x="517806" y="227521"/>
                </a:cubicBezTo>
                <a:cubicBezTo>
                  <a:pt x="541440" y="227521"/>
                  <a:pt x="560600" y="208361"/>
                  <a:pt x="560600" y="184727"/>
                </a:cubicBezTo>
                <a:cubicBezTo>
                  <a:pt x="560600" y="161092"/>
                  <a:pt x="541440" y="141933"/>
                  <a:pt x="517806" y="141933"/>
                </a:cubicBezTo>
                <a:cubicBezTo>
                  <a:pt x="494172" y="141933"/>
                  <a:pt x="475012" y="161092"/>
                  <a:pt x="475012" y="184727"/>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5" name="Rounded Rectangle 52"/>
          <p:cNvSpPr/>
          <p:nvPr/>
        </p:nvSpPr>
        <p:spPr>
          <a:xfrm>
            <a:off x="12480009" y="3890274"/>
            <a:ext cx="694492" cy="789806"/>
          </a:xfrm>
          <a:custGeom>
            <a:avLst/>
            <a:gdLst/>
            <a:ahLst/>
            <a:cxnLst/>
            <a:rect l="0" t="0" r="0" b="0"/>
            <a:pathLst>
              <a:path w="590513" h="658146">
                <a:moveTo>
                  <a:pt x="0" y="658146"/>
                </a:moveTo>
                <a:lnTo>
                  <a:pt x="34463" y="382952"/>
                </a:lnTo>
                <a:cubicBezTo>
                  <a:pt x="35521" y="363022"/>
                  <a:pt x="45669" y="344680"/>
                  <a:pt x="61994" y="333197"/>
                </a:cubicBezTo>
                <a:cubicBezTo>
                  <a:pt x="83811" y="322862"/>
                  <a:pt x="106947" y="315576"/>
                  <a:pt x="130749" y="311543"/>
                </a:cubicBezTo>
                <a:moveTo>
                  <a:pt x="419893" y="536611"/>
                </a:moveTo>
                <a:cubicBezTo>
                  <a:pt x="517686" y="523414"/>
                  <a:pt x="590513" y="439720"/>
                  <a:pt x="590071" y="341043"/>
                </a:cubicBezTo>
                <a:lnTo>
                  <a:pt x="590071" y="43311"/>
                </a:lnTo>
                <a:cubicBezTo>
                  <a:pt x="590083" y="30367"/>
                  <a:pt x="584026" y="18165"/>
                  <a:pt x="573709" y="10347"/>
                </a:cubicBezTo>
                <a:cubicBezTo>
                  <a:pt x="563392" y="2529"/>
                  <a:pt x="550007" y="0"/>
                  <a:pt x="537548" y="3513"/>
                </a:cubicBezTo>
                <a:cubicBezTo>
                  <a:pt x="423685" y="36121"/>
                  <a:pt x="302955" y="36121"/>
                  <a:pt x="189092" y="3513"/>
                </a:cubicBezTo>
                <a:cubicBezTo>
                  <a:pt x="178513" y="562"/>
                  <a:pt x="167196" y="1942"/>
                  <a:pt x="157636" y="7348"/>
                </a:cubicBezTo>
                <a:cubicBezTo>
                  <a:pt x="148077" y="12754"/>
                  <a:pt x="141062" y="21742"/>
                  <a:pt x="138138" y="32327"/>
                </a:cubicBezTo>
                <a:cubicBezTo>
                  <a:pt x="137146" y="35904"/>
                  <a:pt x="136647" y="39599"/>
                  <a:pt x="136655" y="43311"/>
                </a:cubicBezTo>
                <a:lnTo>
                  <a:pt x="136655" y="381611"/>
                </a:lnTo>
                <a:lnTo>
                  <a:pt x="136655" y="381611"/>
                </a:lnTo>
                <a:lnTo>
                  <a:pt x="420036" y="348546"/>
                </a:lnTo>
                <a:cubicBezTo>
                  <a:pt x="439964" y="345557"/>
                  <a:pt x="459253" y="356970"/>
                  <a:pt x="466225" y="375877"/>
                </a:cubicBezTo>
                <a:cubicBezTo>
                  <a:pt x="471015" y="393971"/>
                  <a:pt x="470410" y="413070"/>
                  <a:pt x="464485" y="430824"/>
                </a:cubicBezTo>
                <a:cubicBezTo>
                  <a:pt x="458150" y="441769"/>
                  <a:pt x="447298" y="449351"/>
                  <a:pt x="434843" y="451537"/>
                </a:cubicBezTo>
                <a:lnTo>
                  <a:pt x="228605" y="489652"/>
                </a:lnTo>
                <a:moveTo>
                  <a:pt x="281013" y="479952"/>
                </a:moveTo>
                <a:lnTo>
                  <a:pt x="309086" y="474759"/>
                </a:lnTo>
                <a:cubicBezTo>
                  <a:pt x="332326" y="470458"/>
                  <a:pt x="354653" y="485811"/>
                  <a:pt x="358955" y="509052"/>
                </a:cubicBezTo>
                <a:cubicBezTo>
                  <a:pt x="363256" y="532292"/>
                  <a:pt x="347903" y="554619"/>
                  <a:pt x="324663" y="558921"/>
                </a:cubicBezTo>
                <a:lnTo>
                  <a:pt x="296618" y="564113"/>
                </a:lnTo>
                <a:moveTo>
                  <a:pt x="281013" y="567023"/>
                </a:moveTo>
                <a:lnTo>
                  <a:pt x="309086" y="561831"/>
                </a:lnTo>
                <a:cubicBezTo>
                  <a:pt x="332326" y="557529"/>
                  <a:pt x="354653" y="572882"/>
                  <a:pt x="358955" y="596123"/>
                </a:cubicBezTo>
                <a:cubicBezTo>
                  <a:pt x="363256" y="619364"/>
                  <a:pt x="347903" y="641691"/>
                  <a:pt x="324663" y="645992"/>
                </a:cubicBezTo>
                <a:lnTo>
                  <a:pt x="296618" y="651185"/>
                </a:lnTo>
                <a:moveTo>
                  <a:pt x="317188" y="272687"/>
                </a:moveTo>
                <a:cubicBezTo>
                  <a:pt x="286955" y="277077"/>
                  <a:pt x="256199" y="269559"/>
                  <a:pt x="231400" y="251718"/>
                </a:cubicBezTo>
                <a:cubicBezTo>
                  <a:pt x="211672" y="228405"/>
                  <a:pt x="201761" y="198345"/>
                  <a:pt x="203756" y="167870"/>
                </a:cubicBezTo>
                <a:cubicBezTo>
                  <a:pt x="233989" y="163467"/>
                  <a:pt x="264750" y="170986"/>
                  <a:pt x="289543" y="188839"/>
                </a:cubicBezTo>
                <a:cubicBezTo>
                  <a:pt x="309274" y="212150"/>
                  <a:pt x="319185" y="242211"/>
                  <a:pt x="317188" y="272687"/>
                </a:cubicBezTo>
                <a:close/>
                <a:moveTo>
                  <a:pt x="408653" y="272687"/>
                </a:moveTo>
                <a:cubicBezTo>
                  <a:pt x="406671" y="242203"/>
                  <a:pt x="416603" y="212142"/>
                  <a:pt x="436355" y="188839"/>
                </a:cubicBezTo>
                <a:cubicBezTo>
                  <a:pt x="461148" y="170986"/>
                  <a:pt x="491909" y="163467"/>
                  <a:pt x="522142" y="167870"/>
                </a:cubicBezTo>
                <a:cubicBezTo>
                  <a:pt x="524121" y="198353"/>
                  <a:pt x="514189" y="228413"/>
                  <a:pt x="494440" y="251718"/>
                </a:cubicBezTo>
                <a:cubicBezTo>
                  <a:pt x="469641" y="269556"/>
                  <a:pt x="438885" y="277074"/>
                  <a:pt x="408653" y="272687"/>
                </a:cubicBezTo>
                <a:close/>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6" name="Rounded Rectangle 53"/>
          <p:cNvSpPr/>
          <p:nvPr/>
        </p:nvSpPr>
        <p:spPr>
          <a:xfrm>
            <a:off x="9605747" y="6801299"/>
            <a:ext cx="769196" cy="784706"/>
          </a:xfrm>
          <a:custGeom>
            <a:avLst/>
            <a:gdLst/>
            <a:ahLst/>
            <a:cxnLst/>
            <a:rect l="0" t="0" r="0" b="0"/>
            <a:pathLst>
              <a:path w="654033" h="653896">
                <a:moveTo>
                  <a:pt x="336246" y="623341"/>
                </a:moveTo>
                <a:cubicBezTo>
                  <a:pt x="336230" y="640210"/>
                  <a:pt x="322559" y="653880"/>
                  <a:pt x="305691" y="653896"/>
                </a:cubicBezTo>
                <a:lnTo>
                  <a:pt x="30583" y="653896"/>
                </a:lnTo>
                <a:cubicBezTo>
                  <a:pt x="13703" y="653896"/>
                  <a:pt x="15" y="640221"/>
                  <a:pt x="0" y="623341"/>
                </a:cubicBezTo>
                <a:lnTo>
                  <a:pt x="0" y="546911"/>
                </a:lnTo>
                <a:cubicBezTo>
                  <a:pt x="0" y="454059"/>
                  <a:pt x="75271" y="378788"/>
                  <a:pt x="168123" y="378788"/>
                </a:cubicBezTo>
                <a:cubicBezTo>
                  <a:pt x="260974" y="378788"/>
                  <a:pt x="336246" y="454059"/>
                  <a:pt x="336246" y="546911"/>
                </a:cubicBezTo>
                <a:close/>
                <a:moveTo>
                  <a:pt x="103932" y="482720"/>
                </a:moveTo>
                <a:cubicBezTo>
                  <a:pt x="103932" y="486659"/>
                  <a:pt x="107125" y="489853"/>
                  <a:pt x="111064" y="489853"/>
                </a:cubicBezTo>
                <a:cubicBezTo>
                  <a:pt x="115003" y="489853"/>
                  <a:pt x="118196" y="486659"/>
                  <a:pt x="118196" y="482720"/>
                </a:cubicBezTo>
                <a:cubicBezTo>
                  <a:pt x="118196" y="478781"/>
                  <a:pt x="115003" y="475588"/>
                  <a:pt x="111064" y="475588"/>
                </a:cubicBezTo>
                <a:cubicBezTo>
                  <a:pt x="107125" y="475588"/>
                  <a:pt x="103932" y="478781"/>
                  <a:pt x="103932" y="482720"/>
                </a:cubicBezTo>
                <a:moveTo>
                  <a:pt x="218049" y="482549"/>
                </a:moveTo>
                <a:cubicBezTo>
                  <a:pt x="218049" y="486488"/>
                  <a:pt x="221242" y="489681"/>
                  <a:pt x="225181" y="489681"/>
                </a:cubicBezTo>
                <a:cubicBezTo>
                  <a:pt x="229120" y="489681"/>
                  <a:pt x="232313" y="486488"/>
                  <a:pt x="232313" y="482549"/>
                </a:cubicBezTo>
                <a:cubicBezTo>
                  <a:pt x="232313" y="478610"/>
                  <a:pt x="229120" y="475417"/>
                  <a:pt x="225181" y="475417"/>
                </a:cubicBezTo>
                <a:cubicBezTo>
                  <a:pt x="221242" y="475417"/>
                  <a:pt x="218049" y="478610"/>
                  <a:pt x="218049" y="482549"/>
                </a:cubicBezTo>
                <a:moveTo>
                  <a:pt x="168123" y="378788"/>
                </a:moveTo>
                <a:lnTo>
                  <a:pt x="168123" y="317650"/>
                </a:lnTo>
                <a:moveTo>
                  <a:pt x="122276" y="271803"/>
                </a:moveTo>
                <a:cubicBezTo>
                  <a:pt x="122276" y="297124"/>
                  <a:pt x="142802" y="317650"/>
                  <a:pt x="168123" y="317650"/>
                </a:cubicBezTo>
                <a:cubicBezTo>
                  <a:pt x="193443" y="317650"/>
                  <a:pt x="213969" y="297124"/>
                  <a:pt x="213969" y="271803"/>
                </a:cubicBezTo>
                <a:cubicBezTo>
                  <a:pt x="213969" y="246483"/>
                  <a:pt x="193443" y="225957"/>
                  <a:pt x="168123" y="225957"/>
                </a:cubicBezTo>
                <a:cubicBezTo>
                  <a:pt x="142802" y="225957"/>
                  <a:pt x="122276" y="246483"/>
                  <a:pt x="122276" y="271803"/>
                </a:cubicBezTo>
                <a:moveTo>
                  <a:pt x="0" y="577295"/>
                </a:moveTo>
                <a:lnTo>
                  <a:pt x="336246" y="577295"/>
                </a:lnTo>
                <a:moveTo>
                  <a:pt x="653891" y="123822"/>
                </a:moveTo>
                <a:cubicBezTo>
                  <a:pt x="615534" y="199679"/>
                  <a:pt x="537762" y="247503"/>
                  <a:pt x="452759" y="247503"/>
                </a:cubicBezTo>
                <a:cubicBezTo>
                  <a:pt x="367756" y="247503"/>
                  <a:pt x="289984" y="199679"/>
                  <a:pt x="251628" y="123822"/>
                </a:cubicBezTo>
                <a:cubicBezTo>
                  <a:pt x="289956" y="47887"/>
                  <a:pt x="367771" y="0"/>
                  <a:pt x="452831" y="0"/>
                </a:cubicBezTo>
                <a:cubicBezTo>
                  <a:pt x="537890" y="0"/>
                  <a:pt x="615705" y="47887"/>
                  <a:pt x="654033" y="123822"/>
                </a:cubicBezTo>
                <a:close/>
                <a:moveTo>
                  <a:pt x="390794" y="123822"/>
                </a:moveTo>
                <a:cubicBezTo>
                  <a:pt x="390794" y="158013"/>
                  <a:pt x="418511" y="185731"/>
                  <a:pt x="452702" y="185731"/>
                </a:cubicBezTo>
                <a:cubicBezTo>
                  <a:pt x="486893" y="185731"/>
                  <a:pt x="514611" y="158013"/>
                  <a:pt x="514611" y="123822"/>
                </a:cubicBezTo>
                <a:cubicBezTo>
                  <a:pt x="514611" y="89631"/>
                  <a:pt x="486893" y="61913"/>
                  <a:pt x="452702" y="61913"/>
                </a:cubicBezTo>
                <a:cubicBezTo>
                  <a:pt x="418511" y="61913"/>
                  <a:pt x="390794" y="89631"/>
                  <a:pt x="390794" y="123822"/>
                </a:cubicBez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7" name="Rounded Rectangle 54"/>
          <p:cNvSpPr/>
          <p:nvPr/>
        </p:nvSpPr>
        <p:spPr>
          <a:xfrm>
            <a:off x="12480009" y="6795744"/>
            <a:ext cx="739724" cy="697191"/>
          </a:xfrm>
          <a:custGeom>
            <a:avLst/>
            <a:gdLst/>
            <a:ahLst/>
            <a:cxnLst/>
            <a:rect l="0" t="0" r="0" b="0"/>
            <a:pathLst>
              <a:path w="628973" h="580970">
                <a:moveTo>
                  <a:pt x="314486" y="138766"/>
                </a:moveTo>
                <a:lnTo>
                  <a:pt x="314486" y="580970"/>
                </a:lnTo>
                <a:moveTo>
                  <a:pt x="243163" y="580970"/>
                </a:moveTo>
                <a:lnTo>
                  <a:pt x="385809" y="580970"/>
                </a:lnTo>
                <a:moveTo>
                  <a:pt x="664" y="409794"/>
                </a:moveTo>
                <a:lnTo>
                  <a:pt x="100517" y="196852"/>
                </a:lnTo>
                <a:lnTo>
                  <a:pt x="200369" y="409794"/>
                </a:lnTo>
                <a:moveTo>
                  <a:pt x="271692" y="95972"/>
                </a:moveTo>
                <a:cubicBezTo>
                  <a:pt x="271692" y="119606"/>
                  <a:pt x="290852" y="138766"/>
                  <a:pt x="314486" y="138766"/>
                </a:cubicBezTo>
                <a:cubicBezTo>
                  <a:pt x="338121" y="138766"/>
                  <a:pt x="357280" y="119606"/>
                  <a:pt x="357280" y="95972"/>
                </a:cubicBezTo>
                <a:cubicBezTo>
                  <a:pt x="357280" y="72338"/>
                  <a:pt x="338121" y="53178"/>
                  <a:pt x="314486" y="53178"/>
                </a:cubicBezTo>
                <a:cubicBezTo>
                  <a:pt x="290852" y="53178"/>
                  <a:pt x="271692" y="72338"/>
                  <a:pt x="271692" y="95972"/>
                </a:cubicBezTo>
                <a:close/>
                <a:moveTo>
                  <a:pt x="100517" y="509647"/>
                </a:moveTo>
                <a:cubicBezTo>
                  <a:pt x="127197" y="510311"/>
                  <a:pt x="152983" y="500005"/>
                  <a:pt x="171855" y="481133"/>
                </a:cubicBezTo>
                <a:cubicBezTo>
                  <a:pt x="190727" y="462261"/>
                  <a:pt x="201034" y="436475"/>
                  <a:pt x="200369" y="409794"/>
                </a:cubicBezTo>
                <a:lnTo>
                  <a:pt x="664" y="409794"/>
                </a:lnTo>
                <a:cubicBezTo>
                  <a:pt x="0" y="436475"/>
                  <a:pt x="10306" y="462261"/>
                  <a:pt x="29178" y="481133"/>
                </a:cubicBezTo>
                <a:cubicBezTo>
                  <a:pt x="48050" y="500005"/>
                  <a:pt x="73836" y="510311"/>
                  <a:pt x="100517" y="509647"/>
                </a:cubicBezTo>
                <a:close/>
                <a:moveTo>
                  <a:pt x="628308" y="238618"/>
                </a:moveTo>
                <a:lnTo>
                  <a:pt x="528456" y="23707"/>
                </a:lnTo>
                <a:lnTo>
                  <a:pt x="428603" y="238618"/>
                </a:lnTo>
                <a:moveTo>
                  <a:pt x="528456" y="338471"/>
                </a:moveTo>
                <a:cubicBezTo>
                  <a:pt x="501775" y="339135"/>
                  <a:pt x="475989" y="328829"/>
                  <a:pt x="457117" y="309957"/>
                </a:cubicBezTo>
                <a:cubicBezTo>
                  <a:pt x="438245" y="291085"/>
                  <a:pt x="427939" y="265299"/>
                  <a:pt x="428603" y="238618"/>
                </a:cubicBezTo>
                <a:lnTo>
                  <a:pt x="628308" y="238618"/>
                </a:lnTo>
                <a:cubicBezTo>
                  <a:pt x="628973" y="265299"/>
                  <a:pt x="618666" y="291085"/>
                  <a:pt x="599794" y="309957"/>
                </a:cubicBezTo>
                <a:cubicBezTo>
                  <a:pt x="580922" y="328829"/>
                  <a:pt x="555136" y="339135"/>
                  <a:pt x="528456" y="338471"/>
                </a:cubicBezTo>
                <a:close/>
                <a:moveTo>
                  <a:pt x="357109" y="93005"/>
                </a:moveTo>
                <a:lnTo>
                  <a:pt x="587083" y="0"/>
                </a:lnTo>
                <a:moveTo>
                  <a:pt x="41917" y="220502"/>
                </a:moveTo>
                <a:lnTo>
                  <a:pt x="282105" y="123332"/>
                </a:lnTo>
              </a:path>
            </a:pathLst>
          </a:custGeom>
          <a:noFill/>
          <a:ln w="28575">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0" name="Google Shape;243;p6"/>
          <p:cNvSpPr/>
          <p:nvPr/>
        </p:nvSpPr>
        <p:spPr>
          <a:xfrm>
            <a:off x="775330" y="2551548"/>
            <a:ext cx="4513835" cy="6176673"/>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93" name="TextBox 46"/>
          <p:cNvSpPr txBox="1"/>
          <p:nvPr/>
        </p:nvSpPr>
        <p:spPr>
          <a:xfrm>
            <a:off x="704136" y="2805873"/>
            <a:ext cx="4356879" cy="560153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lvl="0" indent="-228600" algn="just" defTabSz="914400">
              <a:buSzPts val="1400"/>
              <a:defRPr/>
            </a:pPr>
            <a:r>
              <a:rPr lang="en-US" sz="2600" b="1" dirty="0">
                <a:solidFill>
                  <a:schemeClr val="tx1">
                    <a:lumMod val="65000"/>
                    <a:lumOff val="35000"/>
                  </a:schemeClr>
                </a:solidFill>
              </a:rPr>
              <a:t>  </a:t>
            </a:r>
            <a:r>
              <a:rPr lang="vi-VN" sz="2600" b="1" dirty="0">
                <a:solidFill>
                  <a:schemeClr val="tx1">
                    <a:lumMod val="65000"/>
                    <a:lumOff val="35000"/>
                  </a:schemeClr>
                </a:solidFill>
              </a:rPr>
              <a:t>Trí tuệ nhân tạo (AI) mang lại nhiều lợi ích to lớn, nhưng cũng đặt ra những thách thức nghiêm trọng về đạo đức và xã hội mà chúng ta cần phải đối mặt một cách thận trọng. Việc phát triển và triển khai AI cần được cân nhắc kỹ lưỡng để đảm bảo công nghệ này phục vụ lợi ích chung của nhân loại.</a:t>
            </a:r>
            <a:endParaRPr lang="en-US" sz="2600" b="1" dirty="0">
              <a:solidFill>
                <a:schemeClr val="tx1">
                  <a:lumMod val="65000"/>
                  <a:lumOff val="35000"/>
                </a:schemeClr>
              </a:solidFill>
            </a:endParaRPr>
          </a:p>
        </p:txBody>
      </p:sp>
      <p:sp>
        <p:nvSpPr>
          <p:cNvPr id="94" name="Google Shape;183;p4"/>
          <p:cNvSpPr/>
          <p:nvPr/>
        </p:nvSpPr>
        <p:spPr>
          <a:xfrm rot="21403142">
            <a:off x="-2725799" y="9310898"/>
            <a:ext cx="8977646" cy="1061834"/>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7"/>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 name="Google Shape;242;p6"/>
          <p:cNvSpPr/>
          <p:nvPr/>
        </p:nvSpPr>
        <p:spPr>
          <a:xfrm>
            <a:off x="16629507" y="2682462"/>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stretch>
              <a:fillRect/>
            </a:stretch>
          </a:blipFill>
          <a:ln>
            <a:noFill/>
          </a:ln>
        </p:spPr>
      </p:sp>
      <p:sp>
        <p:nvSpPr>
          <p:cNvPr id="96" name="Google Shape;348;p8"/>
          <p:cNvSpPr/>
          <p:nvPr/>
        </p:nvSpPr>
        <p:spPr>
          <a:xfrm rot="569287" flipV="1">
            <a:off x="211593" y="1334403"/>
            <a:ext cx="6101999" cy="828124"/>
          </a:xfrm>
          <a:custGeom>
            <a:avLst/>
            <a:gdLst/>
            <a:ahLst/>
            <a:cxnLst/>
            <a:rect l="l" t="t" r="r" b="b"/>
            <a:pathLst>
              <a:path w="2756025" h="866895" extrusionOk="0">
                <a:moveTo>
                  <a:pt x="0" y="0"/>
                </a:moveTo>
                <a:lnTo>
                  <a:pt x="2756026" y="0"/>
                </a:lnTo>
                <a:lnTo>
                  <a:pt x="2756026" y="866895"/>
                </a:lnTo>
                <a:lnTo>
                  <a:pt x="0" y="866895"/>
                </a:lnTo>
                <a:lnTo>
                  <a:pt x="0" y="0"/>
                </a:lnTo>
                <a:close/>
              </a:path>
            </a:pathLst>
          </a:custGeom>
          <a:blipFill rotWithShape="1">
            <a:blip r:embed="rId5"/>
            <a:stretch>
              <a:fillRect/>
            </a:stretch>
          </a:blipFill>
          <a:ln>
            <a:noFill/>
          </a:ln>
        </p:spPr>
      </p:sp>
      <p:sp>
        <p:nvSpPr>
          <p:cNvPr id="97" name="TextBox 96"/>
          <p:cNvSpPr txBox="1"/>
          <p:nvPr/>
        </p:nvSpPr>
        <p:spPr>
          <a:xfrm>
            <a:off x="9205993" y="9481579"/>
            <a:ext cx="684228" cy="523220"/>
          </a:xfrm>
          <a:prstGeom prst="rect">
            <a:avLst/>
          </a:prstGeom>
          <a:noFill/>
        </p:spPr>
        <p:txBody>
          <a:bodyPr wrap="square">
            <a:spAutoFit/>
          </a:bodyPr>
          <a:lstStyle/>
          <a:p>
            <a:r>
              <a:rPr lang="en-US" sz="2800" b="1" dirty="0"/>
              <a:t>18</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par>
                                <p:cTn id="23" presetID="10"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par>
                                <p:cTn id="26" presetID="10" presetClass="entr" presetSubtype="0"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8801886" y="9373713"/>
            <a:ext cx="684228" cy="523220"/>
          </a:xfrm>
          <a:prstGeom prst="rect">
            <a:avLst/>
          </a:prstGeom>
          <a:noFill/>
        </p:spPr>
        <p:txBody>
          <a:bodyPr wrap="square">
            <a:spAutoFit/>
          </a:bodyPr>
          <a:lstStyle/>
          <a:p>
            <a:r>
              <a:rPr lang="en-US" sz="2800" b="1" dirty="0"/>
              <a:t>19</a:t>
            </a:r>
          </a:p>
        </p:txBody>
      </p:sp>
      <p:sp>
        <p:nvSpPr>
          <p:cNvPr id="17" name="Google Shape;177;p4"/>
          <p:cNvSpPr/>
          <p:nvPr/>
        </p:nvSpPr>
        <p:spPr>
          <a:xfrm>
            <a:off x="83288" y="-284714"/>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stretch>
              <a:fillRect t="-24351" r="-1467" b="-56030"/>
            </a:stretch>
          </a:blipFill>
          <a:ln>
            <a:noFill/>
          </a:ln>
        </p:spPr>
      </p:sp>
      <p:sp>
        <p:nvSpPr>
          <p:cNvPr id="18" name="Google Shape;178;p4"/>
          <p:cNvSpPr/>
          <p:nvPr/>
        </p:nvSpPr>
        <p:spPr>
          <a:xfrm>
            <a:off x="7667134" y="2826327"/>
            <a:ext cx="10097971" cy="4923600"/>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19" name="Google Shape;179;p4"/>
          <p:cNvSpPr txBox="1"/>
          <p:nvPr/>
        </p:nvSpPr>
        <p:spPr>
          <a:xfrm>
            <a:off x="7977440" y="3777018"/>
            <a:ext cx="9654813" cy="3323987"/>
          </a:xfrm>
          <a:prstGeom prst="rect">
            <a:avLst/>
          </a:prstGeom>
          <a:noFill/>
          <a:ln>
            <a:noFill/>
          </a:ln>
        </p:spPr>
        <p:txBody>
          <a:bodyPr spcFirstLastPara="1" wrap="square" lIns="0" tIns="0" rIns="0" bIns="0" anchor="t" anchorCtr="0">
            <a:spAutoFit/>
          </a:bodyPr>
          <a:lstStyle/>
          <a:p>
            <a:r>
              <a:rPr lang="en-US" sz="7200" b="1" dirty="0" err="1">
                <a:solidFill>
                  <a:srgbClr val="00B050"/>
                </a:solidFill>
              </a:rPr>
              <a:t>Cơ</a:t>
            </a:r>
            <a:r>
              <a:rPr lang="en-US" sz="7200" b="1" dirty="0">
                <a:solidFill>
                  <a:srgbClr val="00B050"/>
                </a:solidFill>
              </a:rPr>
              <a:t> </a:t>
            </a:r>
            <a:r>
              <a:rPr lang="en-US" sz="7200" b="1" dirty="0" err="1">
                <a:solidFill>
                  <a:srgbClr val="00B050"/>
                </a:solidFill>
              </a:rPr>
              <a:t>Hội</a:t>
            </a:r>
            <a:r>
              <a:rPr lang="en-US" sz="7200" b="1" dirty="0">
                <a:solidFill>
                  <a:srgbClr val="00B050"/>
                </a:solidFill>
              </a:rPr>
              <a:t> </a:t>
            </a:r>
            <a:r>
              <a:rPr lang="en-US" sz="7200" b="1" dirty="0">
                <a:solidFill>
                  <a:srgbClr val="366092"/>
                </a:solidFill>
              </a:rPr>
              <a:t>&amp; </a:t>
            </a:r>
            <a:r>
              <a:rPr lang="en-US" sz="7200" b="1" dirty="0" err="1">
                <a:solidFill>
                  <a:srgbClr val="FF0000"/>
                </a:solidFill>
              </a:rPr>
              <a:t>Thách</a:t>
            </a:r>
            <a:r>
              <a:rPr lang="en-US" sz="7200" b="1" dirty="0">
                <a:solidFill>
                  <a:srgbClr val="FF0000"/>
                </a:solidFill>
              </a:rPr>
              <a:t> </a:t>
            </a:r>
            <a:r>
              <a:rPr lang="en-US" sz="7200" b="1" dirty="0" err="1">
                <a:solidFill>
                  <a:srgbClr val="FF0000"/>
                </a:solidFill>
              </a:rPr>
              <a:t>Thức</a:t>
            </a:r>
            <a:r>
              <a:rPr lang="en-US" sz="7200" b="1" dirty="0">
                <a:solidFill>
                  <a:srgbClr val="366092"/>
                </a:solidFill>
              </a:rPr>
              <a:t> </a:t>
            </a:r>
            <a:r>
              <a:rPr lang="en-US" sz="7200" b="1" dirty="0" err="1">
                <a:solidFill>
                  <a:srgbClr val="366092"/>
                </a:solidFill>
              </a:rPr>
              <a:t>cho</a:t>
            </a:r>
            <a:r>
              <a:rPr lang="en-US" sz="7200" b="1" dirty="0">
                <a:solidFill>
                  <a:srgbClr val="366092"/>
                </a:solidFill>
              </a:rPr>
              <a:t> </a:t>
            </a:r>
            <a:r>
              <a:rPr lang="en-US" sz="7200" b="1" dirty="0" err="1">
                <a:solidFill>
                  <a:srgbClr val="366092"/>
                </a:solidFill>
              </a:rPr>
              <a:t>Nguồn</a:t>
            </a:r>
            <a:r>
              <a:rPr lang="en-US" sz="7200" b="1" dirty="0">
                <a:solidFill>
                  <a:srgbClr val="366092"/>
                </a:solidFill>
              </a:rPr>
              <a:t> </a:t>
            </a:r>
            <a:r>
              <a:rPr lang="en-US" sz="7200" b="1" dirty="0" err="1">
                <a:solidFill>
                  <a:srgbClr val="366092"/>
                </a:solidFill>
              </a:rPr>
              <a:t>Nhân</a:t>
            </a:r>
            <a:r>
              <a:rPr lang="en-US" sz="7200" b="1" dirty="0">
                <a:solidFill>
                  <a:srgbClr val="366092"/>
                </a:solidFill>
              </a:rPr>
              <a:t> Lực Việt Nam</a:t>
            </a:r>
            <a:endParaRPr lang="en-US" sz="7200" b="1" dirty="0">
              <a:solidFill>
                <a:srgbClr val="366092"/>
              </a:solidFill>
              <a:sym typeface="Arial" panose="020B0604020202020204"/>
            </a:endParaRPr>
          </a:p>
        </p:txBody>
      </p:sp>
      <p:sp>
        <p:nvSpPr>
          <p:cNvPr id="20" name="Google Shape;182;p4"/>
          <p:cNvSpPr/>
          <p:nvPr/>
        </p:nvSpPr>
        <p:spPr>
          <a:xfrm>
            <a:off x="16106883" y="8389536"/>
            <a:ext cx="1203235" cy="2017163"/>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3"/>
            <a:stretch>
              <a:fillRect/>
            </a:stretch>
          </a:blipFill>
          <a:ln>
            <a:noFill/>
          </a:ln>
        </p:spPr>
      </p:sp>
      <p:sp>
        <p:nvSpPr>
          <p:cNvPr id="21" name="Google Shape;184;p4"/>
          <p:cNvSpPr/>
          <p:nvPr/>
        </p:nvSpPr>
        <p:spPr>
          <a:xfrm>
            <a:off x="16239018" y="8663012"/>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4"/>
            <a:stretch>
              <a:fillRect/>
            </a:stretch>
          </a:blipFill>
          <a:ln>
            <a:noFill/>
          </a:ln>
        </p:spPr>
      </p:sp>
      <p:sp>
        <p:nvSpPr>
          <p:cNvPr id="22" name="Google Shape;185;p4"/>
          <p:cNvSpPr/>
          <p:nvPr/>
        </p:nvSpPr>
        <p:spPr>
          <a:xfrm>
            <a:off x="299407" y="373475"/>
            <a:ext cx="7131112" cy="9552881"/>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23" name="Google Shape;189;p4"/>
          <p:cNvSpPr/>
          <p:nvPr/>
        </p:nvSpPr>
        <p:spPr>
          <a:xfrm>
            <a:off x="17534188" y="4226099"/>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 name="Google Shape;190;p4"/>
          <p:cNvSpPr/>
          <p:nvPr/>
        </p:nvSpPr>
        <p:spPr>
          <a:xfrm>
            <a:off x="9255274" y="7341663"/>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stretch>
              <a:fillRect/>
            </a:stretch>
          </a:blipFill>
          <a:ln>
            <a:noFill/>
          </a:ln>
        </p:spPr>
      </p:sp>
      <p:sp>
        <p:nvSpPr>
          <p:cNvPr id="25" name="TextBox 24"/>
          <p:cNvSpPr txBox="1"/>
          <p:nvPr/>
        </p:nvSpPr>
        <p:spPr>
          <a:xfrm>
            <a:off x="24859023" y="8509123"/>
            <a:ext cx="656296" cy="307777"/>
          </a:xfrm>
          <a:prstGeom prst="rect">
            <a:avLst/>
          </a:prstGeom>
          <a:noFill/>
        </p:spPr>
        <p:txBody>
          <a:bodyPr wrap="square" rtlCol="0">
            <a:spAutoFit/>
          </a:bodyPr>
          <a:lstStyle/>
          <a:p>
            <a:endParaRPr lang="en-US" b="1" dirty="0"/>
          </a:p>
        </p:txBody>
      </p:sp>
      <p:sp>
        <p:nvSpPr>
          <p:cNvPr id="26" name="Google Shape;191;p4"/>
          <p:cNvSpPr/>
          <p:nvPr/>
        </p:nvSpPr>
        <p:spPr>
          <a:xfrm>
            <a:off x="7076079" y="820066"/>
            <a:ext cx="587589"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 name="Google Shape;186;p4"/>
          <p:cNvSpPr/>
          <p:nvPr/>
        </p:nvSpPr>
        <p:spPr>
          <a:xfrm rot="-203414">
            <a:off x="295659" y="169539"/>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5"/>
            <a:stretch>
              <a:fillRect/>
            </a:stretch>
          </a:blipFill>
          <a:ln>
            <a:noFill/>
          </a:ln>
        </p:spPr>
      </p:sp>
      <p:sp>
        <p:nvSpPr>
          <p:cNvPr id="28" name="Google Shape;183;p4"/>
          <p:cNvSpPr/>
          <p:nvPr/>
        </p:nvSpPr>
        <p:spPr>
          <a:xfrm>
            <a:off x="11477166" y="-412359"/>
            <a:ext cx="7366502"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6"/>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 name="Google Shape;192;p4"/>
          <p:cNvSpPr/>
          <p:nvPr/>
        </p:nvSpPr>
        <p:spPr>
          <a:xfrm>
            <a:off x="6774223" y="8018065"/>
            <a:ext cx="65629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stretch>
              <a:fillRect/>
            </a:stretch>
          </a:blipFill>
          <a:ln>
            <a:noFill/>
          </a:ln>
        </p:spPr>
      </p:sp>
      <p:sp>
        <p:nvSpPr>
          <p:cNvPr id="30" name="Google Shape;188;p4"/>
          <p:cNvSpPr/>
          <p:nvPr/>
        </p:nvSpPr>
        <p:spPr>
          <a:xfrm>
            <a:off x="6994578" y="2031109"/>
            <a:ext cx="1519060" cy="1472433"/>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7"/>
            <a:stretch>
              <a:fillRect/>
            </a:stretch>
          </a:blipFill>
          <a:ln>
            <a:noFill/>
          </a:ln>
        </p:spPr>
      </p:sp>
      <p:pic>
        <p:nvPicPr>
          <p:cNvPr id="29" name="Image 0"/>
          <p:cNvPicPr>
            <a:picLocks noChangeAspect="1"/>
          </p:cNvPicPr>
          <p:nvPr/>
        </p:nvPicPr>
        <p:blipFill>
          <a:blip r:embed="rId8"/>
          <a:stretch>
            <a:fillRect/>
          </a:stretch>
        </p:blipFill>
        <p:spPr>
          <a:xfrm>
            <a:off x="-160492" y="373475"/>
            <a:ext cx="7694773" cy="106914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7;p4"/>
          <p:cNvSpPr/>
          <p:nvPr/>
        </p:nvSpPr>
        <p:spPr>
          <a:xfrm>
            <a:off x="-400593" y="0"/>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a:lstStyle/>
          <a:p>
            <a:endParaRPr lang="en-US" dirty="0"/>
          </a:p>
        </p:txBody>
      </p:sp>
      <p:sp>
        <p:nvSpPr>
          <p:cNvPr id="5" name="Google Shape;178;p4"/>
          <p:cNvSpPr/>
          <p:nvPr/>
        </p:nvSpPr>
        <p:spPr>
          <a:xfrm>
            <a:off x="578809" y="182640"/>
            <a:ext cx="4809617" cy="5632312"/>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20" name="TextBox 19"/>
          <p:cNvSpPr txBox="1"/>
          <p:nvPr/>
        </p:nvSpPr>
        <p:spPr>
          <a:xfrm>
            <a:off x="4536831" y="4652574"/>
            <a:ext cx="9542584" cy="307777"/>
          </a:xfrm>
          <a:prstGeom prst="rect">
            <a:avLst/>
          </a:prstGeom>
          <a:noFill/>
        </p:spPr>
        <p:txBody>
          <a:bodyPr wrap="square">
            <a:spAutoFit/>
          </a:bodyPr>
          <a:lstStyle/>
          <a:p>
            <a:endParaRPr lang="en-US" dirty="0"/>
          </a:p>
        </p:txBody>
      </p:sp>
      <p:sp>
        <p:nvSpPr>
          <p:cNvPr id="30" name="Google Shape;243;p6"/>
          <p:cNvSpPr/>
          <p:nvPr/>
        </p:nvSpPr>
        <p:spPr>
          <a:xfrm>
            <a:off x="-1649178" y="7531893"/>
            <a:ext cx="8436464" cy="2755107"/>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49" name="Google Shape;243;p6"/>
          <p:cNvSpPr/>
          <p:nvPr/>
        </p:nvSpPr>
        <p:spPr>
          <a:xfrm>
            <a:off x="6787286" y="2521372"/>
            <a:ext cx="11161501" cy="5426374"/>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3" name="Slide Number Placeholder 2"/>
          <p:cNvSpPr>
            <a:spLocks noGrp="1"/>
          </p:cNvSpPr>
          <p:nvPr>
            <p:ph type="sldNum" idx="12"/>
          </p:nvPr>
        </p:nvSpPr>
        <p:spPr>
          <a:xfrm>
            <a:off x="10245038" y="8305333"/>
            <a:ext cx="2133600" cy="365125"/>
          </a:xfrm>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31" name="Rounded Rectangle 1"/>
          <p:cNvSpPr/>
          <p:nvPr/>
        </p:nvSpPr>
        <p:spPr>
          <a:xfrm>
            <a:off x="15694149" y="324494"/>
            <a:ext cx="1964344" cy="1985636"/>
          </a:xfrm>
          <a:custGeom>
            <a:avLst/>
            <a:gdLst/>
            <a:ahLst/>
            <a:cxnLst/>
            <a:rect l="0" t="0" r="0" b="0"/>
            <a:pathLst>
              <a:path w="1100666" h="1100666">
                <a:moveTo>
                  <a:pt x="825500" y="1027041"/>
                </a:moveTo>
                <a:cubicBezTo>
                  <a:pt x="989994" y="931888"/>
                  <a:pt x="1100666" y="754039"/>
                  <a:pt x="1100666" y="550333"/>
                </a:cubicBezTo>
                <a:cubicBezTo>
                  <a:pt x="1100666" y="246393"/>
                  <a:pt x="854273" y="0"/>
                  <a:pt x="550333" y="0"/>
                </a:cubicBezTo>
                <a:cubicBezTo>
                  <a:pt x="246393" y="0"/>
                  <a:pt x="0" y="246393"/>
                  <a:pt x="0" y="550333"/>
                </a:cubicBezTo>
                <a:cubicBezTo>
                  <a:pt x="0" y="754039"/>
                  <a:pt x="110672" y="931888"/>
                  <a:pt x="275166" y="1027041"/>
                </a:cubicBezTo>
                <a:lnTo>
                  <a:pt x="275166" y="476955"/>
                </a:lnTo>
                <a:cubicBezTo>
                  <a:pt x="244769" y="476955"/>
                  <a:pt x="220133" y="452318"/>
                  <a:pt x="220133" y="421922"/>
                </a:cubicBezTo>
                <a:lnTo>
                  <a:pt x="220133" y="403577"/>
                </a:lnTo>
                <a:lnTo>
                  <a:pt x="201788" y="403577"/>
                </a:lnTo>
                <a:cubicBezTo>
                  <a:pt x="181527" y="403577"/>
                  <a:pt x="165100" y="387150"/>
                  <a:pt x="165100" y="366888"/>
                </a:cubicBezTo>
                <a:cubicBezTo>
                  <a:pt x="165100" y="346627"/>
                  <a:pt x="181527" y="330200"/>
                  <a:pt x="201788" y="330200"/>
                </a:cubicBezTo>
                <a:lnTo>
                  <a:pt x="898877" y="330200"/>
                </a:lnTo>
                <a:cubicBezTo>
                  <a:pt x="919139" y="330200"/>
                  <a:pt x="935566" y="346627"/>
                  <a:pt x="935566" y="366888"/>
                </a:cubicBezTo>
                <a:cubicBezTo>
                  <a:pt x="935566" y="387150"/>
                  <a:pt x="919139" y="403577"/>
                  <a:pt x="898877" y="403577"/>
                </a:cubicBezTo>
                <a:lnTo>
                  <a:pt x="880533" y="403577"/>
                </a:lnTo>
                <a:lnTo>
                  <a:pt x="880533" y="421922"/>
                </a:lnTo>
                <a:cubicBezTo>
                  <a:pt x="880533" y="452318"/>
                  <a:pt x="855896" y="476955"/>
                  <a:pt x="825500" y="476955"/>
                </a:cubicBezTo>
                <a:lnTo>
                  <a:pt x="825500" y="1027041"/>
                </a:lnTo>
                <a:moveTo>
                  <a:pt x="770466" y="1054869"/>
                </a:moveTo>
                <a:lnTo>
                  <a:pt x="770466" y="596194"/>
                </a:lnTo>
                <a:cubicBezTo>
                  <a:pt x="770466" y="565797"/>
                  <a:pt x="745830" y="541161"/>
                  <a:pt x="715433" y="541161"/>
                </a:cubicBezTo>
                <a:cubicBezTo>
                  <a:pt x="685036" y="541161"/>
                  <a:pt x="660400" y="565797"/>
                  <a:pt x="660400" y="596194"/>
                </a:cubicBezTo>
                <a:lnTo>
                  <a:pt x="660400" y="1089660"/>
                </a:lnTo>
                <a:cubicBezTo>
                  <a:pt x="698684" y="1081891"/>
                  <a:pt x="735520" y="1070141"/>
                  <a:pt x="770466" y="1054869"/>
                </a:cubicBezTo>
                <a:moveTo>
                  <a:pt x="605366" y="1097951"/>
                </a:moveTo>
                <a:lnTo>
                  <a:pt x="605366" y="596194"/>
                </a:lnTo>
                <a:cubicBezTo>
                  <a:pt x="605366" y="565797"/>
                  <a:pt x="580730" y="541161"/>
                  <a:pt x="550333" y="541161"/>
                </a:cubicBezTo>
                <a:cubicBezTo>
                  <a:pt x="519936" y="541161"/>
                  <a:pt x="495300" y="565797"/>
                  <a:pt x="495300" y="596194"/>
                </a:cubicBezTo>
                <a:lnTo>
                  <a:pt x="495300" y="1097951"/>
                </a:lnTo>
                <a:cubicBezTo>
                  <a:pt x="513396" y="1099749"/>
                  <a:pt x="531759" y="1100666"/>
                  <a:pt x="550333" y="1100666"/>
                </a:cubicBezTo>
                <a:cubicBezTo>
                  <a:pt x="568907" y="1100666"/>
                  <a:pt x="587269" y="1099749"/>
                  <a:pt x="605366" y="1097951"/>
                </a:cubicBezTo>
                <a:moveTo>
                  <a:pt x="440266" y="1089660"/>
                </a:moveTo>
                <a:lnTo>
                  <a:pt x="440266" y="596194"/>
                </a:lnTo>
                <a:cubicBezTo>
                  <a:pt x="440266" y="565797"/>
                  <a:pt x="415630" y="541161"/>
                  <a:pt x="385233" y="541161"/>
                </a:cubicBezTo>
                <a:cubicBezTo>
                  <a:pt x="354836" y="541161"/>
                  <a:pt x="330200" y="565797"/>
                  <a:pt x="330200" y="596194"/>
                </a:cubicBezTo>
                <a:lnTo>
                  <a:pt x="330200" y="1054869"/>
                </a:lnTo>
                <a:cubicBezTo>
                  <a:pt x="365146" y="1070141"/>
                  <a:pt x="401981" y="1081891"/>
                  <a:pt x="440266" y="1089660"/>
                </a:cubicBezTo>
              </a:path>
            </a:pathLst>
          </a:custGeom>
          <a:gradFill rotWithShape="1">
            <a:gsLst>
              <a:gs pos="0">
                <a:srgbClr val="FFBF84"/>
              </a:gs>
              <a:gs pos="100000">
                <a:srgbClr val="F99539"/>
              </a:gs>
            </a:gsLst>
            <a:lin ang="5400000" scaled="1"/>
          </a:gra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2" name="Rounded Rectangle 2"/>
          <p:cNvSpPr/>
          <p:nvPr/>
        </p:nvSpPr>
        <p:spPr>
          <a:xfrm>
            <a:off x="15694149" y="324494"/>
            <a:ext cx="1964344" cy="1985636"/>
          </a:xfrm>
          <a:custGeom>
            <a:avLst/>
            <a:gdLst/>
            <a:ahLst/>
            <a:cxnLst/>
            <a:rect l="0" t="0" r="0" b="0"/>
            <a:pathLst>
              <a:path w="1100666" h="1100666">
                <a:moveTo>
                  <a:pt x="825500" y="1027042"/>
                </a:moveTo>
                <a:cubicBezTo>
                  <a:pt x="989994" y="931886"/>
                  <a:pt x="1100666" y="754034"/>
                  <a:pt x="1100666" y="550333"/>
                </a:cubicBezTo>
                <a:cubicBezTo>
                  <a:pt x="1100666" y="246392"/>
                  <a:pt x="854274" y="0"/>
                  <a:pt x="550333" y="0"/>
                </a:cubicBezTo>
                <a:cubicBezTo>
                  <a:pt x="246392" y="0"/>
                  <a:pt x="0" y="246392"/>
                  <a:pt x="0" y="550333"/>
                </a:cubicBezTo>
                <a:cubicBezTo>
                  <a:pt x="0" y="754034"/>
                  <a:pt x="110672" y="931886"/>
                  <a:pt x="275166" y="1027042"/>
                </a:cubicBezTo>
                <a:lnTo>
                  <a:pt x="275166" y="476955"/>
                </a:lnTo>
                <a:cubicBezTo>
                  <a:pt x="244772" y="476955"/>
                  <a:pt x="220133" y="452316"/>
                  <a:pt x="220133" y="421922"/>
                </a:cubicBezTo>
                <a:lnTo>
                  <a:pt x="220133" y="403577"/>
                </a:lnTo>
                <a:lnTo>
                  <a:pt x="201788" y="403577"/>
                </a:lnTo>
                <a:cubicBezTo>
                  <a:pt x="181526" y="403577"/>
                  <a:pt x="165100" y="387151"/>
                  <a:pt x="165100" y="366888"/>
                </a:cubicBezTo>
                <a:cubicBezTo>
                  <a:pt x="165100" y="346626"/>
                  <a:pt x="181526" y="330200"/>
                  <a:pt x="201788" y="330200"/>
                </a:cubicBezTo>
                <a:lnTo>
                  <a:pt x="898877" y="330200"/>
                </a:lnTo>
                <a:cubicBezTo>
                  <a:pt x="919140" y="330200"/>
                  <a:pt x="935566" y="346626"/>
                  <a:pt x="935566" y="366888"/>
                </a:cubicBezTo>
                <a:cubicBezTo>
                  <a:pt x="935566" y="387151"/>
                  <a:pt x="919140" y="403577"/>
                  <a:pt x="898877" y="403577"/>
                </a:cubicBezTo>
                <a:lnTo>
                  <a:pt x="880533" y="403577"/>
                </a:lnTo>
                <a:lnTo>
                  <a:pt x="880533" y="421922"/>
                </a:lnTo>
                <a:cubicBezTo>
                  <a:pt x="880533" y="452316"/>
                  <a:pt x="855893" y="476955"/>
                  <a:pt x="825500" y="476955"/>
                </a:cubicBezTo>
                <a:close/>
                <a:moveTo>
                  <a:pt x="770466" y="1054874"/>
                </a:moveTo>
                <a:lnTo>
                  <a:pt x="770466" y="596194"/>
                </a:lnTo>
                <a:cubicBezTo>
                  <a:pt x="770466" y="565800"/>
                  <a:pt x="745827" y="541161"/>
                  <a:pt x="715433" y="541161"/>
                </a:cubicBezTo>
                <a:cubicBezTo>
                  <a:pt x="685039" y="541161"/>
                  <a:pt x="660400" y="565800"/>
                  <a:pt x="660400" y="596194"/>
                </a:cubicBezTo>
                <a:lnTo>
                  <a:pt x="660400" y="1089658"/>
                </a:lnTo>
                <a:cubicBezTo>
                  <a:pt x="698681" y="1081887"/>
                  <a:pt x="735520" y="1070142"/>
                  <a:pt x="770466" y="1054874"/>
                </a:cubicBezTo>
                <a:close/>
                <a:moveTo>
                  <a:pt x="605366" y="1097949"/>
                </a:moveTo>
                <a:lnTo>
                  <a:pt x="605366" y="596194"/>
                </a:lnTo>
                <a:cubicBezTo>
                  <a:pt x="605366" y="565800"/>
                  <a:pt x="580727" y="541161"/>
                  <a:pt x="550333" y="541161"/>
                </a:cubicBezTo>
                <a:cubicBezTo>
                  <a:pt x="519939" y="541161"/>
                  <a:pt x="495300" y="565800"/>
                  <a:pt x="495300" y="596194"/>
                </a:cubicBezTo>
                <a:lnTo>
                  <a:pt x="495300" y="1097949"/>
                </a:lnTo>
                <a:cubicBezTo>
                  <a:pt x="513400" y="1099746"/>
                  <a:pt x="531759" y="1100666"/>
                  <a:pt x="550333" y="1100666"/>
                </a:cubicBezTo>
                <a:cubicBezTo>
                  <a:pt x="568907" y="1100666"/>
                  <a:pt x="587266" y="1099746"/>
                  <a:pt x="605366" y="1097949"/>
                </a:cubicBezTo>
                <a:close/>
                <a:moveTo>
                  <a:pt x="440266" y="1089658"/>
                </a:moveTo>
                <a:lnTo>
                  <a:pt x="440266" y="596194"/>
                </a:lnTo>
                <a:cubicBezTo>
                  <a:pt x="440266" y="565800"/>
                  <a:pt x="415627" y="541161"/>
                  <a:pt x="385233" y="541161"/>
                </a:cubicBezTo>
                <a:cubicBezTo>
                  <a:pt x="354839" y="541161"/>
                  <a:pt x="330200" y="565800"/>
                  <a:pt x="330200" y="596194"/>
                </a:cubicBezTo>
                <a:lnTo>
                  <a:pt x="330200" y="1054874"/>
                </a:lnTo>
                <a:cubicBezTo>
                  <a:pt x="365146" y="1070142"/>
                  <a:pt x="401985" y="1081887"/>
                  <a:pt x="440266" y="1089658"/>
                </a:cubicBezTo>
                <a:close/>
                <a:moveTo>
                  <a:pt x="825500" y="476955"/>
                </a:moveTo>
                <a:lnTo>
                  <a:pt x="275166" y="476955"/>
                </a:lnTo>
                <a:moveTo>
                  <a:pt x="880533" y="403577"/>
                </a:moveTo>
                <a:lnTo>
                  <a:pt x="220133" y="403577"/>
                </a:lnTo>
              </a:path>
            </a:pathLst>
          </a:custGeom>
          <a:noFill/>
          <a:ln w="13758">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3" name="Rounded Rectangle 3"/>
          <p:cNvSpPr/>
          <p:nvPr/>
        </p:nvSpPr>
        <p:spPr>
          <a:xfrm>
            <a:off x="12957416" y="939628"/>
            <a:ext cx="1964344" cy="1985636"/>
          </a:xfrm>
          <a:custGeom>
            <a:avLst/>
            <a:gdLst/>
            <a:ahLst/>
            <a:cxnLst/>
            <a:rect l="0" t="0" r="0" b="0"/>
            <a:pathLst>
              <a:path w="1100666" h="1100666">
                <a:moveTo>
                  <a:pt x="825500" y="1027041"/>
                </a:moveTo>
                <a:cubicBezTo>
                  <a:pt x="989994" y="931888"/>
                  <a:pt x="1100666" y="754039"/>
                  <a:pt x="1100666" y="550333"/>
                </a:cubicBezTo>
                <a:cubicBezTo>
                  <a:pt x="1100666" y="246393"/>
                  <a:pt x="854273" y="0"/>
                  <a:pt x="550333" y="0"/>
                </a:cubicBezTo>
                <a:cubicBezTo>
                  <a:pt x="246393" y="0"/>
                  <a:pt x="0" y="246393"/>
                  <a:pt x="0" y="550333"/>
                </a:cubicBezTo>
                <a:cubicBezTo>
                  <a:pt x="0" y="754039"/>
                  <a:pt x="110672" y="931888"/>
                  <a:pt x="275166" y="1027041"/>
                </a:cubicBezTo>
                <a:lnTo>
                  <a:pt x="275166" y="476955"/>
                </a:lnTo>
                <a:cubicBezTo>
                  <a:pt x="244769" y="476955"/>
                  <a:pt x="220133" y="452318"/>
                  <a:pt x="220133" y="421922"/>
                </a:cubicBezTo>
                <a:lnTo>
                  <a:pt x="220133" y="403577"/>
                </a:lnTo>
                <a:lnTo>
                  <a:pt x="201788" y="403577"/>
                </a:lnTo>
                <a:cubicBezTo>
                  <a:pt x="181527" y="403577"/>
                  <a:pt x="165100" y="387150"/>
                  <a:pt x="165100" y="366888"/>
                </a:cubicBezTo>
                <a:cubicBezTo>
                  <a:pt x="165100" y="346627"/>
                  <a:pt x="181527" y="330200"/>
                  <a:pt x="201788" y="330200"/>
                </a:cubicBezTo>
                <a:lnTo>
                  <a:pt x="898877" y="330200"/>
                </a:lnTo>
                <a:cubicBezTo>
                  <a:pt x="919139" y="330200"/>
                  <a:pt x="935566" y="346627"/>
                  <a:pt x="935566" y="366888"/>
                </a:cubicBezTo>
                <a:cubicBezTo>
                  <a:pt x="935566" y="387150"/>
                  <a:pt x="919139" y="403577"/>
                  <a:pt x="898877" y="403577"/>
                </a:cubicBezTo>
                <a:lnTo>
                  <a:pt x="880533" y="403577"/>
                </a:lnTo>
                <a:lnTo>
                  <a:pt x="880533" y="421922"/>
                </a:lnTo>
                <a:cubicBezTo>
                  <a:pt x="880533" y="452318"/>
                  <a:pt x="855896" y="476955"/>
                  <a:pt x="825500" y="476955"/>
                </a:cubicBezTo>
                <a:lnTo>
                  <a:pt x="825500" y="1027041"/>
                </a:lnTo>
                <a:moveTo>
                  <a:pt x="770466" y="1054869"/>
                </a:moveTo>
                <a:lnTo>
                  <a:pt x="770466" y="596194"/>
                </a:lnTo>
                <a:cubicBezTo>
                  <a:pt x="770466" y="565797"/>
                  <a:pt x="745830" y="541161"/>
                  <a:pt x="715433" y="541161"/>
                </a:cubicBezTo>
                <a:cubicBezTo>
                  <a:pt x="685036" y="541161"/>
                  <a:pt x="660400" y="565797"/>
                  <a:pt x="660400" y="596194"/>
                </a:cubicBezTo>
                <a:lnTo>
                  <a:pt x="660400" y="1089660"/>
                </a:lnTo>
                <a:cubicBezTo>
                  <a:pt x="698684" y="1081891"/>
                  <a:pt x="735520" y="1070141"/>
                  <a:pt x="770466" y="1054869"/>
                </a:cubicBezTo>
                <a:moveTo>
                  <a:pt x="605366" y="1097951"/>
                </a:moveTo>
                <a:lnTo>
                  <a:pt x="605366" y="596194"/>
                </a:lnTo>
                <a:cubicBezTo>
                  <a:pt x="605366" y="565797"/>
                  <a:pt x="580730" y="541161"/>
                  <a:pt x="550333" y="541161"/>
                </a:cubicBezTo>
                <a:cubicBezTo>
                  <a:pt x="519936" y="541161"/>
                  <a:pt x="495300" y="565797"/>
                  <a:pt x="495300" y="596194"/>
                </a:cubicBezTo>
                <a:lnTo>
                  <a:pt x="495300" y="1097951"/>
                </a:lnTo>
                <a:cubicBezTo>
                  <a:pt x="513396" y="1099749"/>
                  <a:pt x="531759" y="1100666"/>
                  <a:pt x="550333" y="1100666"/>
                </a:cubicBezTo>
                <a:cubicBezTo>
                  <a:pt x="568907" y="1100666"/>
                  <a:pt x="587269" y="1099749"/>
                  <a:pt x="605366" y="1097951"/>
                </a:cubicBezTo>
                <a:moveTo>
                  <a:pt x="440266" y="1089660"/>
                </a:moveTo>
                <a:lnTo>
                  <a:pt x="440266" y="596194"/>
                </a:lnTo>
                <a:cubicBezTo>
                  <a:pt x="440266" y="565797"/>
                  <a:pt x="415630" y="541161"/>
                  <a:pt x="385233" y="541161"/>
                </a:cubicBezTo>
                <a:cubicBezTo>
                  <a:pt x="354836" y="541161"/>
                  <a:pt x="330200" y="565797"/>
                  <a:pt x="330200" y="596194"/>
                </a:cubicBezTo>
                <a:lnTo>
                  <a:pt x="330200" y="1054869"/>
                </a:lnTo>
                <a:cubicBezTo>
                  <a:pt x="365146" y="1070141"/>
                  <a:pt x="401981" y="1081891"/>
                  <a:pt x="440266" y="1089660"/>
                </a:cubicBezTo>
              </a:path>
            </a:pathLst>
          </a:custGeom>
          <a:gradFill rotWithShape="1">
            <a:gsLst>
              <a:gs pos="0">
                <a:srgbClr val="FFEF63"/>
              </a:gs>
              <a:gs pos="100000">
                <a:srgbClr val="FFE60A"/>
              </a:gs>
            </a:gsLst>
            <a:lin ang="5400000" scaled="1"/>
          </a:gra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4" name="Rounded Rectangle 4"/>
          <p:cNvSpPr/>
          <p:nvPr/>
        </p:nvSpPr>
        <p:spPr>
          <a:xfrm>
            <a:off x="12957416" y="939628"/>
            <a:ext cx="1964344" cy="1985636"/>
          </a:xfrm>
          <a:custGeom>
            <a:avLst/>
            <a:gdLst/>
            <a:ahLst/>
            <a:cxnLst/>
            <a:rect l="0" t="0" r="0" b="0"/>
            <a:pathLst>
              <a:path w="1100666" h="1100666">
                <a:moveTo>
                  <a:pt x="825500" y="1027042"/>
                </a:moveTo>
                <a:cubicBezTo>
                  <a:pt x="989994" y="931886"/>
                  <a:pt x="1100666" y="754034"/>
                  <a:pt x="1100666" y="550333"/>
                </a:cubicBezTo>
                <a:cubicBezTo>
                  <a:pt x="1100666" y="246392"/>
                  <a:pt x="854274" y="0"/>
                  <a:pt x="550333" y="0"/>
                </a:cubicBezTo>
                <a:cubicBezTo>
                  <a:pt x="246392" y="0"/>
                  <a:pt x="0" y="246392"/>
                  <a:pt x="0" y="550333"/>
                </a:cubicBezTo>
                <a:cubicBezTo>
                  <a:pt x="0" y="754034"/>
                  <a:pt x="110672" y="931886"/>
                  <a:pt x="275166" y="1027042"/>
                </a:cubicBezTo>
                <a:lnTo>
                  <a:pt x="275166" y="476955"/>
                </a:lnTo>
                <a:cubicBezTo>
                  <a:pt x="244772" y="476955"/>
                  <a:pt x="220133" y="452316"/>
                  <a:pt x="220133" y="421922"/>
                </a:cubicBezTo>
                <a:lnTo>
                  <a:pt x="220133" y="403577"/>
                </a:lnTo>
                <a:lnTo>
                  <a:pt x="201788" y="403577"/>
                </a:lnTo>
                <a:cubicBezTo>
                  <a:pt x="181526" y="403577"/>
                  <a:pt x="165100" y="387151"/>
                  <a:pt x="165100" y="366888"/>
                </a:cubicBezTo>
                <a:cubicBezTo>
                  <a:pt x="165100" y="346626"/>
                  <a:pt x="181526" y="330200"/>
                  <a:pt x="201788" y="330200"/>
                </a:cubicBezTo>
                <a:lnTo>
                  <a:pt x="898877" y="330200"/>
                </a:lnTo>
                <a:cubicBezTo>
                  <a:pt x="919140" y="330200"/>
                  <a:pt x="935566" y="346626"/>
                  <a:pt x="935566" y="366888"/>
                </a:cubicBezTo>
                <a:cubicBezTo>
                  <a:pt x="935566" y="387151"/>
                  <a:pt x="919140" y="403577"/>
                  <a:pt x="898877" y="403577"/>
                </a:cubicBezTo>
                <a:lnTo>
                  <a:pt x="880533" y="403577"/>
                </a:lnTo>
                <a:lnTo>
                  <a:pt x="880533" y="421922"/>
                </a:lnTo>
                <a:cubicBezTo>
                  <a:pt x="880533" y="452316"/>
                  <a:pt x="855893" y="476955"/>
                  <a:pt x="825500" y="476955"/>
                </a:cubicBezTo>
                <a:close/>
                <a:moveTo>
                  <a:pt x="770466" y="1054874"/>
                </a:moveTo>
                <a:lnTo>
                  <a:pt x="770466" y="596194"/>
                </a:lnTo>
                <a:cubicBezTo>
                  <a:pt x="770466" y="565800"/>
                  <a:pt x="745827" y="541161"/>
                  <a:pt x="715433" y="541161"/>
                </a:cubicBezTo>
                <a:cubicBezTo>
                  <a:pt x="685039" y="541161"/>
                  <a:pt x="660400" y="565800"/>
                  <a:pt x="660400" y="596194"/>
                </a:cubicBezTo>
                <a:lnTo>
                  <a:pt x="660400" y="1089658"/>
                </a:lnTo>
                <a:cubicBezTo>
                  <a:pt x="698681" y="1081887"/>
                  <a:pt x="735520" y="1070142"/>
                  <a:pt x="770466" y="1054874"/>
                </a:cubicBezTo>
                <a:close/>
                <a:moveTo>
                  <a:pt x="605366" y="1097949"/>
                </a:moveTo>
                <a:lnTo>
                  <a:pt x="605366" y="596194"/>
                </a:lnTo>
                <a:cubicBezTo>
                  <a:pt x="605366" y="565800"/>
                  <a:pt x="580727" y="541161"/>
                  <a:pt x="550333" y="541161"/>
                </a:cubicBezTo>
                <a:cubicBezTo>
                  <a:pt x="519939" y="541161"/>
                  <a:pt x="495300" y="565800"/>
                  <a:pt x="495300" y="596194"/>
                </a:cubicBezTo>
                <a:lnTo>
                  <a:pt x="495300" y="1097949"/>
                </a:lnTo>
                <a:cubicBezTo>
                  <a:pt x="513400" y="1099746"/>
                  <a:pt x="531759" y="1100666"/>
                  <a:pt x="550333" y="1100666"/>
                </a:cubicBezTo>
                <a:cubicBezTo>
                  <a:pt x="568907" y="1100666"/>
                  <a:pt x="587266" y="1099746"/>
                  <a:pt x="605366" y="1097949"/>
                </a:cubicBezTo>
                <a:close/>
                <a:moveTo>
                  <a:pt x="440266" y="1089658"/>
                </a:moveTo>
                <a:lnTo>
                  <a:pt x="440266" y="596194"/>
                </a:lnTo>
                <a:cubicBezTo>
                  <a:pt x="440266" y="565800"/>
                  <a:pt x="415627" y="541161"/>
                  <a:pt x="385233" y="541161"/>
                </a:cubicBezTo>
                <a:cubicBezTo>
                  <a:pt x="354839" y="541161"/>
                  <a:pt x="330200" y="565800"/>
                  <a:pt x="330200" y="596194"/>
                </a:cubicBezTo>
                <a:lnTo>
                  <a:pt x="330200" y="1054874"/>
                </a:lnTo>
                <a:cubicBezTo>
                  <a:pt x="365146" y="1070142"/>
                  <a:pt x="401985" y="1081887"/>
                  <a:pt x="440266" y="1089658"/>
                </a:cubicBezTo>
                <a:close/>
                <a:moveTo>
                  <a:pt x="825500" y="476955"/>
                </a:moveTo>
                <a:lnTo>
                  <a:pt x="275166" y="476955"/>
                </a:lnTo>
                <a:moveTo>
                  <a:pt x="880533" y="403577"/>
                </a:moveTo>
                <a:lnTo>
                  <a:pt x="220133" y="403577"/>
                </a:lnTo>
              </a:path>
            </a:pathLst>
          </a:custGeom>
          <a:noFill/>
          <a:ln w="13758">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5" name="Rounded Rectangle 5"/>
          <p:cNvSpPr/>
          <p:nvPr/>
        </p:nvSpPr>
        <p:spPr>
          <a:xfrm>
            <a:off x="9984906" y="939628"/>
            <a:ext cx="1964344" cy="1985636"/>
          </a:xfrm>
          <a:custGeom>
            <a:avLst/>
            <a:gdLst/>
            <a:ahLst/>
            <a:cxnLst/>
            <a:rect l="0" t="0" r="0" b="0"/>
            <a:pathLst>
              <a:path w="1100666" h="1100666">
                <a:moveTo>
                  <a:pt x="825500" y="1027041"/>
                </a:moveTo>
                <a:cubicBezTo>
                  <a:pt x="989994" y="931888"/>
                  <a:pt x="1100666" y="754039"/>
                  <a:pt x="1100666" y="550333"/>
                </a:cubicBezTo>
                <a:cubicBezTo>
                  <a:pt x="1100666" y="246393"/>
                  <a:pt x="854273" y="0"/>
                  <a:pt x="550333" y="0"/>
                </a:cubicBezTo>
                <a:cubicBezTo>
                  <a:pt x="246393" y="0"/>
                  <a:pt x="0" y="246393"/>
                  <a:pt x="0" y="550333"/>
                </a:cubicBezTo>
                <a:cubicBezTo>
                  <a:pt x="0" y="754039"/>
                  <a:pt x="110672" y="931888"/>
                  <a:pt x="275166" y="1027041"/>
                </a:cubicBezTo>
                <a:lnTo>
                  <a:pt x="275166" y="476955"/>
                </a:lnTo>
                <a:cubicBezTo>
                  <a:pt x="244769" y="476955"/>
                  <a:pt x="220133" y="452318"/>
                  <a:pt x="220133" y="421922"/>
                </a:cubicBezTo>
                <a:lnTo>
                  <a:pt x="220133" y="403577"/>
                </a:lnTo>
                <a:lnTo>
                  <a:pt x="201788" y="403577"/>
                </a:lnTo>
                <a:cubicBezTo>
                  <a:pt x="181527" y="403577"/>
                  <a:pt x="165100" y="387150"/>
                  <a:pt x="165100" y="366888"/>
                </a:cubicBezTo>
                <a:cubicBezTo>
                  <a:pt x="165100" y="346627"/>
                  <a:pt x="181527" y="330200"/>
                  <a:pt x="201788" y="330200"/>
                </a:cubicBezTo>
                <a:lnTo>
                  <a:pt x="898877" y="330200"/>
                </a:lnTo>
                <a:cubicBezTo>
                  <a:pt x="919139" y="330200"/>
                  <a:pt x="935566" y="346627"/>
                  <a:pt x="935566" y="366888"/>
                </a:cubicBezTo>
                <a:cubicBezTo>
                  <a:pt x="935566" y="387150"/>
                  <a:pt x="919139" y="403577"/>
                  <a:pt x="898877" y="403577"/>
                </a:cubicBezTo>
                <a:lnTo>
                  <a:pt x="880533" y="403577"/>
                </a:lnTo>
                <a:lnTo>
                  <a:pt x="880533" y="421922"/>
                </a:lnTo>
                <a:cubicBezTo>
                  <a:pt x="880533" y="452318"/>
                  <a:pt x="855896" y="476955"/>
                  <a:pt x="825500" y="476955"/>
                </a:cubicBezTo>
                <a:lnTo>
                  <a:pt x="825500" y="1027041"/>
                </a:lnTo>
                <a:moveTo>
                  <a:pt x="770466" y="1054869"/>
                </a:moveTo>
                <a:lnTo>
                  <a:pt x="770466" y="596194"/>
                </a:lnTo>
                <a:cubicBezTo>
                  <a:pt x="770466" y="565797"/>
                  <a:pt x="745830" y="541161"/>
                  <a:pt x="715433" y="541161"/>
                </a:cubicBezTo>
                <a:cubicBezTo>
                  <a:pt x="685036" y="541161"/>
                  <a:pt x="660400" y="565797"/>
                  <a:pt x="660400" y="596194"/>
                </a:cubicBezTo>
                <a:lnTo>
                  <a:pt x="660400" y="1089660"/>
                </a:lnTo>
                <a:cubicBezTo>
                  <a:pt x="698684" y="1081891"/>
                  <a:pt x="735520" y="1070141"/>
                  <a:pt x="770466" y="1054869"/>
                </a:cubicBezTo>
                <a:moveTo>
                  <a:pt x="605366" y="1097951"/>
                </a:moveTo>
                <a:lnTo>
                  <a:pt x="605366" y="596194"/>
                </a:lnTo>
                <a:cubicBezTo>
                  <a:pt x="605366" y="565797"/>
                  <a:pt x="580730" y="541161"/>
                  <a:pt x="550333" y="541161"/>
                </a:cubicBezTo>
                <a:cubicBezTo>
                  <a:pt x="519936" y="541161"/>
                  <a:pt x="495300" y="565797"/>
                  <a:pt x="495300" y="596194"/>
                </a:cubicBezTo>
                <a:lnTo>
                  <a:pt x="495300" y="1097951"/>
                </a:lnTo>
                <a:cubicBezTo>
                  <a:pt x="513396" y="1099749"/>
                  <a:pt x="531759" y="1100666"/>
                  <a:pt x="550333" y="1100666"/>
                </a:cubicBezTo>
                <a:cubicBezTo>
                  <a:pt x="568907" y="1100666"/>
                  <a:pt x="587269" y="1099749"/>
                  <a:pt x="605366" y="1097951"/>
                </a:cubicBezTo>
                <a:moveTo>
                  <a:pt x="440266" y="1089660"/>
                </a:moveTo>
                <a:lnTo>
                  <a:pt x="440266" y="596194"/>
                </a:lnTo>
                <a:cubicBezTo>
                  <a:pt x="440266" y="565797"/>
                  <a:pt x="415630" y="541161"/>
                  <a:pt x="385233" y="541161"/>
                </a:cubicBezTo>
                <a:cubicBezTo>
                  <a:pt x="354836" y="541161"/>
                  <a:pt x="330200" y="565797"/>
                  <a:pt x="330200" y="596194"/>
                </a:cubicBezTo>
                <a:lnTo>
                  <a:pt x="330200" y="1054869"/>
                </a:lnTo>
                <a:cubicBezTo>
                  <a:pt x="365146" y="1070141"/>
                  <a:pt x="401981" y="1081891"/>
                  <a:pt x="440266" y="1089660"/>
                </a:cubicBezTo>
              </a:path>
            </a:pathLst>
          </a:custGeom>
          <a:gradFill rotWithShape="1">
            <a:gsLst>
              <a:gs pos="0">
                <a:srgbClr val="CFF976"/>
              </a:gs>
              <a:gs pos="100000">
                <a:srgbClr val="A8DD38"/>
              </a:gs>
            </a:gsLst>
            <a:lin ang="5400000" scaled="1"/>
          </a:gra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6" name="Rounded Rectangle 6"/>
          <p:cNvSpPr/>
          <p:nvPr/>
        </p:nvSpPr>
        <p:spPr>
          <a:xfrm>
            <a:off x="9984906" y="939628"/>
            <a:ext cx="1964344" cy="1985636"/>
          </a:xfrm>
          <a:custGeom>
            <a:avLst/>
            <a:gdLst/>
            <a:ahLst/>
            <a:cxnLst/>
            <a:rect l="0" t="0" r="0" b="0"/>
            <a:pathLst>
              <a:path w="1100666" h="1100666">
                <a:moveTo>
                  <a:pt x="825500" y="1027042"/>
                </a:moveTo>
                <a:cubicBezTo>
                  <a:pt x="989994" y="931886"/>
                  <a:pt x="1100666" y="754034"/>
                  <a:pt x="1100666" y="550333"/>
                </a:cubicBezTo>
                <a:cubicBezTo>
                  <a:pt x="1100666" y="246392"/>
                  <a:pt x="854274" y="0"/>
                  <a:pt x="550333" y="0"/>
                </a:cubicBezTo>
                <a:cubicBezTo>
                  <a:pt x="246392" y="0"/>
                  <a:pt x="0" y="246392"/>
                  <a:pt x="0" y="550333"/>
                </a:cubicBezTo>
                <a:cubicBezTo>
                  <a:pt x="0" y="754034"/>
                  <a:pt x="110672" y="931886"/>
                  <a:pt x="275166" y="1027042"/>
                </a:cubicBezTo>
                <a:lnTo>
                  <a:pt x="275166" y="476955"/>
                </a:lnTo>
                <a:cubicBezTo>
                  <a:pt x="244772" y="476955"/>
                  <a:pt x="220133" y="452316"/>
                  <a:pt x="220133" y="421922"/>
                </a:cubicBezTo>
                <a:lnTo>
                  <a:pt x="220133" y="403577"/>
                </a:lnTo>
                <a:lnTo>
                  <a:pt x="201788" y="403577"/>
                </a:lnTo>
                <a:cubicBezTo>
                  <a:pt x="181526" y="403577"/>
                  <a:pt x="165100" y="387151"/>
                  <a:pt x="165100" y="366888"/>
                </a:cubicBezTo>
                <a:cubicBezTo>
                  <a:pt x="165100" y="346626"/>
                  <a:pt x="181526" y="330200"/>
                  <a:pt x="201788" y="330200"/>
                </a:cubicBezTo>
                <a:lnTo>
                  <a:pt x="898877" y="330200"/>
                </a:lnTo>
                <a:cubicBezTo>
                  <a:pt x="919140" y="330200"/>
                  <a:pt x="935566" y="346626"/>
                  <a:pt x="935566" y="366888"/>
                </a:cubicBezTo>
                <a:cubicBezTo>
                  <a:pt x="935566" y="387151"/>
                  <a:pt x="919140" y="403577"/>
                  <a:pt x="898877" y="403577"/>
                </a:cubicBezTo>
                <a:lnTo>
                  <a:pt x="880533" y="403577"/>
                </a:lnTo>
                <a:lnTo>
                  <a:pt x="880533" y="421922"/>
                </a:lnTo>
                <a:cubicBezTo>
                  <a:pt x="880533" y="452316"/>
                  <a:pt x="855893" y="476955"/>
                  <a:pt x="825500" y="476955"/>
                </a:cubicBezTo>
                <a:close/>
                <a:moveTo>
                  <a:pt x="770466" y="1054874"/>
                </a:moveTo>
                <a:lnTo>
                  <a:pt x="770466" y="596194"/>
                </a:lnTo>
                <a:cubicBezTo>
                  <a:pt x="770466" y="565800"/>
                  <a:pt x="745827" y="541161"/>
                  <a:pt x="715433" y="541161"/>
                </a:cubicBezTo>
                <a:cubicBezTo>
                  <a:pt x="685039" y="541161"/>
                  <a:pt x="660400" y="565800"/>
                  <a:pt x="660400" y="596194"/>
                </a:cubicBezTo>
                <a:lnTo>
                  <a:pt x="660400" y="1089658"/>
                </a:lnTo>
                <a:cubicBezTo>
                  <a:pt x="698681" y="1081887"/>
                  <a:pt x="735520" y="1070142"/>
                  <a:pt x="770466" y="1054874"/>
                </a:cubicBezTo>
                <a:close/>
                <a:moveTo>
                  <a:pt x="605366" y="1097949"/>
                </a:moveTo>
                <a:lnTo>
                  <a:pt x="605366" y="596194"/>
                </a:lnTo>
                <a:cubicBezTo>
                  <a:pt x="605366" y="565800"/>
                  <a:pt x="580727" y="541161"/>
                  <a:pt x="550333" y="541161"/>
                </a:cubicBezTo>
                <a:cubicBezTo>
                  <a:pt x="519939" y="541161"/>
                  <a:pt x="495300" y="565800"/>
                  <a:pt x="495300" y="596194"/>
                </a:cubicBezTo>
                <a:lnTo>
                  <a:pt x="495300" y="1097949"/>
                </a:lnTo>
                <a:cubicBezTo>
                  <a:pt x="513400" y="1099746"/>
                  <a:pt x="531759" y="1100666"/>
                  <a:pt x="550333" y="1100666"/>
                </a:cubicBezTo>
                <a:cubicBezTo>
                  <a:pt x="568907" y="1100666"/>
                  <a:pt x="587266" y="1099746"/>
                  <a:pt x="605366" y="1097949"/>
                </a:cubicBezTo>
                <a:close/>
                <a:moveTo>
                  <a:pt x="440266" y="1089658"/>
                </a:moveTo>
                <a:lnTo>
                  <a:pt x="440266" y="596194"/>
                </a:lnTo>
                <a:cubicBezTo>
                  <a:pt x="440266" y="565800"/>
                  <a:pt x="415627" y="541161"/>
                  <a:pt x="385233" y="541161"/>
                </a:cubicBezTo>
                <a:cubicBezTo>
                  <a:pt x="354839" y="541161"/>
                  <a:pt x="330200" y="565800"/>
                  <a:pt x="330200" y="596194"/>
                </a:cubicBezTo>
                <a:lnTo>
                  <a:pt x="330200" y="1054874"/>
                </a:lnTo>
                <a:cubicBezTo>
                  <a:pt x="365146" y="1070142"/>
                  <a:pt x="401985" y="1081887"/>
                  <a:pt x="440266" y="1089658"/>
                </a:cubicBezTo>
                <a:close/>
                <a:moveTo>
                  <a:pt x="825500" y="476955"/>
                </a:moveTo>
                <a:lnTo>
                  <a:pt x="275166" y="476955"/>
                </a:lnTo>
                <a:moveTo>
                  <a:pt x="880533" y="403577"/>
                </a:moveTo>
                <a:lnTo>
                  <a:pt x="220133" y="403577"/>
                </a:lnTo>
              </a:path>
            </a:pathLst>
          </a:custGeom>
          <a:noFill/>
          <a:ln w="13758">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 name="Rounded Rectangle 7"/>
          <p:cNvSpPr/>
          <p:nvPr/>
        </p:nvSpPr>
        <p:spPr>
          <a:xfrm>
            <a:off x="7160470" y="324494"/>
            <a:ext cx="1964344" cy="1985636"/>
          </a:xfrm>
          <a:custGeom>
            <a:avLst/>
            <a:gdLst/>
            <a:ahLst/>
            <a:cxnLst/>
            <a:rect l="0" t="0" r="0" b="0"/>
            <a:pathLst>
              <a:path w="1100666" h="1100666">
                <a:moveTo>
                  <a:pt x="825500" y="1027041"/>
                </a:moveTo>
                <a:cubicBezTo>
                  <a:pt x="989994" y="931888"/>
                  <a:pt x="1100666" y="754039"/>
                  <a:pt x="1100666" y="550333"/>
                </a:cubicBezTo>
                <a:cubicBezTo>
                  <a:pt x="1100666" y="246393"/>
                  <a:pt x="854273" y="0"/>
                  <a:pt x="550333" y="0"/>
                </a:cubicBezTo>
                <a:cubicBezTo>
                  <a:pt x="246393" y="0"/>
                  <a:pt x="0" y="246393"/>
                  <a:pt x="0" y="550333"/>
                </a:cubicBezTo>
                <a:cubicBezTo>
                  <a:pt x="0" y="754039"/>
                  <a:pt x="110672" y="931888"/>
                  <a:pt x="275166" y="1027041"/>
                </a:cubicBezTo>
                <a:lnTo>
                  <a:pt x="275166" y="476955"/>
                </a:lnTo>
                <a:cubicBezTo>
                  <a:pt x="244769" y="476955"/>
                  <a:pt x="220133" y="452318"/>
                  <a:pt x="220133" y="421922"/>
                </a:cubicBezTo>
                <a:lnTo>
                  <a:pt x="220133" y="403577"/>
                </a:lnTo>
                <a:lnTo>
                  <a:pt x="201788" y="403577"/>
                </a:lnTo>
                <a:cubicBezTo>
                  <a:pt x="181527" y="403577"/>
                  <a:pt x="165100" y="387150"/>
                  <a:pt x="165100" y="366888"/>
                </a:cubicBezTo>
                <a:cubicBezTo>
                  <a:pt x="165100" y="346627"/>
                  <a:pt x="181527" y="330200"/>
                  <a:pt x="201788" y="330200"/>
                </a:cubicBezTo>
                <a:lnTo>
                  <a:pt x="898877" y="330200"/>
                </a:lnTo>
                <a:cubicBezTo>
                  <a:pt x="919139" y="330200"/>
                  <a:pt x="935566" y="346627"/>
                  <a:pt x="935566" y="366888"/>
                </a:cubicBezTo>
                <a:cubicBezTo>
                  <a:pt x="935566" y="387150"/>
                  <a:pt x="919139" y="403577"/>
                  <a:pt x="898877" y="403577"/>
                </a:cubicBezTo>
                <a:lnTo>
                  <a:pt x="880533" y="403577"/>
                </a:lnTo>
                <a:lnTo>
                  <a:pt x="880533" y="421922"/>
                </a:lnTo>
                <a:cubicBezTo>
                  <a:pt x="880533" y="452318"/>
                  <a:pt x="855896" y="476955"/>
                  <a:pt x="825500" y="476955"/>
                </a:cubicBezTo>
                <a:lnTo>
                  <a:pt x="825500" y="1027041"/>
                </a:lnTo>
                <a:moveTo>
                  <a:pt x="770466" y="1054869"/>
                </a:moveTo>
                <a:lnTo>
                  <a:pt x="770466" y="596194"/>
                </a:lnTo>
                <a:cubicBezTo>
                  <a:pt x="770466" y="565797"/>
                  <a:pt x="745830" y="541161"/>
                  <a:pt x="715433" y="541161"/>
                </a:cubicBezTo>
                <a:cubicBezTo>
                  <a:pt x="685036" y="541161"/>
                  <a:pt x="660400" y="565797"/>
                  <a:pt x="660400" y="596194"/>
                </a:cubicBezTo>
                <a:lnTo>
                  <a:pt x="660400" y="1089660"/>
                </a:lnTo>
                <a:cubicBezTo>
                  <a:pt x="698684" y="1081891"/>
                  <a:pt x="735520" y="1070141"/>
                  <a:pt x="770466" y="1054869"/>
                </a:cubicBezTo>
                <a:moveTo>
                  <a:pt x="605366" y="1097951"/>
                </a:moveTo>
                <a:lnTo>
                  <a:pt x="605366" y="596194"/>
                </a:lnTo>
                <a:cubicBezTo>
                  <a:pt x="605366" y="565797"/>
                  <a:pt x="580730" y="541161"/>
                  <a:pt x="550333" y="541161"/>
                </a:cubicBezTo>
                <a:cubicBezTo>
                  <a:pt x="519936" y="541161"/>
                  <a:pt x="495300" y="565797"/>
                  <a:pt x="495300" y="596194"/>
                </a:cubicBezTo>
                <a:lnTo>
                  <a:pt x="495300" y="1097951"/>
                </a:lnTo>
                <a:cubicBezTo>
                  <a:pt x="513396" y="1099749"/>
                  <a:pt x="531759" y="1100666"/>
                  <a:pt x="550333" y="1100666"/>
                </a:cubicBezTo>
                <a:cubicBezTo>
                  <a:pt x="568907" y="1100666"/>
                  <a:pt x="587269" y="1099749"/>
                  <a:pt x="605366" y="1097951"/>
                </a:cubicBezTo>
                <a:moveTo>
                  <a:pt x="440266" y="1089660"/>
                </a:moveTo>
                <a:lnTo>
                  <a:pt x="440266" y="596194"/>
                </a:lnTo>
                <a:cubicBezTo>
                  <a:pt x="440266" y="565797"/>
                  <a:pt x="415630" y="541161"/>
                  <a:pt x="385233" y="541161"/>
                </a:cubicBezTo>
                <a:cubicBezTo>
                  <a:pt x="354836" y="541161"/>
                  <a:pt x="330200" y="565797"/>
                  <a:pt x="330200" y="596194"/>
                </a:cubicBezTo>
                <a:lnTo>
                  <a:pt x="330200" y="1054869"/>
                </a:lnTo>
                <a:cubicBezTo>
                  <a:pt x="365146" y="1070141"/>
                  <a:pt x="401981" y="1081891"/>
                  <a:pt x="440266" y="1089660"/>
                </a:cubicBezTo>
              </a:path>
            </a:pathLst>
          </a:custGeom>
          <a:gradFill rotWithShape="1">
            <a:gsLst>
              <a:gs pos="0">
                <a:srgbClr val="83FAC1"/>
              </a:gs>
              <a:gs pos="100000">
                <a:srgbClr val="44E095"/>
              </a:gs>
            </a:gsLst>
            <a:lin ang="5400000" scaled="1"/>
          </a:gra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 name="Rounded Rectangle 8"/>
          <p:cNvSpPr/>
          <p:nvPr/>
        </p:nvSpPr>
        <p:spPr>
          <a:xfrm>
            <a:off x="7160470" y="324494"/>
            <a:ext cx="1964344" cy="1985636"/>
          </a:xfrm>
          <a:custGeom>
            <a:avLst/>
            <a:gdLst/>
            <a:ahLst/>
            <a:cxnLst/>
            <a:rect l="0" t="0" r="0" b="0"/>
            <a:pathLst>
              <a:path w="1100666" h="1100666">
                <a:moveTo>
                  <a:pt x="825500" y="1027042"/>
                </a:moveTo>
                <a:cubicBezTo>
                  <a:pt x="989994" y="931886"/>
                  <a:pt x="1100666" y="754034"/>
                  <a:pt x="1100666" y="550333"/>
                </a:cubicBezTo>
                <a:cubicBezTo>
                  <a:pt x="1100666" y="246392"/>
                  <a:pt x="854274" y="0"/>
                  <a:pt x="550333" y="0"/>
                </a:cubicBezTo>
                <a:cubicBezTo>
                  <a:pt x="246392" y="0"/>
                  <a:pt x="0" y="246392"/>
                  <a:pt x="0" y="550333"/>
                </a:cubicBezTo>
                <a:cubicBezTo>
                  <a:pt x="0" y="754034"/>
                  <a:pt x="110672" y="931886"/>
                  <a:pt x="275166" y="1027042"/>
                </a:cubicBezTo>
                <a:lnTo>
                  <a:pt x="275166" y="476955"/>
                </a:lnTo>
                <a:cubicBezTo>
                  <a:pt x="244772" y="476955"/>
                  <a:pt x="220133" y="452316"/>
                  <a:pt x="220133" y="421922"/>
                </a:cubicBezTo>
                <a:lnTo>
                  <a:pt x="220133" y="403577"/>
                </a:lnTo>
                <a:lnTo>
                  <a:pt x="201788" y="403577"/>
                </a:lnTo>
                <a:cubicBezTo>
                  <a:pt x="181526" y="403577"/>
                  <a:pt x="165100" y="387151"/>
                  <a:pt x="165100" y="366888"/>
                </a:cubicBezTo>
                <a:cubicBezTo>
                  <a:pt x="165100" y="346626"/>
                  <a:pt x="181526" y="330200"/>
                  <a:pt x="201788" y="330200"/>
                </a:cubicBezTo>
                <a:lnTo>
                  <a:pt x="898877" y="330200"/>
                </a:lnTo>
                <a:cubicBezTo>
                  <a:pt x="919140" y="330200"/>
                  <a:pt x="935566" y="346626"/>
                  <a:pt x="935566" y="366888"/>
                </a:cubicBezTo>
                <a:cubicBezTo>
                  <a:pt x="935566" y="387151"/>
                  <a:pt x="919140" y="403577"/>
                  <a:pt x="898877" y="403577"/>
                </a:cubicBezTo>
                <a:lnTo>
                  <a:pt x="880533" y="403577"/>
                </a:lnTo>
                <a:lnTo>
                  <a:pt x="880533" y="421922"/>
                </a:lnTo>
                <a:cubicBezTo>
                  <a:pt x="880533" y="452316"/>
                  <a:pt x="855893" y="476955"/>
                  <a:pt x="825500" y="476955"/>
                </a:cubicBezTo>
                <a:close/>
                <a:moveTo>
                  <a:pt x="770466" y="1054874"/>
                </a:moveTo>
                <a:lnTo>
                  <a:pt x="770466" y="596194"/>
                </a:lnTo>
                <a:cubicBezTo>
                  <a:pt x="770466" y="565800"/>
                  <a:pt x="745827" y="541161"/>
                  <a:pt x="715433" y="541161"/>
                </a:cubicBezTo>
                <a:cubicBezTo>
                  <a:pt x="685039" y="541161"/>
                  <a:pt x="660400" y="565800"/>
                  <a:pt x="660400" y="596194"/>
                </a:cubicBezTo>
                <a:lnTo>
                  <a:pt x="660400" y="1089658"/>
                </a:lnTo>
                <a:cubicBezTo>
                  <a:pt x="698681" y="1081887"/>
                  <a:pt x="735520" y="1070142"/>
                  <a:pt x="770466" y="1054874"/>
                </a:cubicBezTo>
                <a:close/>
                <a:moveTo>
                  <a:pt x="605366" y="1097949"/>
                </a:moveTo>
                <a:lnTo>
                  <a:pt x="605366" y="596194"/>
                </a:lnTo>
                <a:cubicBezTo>
                  <a:pt x="605366" y="565800"/>
                  <a:pt x="580727" y="541161"/>
                  <a:pt x="550333" y="541161"/>
                </a:cubicBezTo>
                <a:cubicBezTo>
                  <a:pt x="519939" y="541161"/>
                  <a:pt x="495300" y="565800"/>
                  <a:pt x="495300" y="596194"/>
                </a:cubicBezTo>
                <a:lnTo>
                  <a:pt x="495300" y="1097949"/>
                </a:lnTo>
                <a:cubicBezTo>
                  <a:pt x="513400" y="1099746"/>
                  <a:pt x="531759" y="1100666"/>
                  <a:pt x="550333" y="1100666"/>
                </a:cubicBezTo>
                <a:cubicBezTo>
                  <a:pt x="568907" y="1100666"/>
                  <a:pt x="587266" y="1099746"/>
                  <a:pt x="605366" y="1097949"/>
                </a:cubicBezTo>
                <a:close/>
                <a:moveTo>
                  <a:pt x="440266" y="1089658"/>
                </a:moveTo>
                <a:lnTo>
                  <a:pt x="440266" y="596194"/>
                </a:lnTo>
                <a:cubicBezTo>
                  <a:pt x="440266" y="565800"/>
                  <a:pt x="415627" y="541161"/>
                  <a:pt x="385233" y="541161"/>
                </a:cubicBezTo>
                <a:cubicBezTo>
                  <a:pt x="354839" y="541161"/>
                  <a:pt x="330200" y="565800"/>
                  <a:pt x="330200" y="596194"/>
                </a:cubicBezTo>
                <a:lnTo>
                  <a:pt x="330200" y="1054874"/>
                </a:lnTo>
                <a:cubicBezTo>
                  <a:pt x="365146" y="1070142"/>
                  <a:pt x="401985" y="1081887"/>
                  <a:pt x="440266" y="1089658"/>
                </a:cubicBezTo>
                <a:close/>
                <a:moveTo>
                  <a:pt x="825500" y="476955"/>
                </a:moveTo>
                <a:lnTo>
                  <a:pt x="275166" y="476955"/>
                </a:lnTo>
                <a:moveTo>
                  <a:pt x="880533" y="403577"/>
                </a:moveTo>
                <a:lnTo>
                  <a:pt x="220133" y="403577"/>
                </a:lnTo>
              </a:path>
            </a:pathLst>
          </a:custGeom>
          <a:noFill/>
          <a:ln w="13758">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9" name="TextBox 10"/>
          <p:cNvSpPr txBox="1"/>
          <p:nvPr/>
        </p:nvSpPr>
        <p:spPr>
          <a:xfrm>
            <a:off x="10003015" y="3330777"/>
            <a:ext cx="1934825" cy="110799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400" b="1" dirty="0" err="1">
                <a:solidFill>
                  <a:srgbClr val="92BD39"/>
                </a:solidFill>
                <a:latin typeface="Roboto" panose="02000000000000000000"/>
              </a:rPr>
              <a:t>Phát</a:t>
            </a:r>
            <a:r>
              <a:rPr sz="2400" b="1" dirty="0">
                <a:solidFill>
                  <a:srgbClr val="92BD39"/>
                </a:solidFill>
                <a:latin typeface="Roboto" panose="02000000000000000000"/>
              </a:rPr>
              <a:t> </a:t>
            </a:r>
            <a:r>
              <a:rPr sz="2400" b="1" dirty="0" err="1">
                <a:solidFill>
                  <a:srgbClr val="92BD39"/>
                </a:solidFill>
                <a:latin typeface="Roboto" panose="02000000000000000000"/>
              </a:rPr>
              <a:t>triển</a:t>
            </a:r>
            <a:r>
              <a:rPr sz="2400" b="1" dirty="0">
                <a:solidFill>
                  <a:srgbClr val="92BD39"/>
                </a:solidFill>
                <a:latin typeface="Roboto" panose="02000000000000000000"/>
              </a:rPr>
              <a:t> </a:t>
            </a:r>
            <a:r>
              <a:rPr sz="2400" b="1" dirty="0" err="1">
                <a:solidFill>
                  <a:srgbClr val="92BD39"/>
                </a:solidFill>
                <a:latin typeface="Roboto" panose="02000000000000000000"/>
              </a:rPr>
              <a:t>kỹ</a:t>
            </a:r>
            <a:r>
              <a:rPr sz="2400" b="1" dirty="0">
                <a:solidFill>
                  <a:srgbClr val="92BD39"/>
                </a:solidFill>
                <a:latin typeface="Roboto" panose="02000000000000000000"/>
              </a:rPr>
              <a:t>
</a:t>
            </a:r>
            <a:r>
              <a:rPr sz="2400" b="1" dirty="0" err="1">
                <a:solidFill>
                  <a:srgbClr val="92BD39"/>
                </a:solidFill>
                <a:latin typeface="Roboto" panose="02000000000000000000"/>
              </a:rPr>
              <a:t>năng</a:t>
            </a:r>
            <a:r>
              <a:rPr sz="2400" b="1" dirty="0">
                <a:solidFill>
                  <a:srgbClr val="92BD39"/>
                </a:solidFill>
                <a:latin typeface="Roboto" panose="02000000000000000000"/>
              </a:rPr>
              <a:t> </a:t>
            </a:r>
            <a:r>
              <a:rPr sz="2400" b="1" dirty="0" err="1">
                <a:solidFill>
                  <a:srgbClr val="92BD39"/>
                </a:solidFill>
                <a:latin typeface="Roboto" panose="02000000000000000000"/>
              </a:rPr>
              <a:t>số</a:t>
            </a:r>
            <a:r>
              <a:rPr sz="2400" b="1" dirty="0">
                <a:solidFill>
                  <a:srgbClr val="92BD39"/>
                </a:solidFill>
                <a:latin typeface="Roboto" panose="02000000000000000000"/>
              </a:rPr>
              <a:t> </a:t>
            </a:r>
            <a:r>
              <a:rPr sz="2400" b="1" dirty="0" err="1">
                <a:solidFill>
                  <a:srgbClr val="92BD39"/>
                </a:solidFill>
                <a:latin typeface="Roboto" panose="02000000000000000000"/>
              </a:rPr>
              <a:t>và</a:t>
            </a:r>
            <a:r>
              <a:rPr sz="2400" b="1" dirty="0">
                <a:solidFill>
                  <a:srgbClr val="92BD39"/>
                </a:solidFill>
                <a:latin typeface="Roboto" panose="02000000000000000000"/>
              </a:rPr>
              <a:t> </a:t>
            </a:r>
            <a:r>
              <a:rPr sz="2400" b="1" dirty="0" err="1">
                <a:solidFill>
                  <a:srgbClr val="92BD39"/>
                </a:solidFill>
                <a:latin typeface="Roboto" panose="02000000000000000000"/>
              </a:rPr>
              <a:t>tư</a:t>
            </a:r>
            <a:r>
              <a:rPr sz="2400" b="1" dirty="0">
                <a:solidFill>
                  <a:srgbClr val="92BD39"/>
                </a:solidFill>
                <a:latin typeface="Roboto" panose="02000000000000000000"/>
              </a:rPr>
              <a:t>
</a:t>
            </a:r>
            <a:r>
              <a:rPr sz="2400" b="1" dirty="0" err="1">
                <a:solidFill>
                  <a:srgbClr val="92BD39"/>
                </a:solidFill>
                <a:latin typeface="Roboto" panose="02000000000000000000"/>
              </a:rPr>
              <a:t>duy</a:t>
            </a:r>
            <a:r>
              <a:rPr sz="2400" b="1" dirty="0">
                <a:solidFill>
                  <a:srgbClr val="92BD39"/>
                </a:solidFill>
                <a:latin typeface="Roboto" panose="02000000000000000000"/>
              </a:rPr>
              <a:t> </a:t>
            </a:r>
            <a:r>
              <a:rPr sz="2400" b="1" dirty="0" err="1">
                <a:solidFill>
                  <a:srgbClr val="92BD39"/>
                </a:solidFill>
                <a:latin typeface="Roboto" panose="02000000000000000000"/>
              </a:rPr>
              <a:t>phản</a:t>
            </a:r>
            <a:r>
              <a:rPr sz="2400" b="1" dirty="0">
                <a:solidFill>
                  <a:srgbClr val="92BD39"/>
                </a:solidFill>
                <a:latin typeface="Roboto" panose="02000000000000000000"/>
              </a:rPr>
              <a:t> </a:t>
            </a:r>
            <a:r>
              <a:rPr sz="2400" b="1" dirty="0" err="1">
                <a:solidFill>
                  <a:srgbClr val="92BD39"/>
                </a:solidFill>
                <a:latin typeface="Roboto" panose="02000000000000000000"/>
              </a:rPr>
              <a:t>biện</a:t>
            </a:r>
            <a:endParaRPr sz="2400" b="1" dirty="0">
              <a:solidFill>
                <a:srgbClr val="92BD39"/>
              </a:solidFill>
              <a:latin typeface="Roboto" panose="02000000000000000000"/>
            </a:endParaRPr>
          </a:p>
        </p:txBody>
      </p:sp>
      <p:sp>
        <p:nvSpPr>
          <p:cNvPr id="40" name="TextBox 11"/>
          <p:cNvSpPr txBox="1"/>
          <p:nvPr/>
        </p:nvSpPr>
        <p:spPr>
          <a:xfrm>
            <a:off x="15833992" y="2856341"/>
            <a:ext cx="1793761" cy="73866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400" b="1" dirty="0" err="1">
                <a:solidFill>
                  <a:srgbClr val="DE8431"/>
                </a:solidFill>
                <a:latin typeface="Roboto" panose="02000000000000000000"/>
              </a:rPr>
              <a:t>Thúc</a:t>
            </a:r>
            <a:r>
              <a:rPr sz="2400" b="1" dirty="0">
                <a:solidFill>
                  <a:srgbClr val="DE8431"/>
                </a:solidFill>
                <a:latin typeface="Roboto" panose="02000000000000000000"/>
              </a:rPr>
              <a:t> </a:t>
            </a:r>
            <a:r>
              <a:rPr sz="2400" b="1" dirty="0" err="1">
                <a:solidFill>
                  <a:srgbClr val="DE8431"/>
                </a:solidFill>
                <a:latin typeface="Roboto" panose="02000000000000000000"/>
              </a:rPr>
              <a:t>đẩy</a:t>
            </a:r>
            <a:r>
              <a:rPr sz="2400" b="1" dirty="0">
                <a:solidFill>
                  <a:srgbClr val="DE8431"/>
                </a:solidFill>
                <a:latin typeface="Roboto" panose="02000000000000000000"/>
              </a:rPr>
              <a:t> </a:t>
            </a:r>
            <a:r>
              <a:rPr sz="2400" b="1" dirty="0" err="1">
                <a:solidFill>
                  <a:srgbClr val="DE8431"/>
                </a:solidFill>
                <a:latin typeface="Roboto" panose="02000000000000000000"/>
              </a:rPr>
              <a:t>hội</a:t>
            </a:r>
            <a:r>
              <a:rPr sz="2400" b="1" dirty="0">
                <a:solidFill>
                  <a:srgbClr val="DE8431"/>
                </a:solidFill>
                <a:latin typeface="Roboto" panose="02000000000000000000"/>
              </a:rPr>
              <a:t>
</a:t>
            </a:r>
            <a:r>
              <a:rPr sz="2400" b="1" dirty="0" err="1">
                <a:solidFill>
                  <a:srgbClr val="DE8431"/>
                </a:solidFill>
                <a:latin typeface="Roboto" panose="02000000000000000000"/>
              </a:rPr>
              <a:t>nhập</a:t>
            </a:r>
            <a:r>
              <a:rPr sz="2400" b="1" dirty="0">
                <a:solidFill>
                  <a:srgbClr val="DE8431"/>
                </a:solidFill>
                <a:latin typeface="Roboto" panose="02000000000000000000"/>
              </a:rPr>
              <a:t> </a:t>
            </a:r>
            <a:r>
              <a:rPr sz="2400" b="1" dirty="0" err="1">
                <a:solidFill>
                  <a:srgbClr val="DE8431"/>
                </a:solidFill>
                <a:latin typeface="Roboto" panose="02000000000000000000"/>
              </a:rPr>
              <a:t>quốc</a:t>
            </a:r>
            <a:r>
              <a:rPr sz="2400" b="1" dirty="0">
                <a:solidFill>
                  <a:srgbClr val="DE8431"/>
                </a:solidFill>
                <a:latin typeface="Roboto" panose="02000000000000000000"/>
              </a:rPr>
              <a:t> </a:t>
            </a:r>
            <a:r>
              <a:rPr sz="2400" b="1" dirty="0" err="1">
                <a:solidFill>
                  <a:srgbClr val="DE8431"/>
                </a:solidFill>
                <a:latin typeface="Roboto" panose="02000000000000000000"/>
              </a:rPr>
              <a:t>tế</a:t>
            </a:r>
            <a:endParaRPr sz="2400" b="1" dirty="0">
              <a:solidFill>
                <a:srgbClr val="DE8431"/>
              </a:solidFill>
              <a:latin typeface="Roboto" panose="02000000000000000000"/>
            </a:endParaRPr>
          </a:p>
        </p:txBody>
      </p:sp>
      <p:sp>
        <p:nvSpPr>
          <p:cNvPr id="41" name="TextBox 12"/>
          <p:cNvSpPr txBox="1"/>
          <p:nvPr/>
        </p:nvSpPr>
        <p:spPr>
          <a:xfrm>
            <a:off x="6160815" y="2664648"/>
            <a:ext cx="3844764" cy="135421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200" b="1" dirty="0" err="1">
                <a:solidFill>
                  <a:srgbClr val="3CC583"/>
                </a:solidFill>
                <a:latin typeface="Roboto" panose="02000000000000000000"/>
              </a:rPr>
              <a:t>Nâng</a:t>
            </a:r>
            <a:r>
              <a:rPr sz="2200" b="1" dirty="0">
                <a:solidFill>
                  <a:srgbClr val="3CC583"/>
                </a:solidFill>
                <a:latin typeface="Roboto" panose="02000000000000000000"/>
              </a:rPr>
              <a:t> </a:t>
            </a:r>
            <a:r>
              <a:rPr sz="2200" b="1" dirty="0" err="1">
                <a:solidFill>
                  <a:srgbClr val="3CC583"/>
                </a:solidFill>
                <a:latin typeface="Roboto" panose="02000000000000000000"/>
              </a:rPr>
              <a:t>cao</a:t>
            </a:r>
            <a:r>
              <a:rPr sz="2200" b="1" dirty="0">
                <a:solidFill>
                  <a:srgbClr val="3CC583"/>
                </a:solidFill>
                <a:latin typeface="Roboto" panose="02000000000000000000"/>
              </a:rPr>
              <a:t> </a:t>
            </a:r>
            <a:r>
              <a:rPr sz="2200" b="1" dirty="0" err="1">
                <a:solidFill>
                  <a:srgbClr val="3CC583"/>
                </a:solidFill>
                <a:latin typeface="Roboto" panose="02000000000000000000"/>
              </a:rPr>
              <a:t>năng</a:t>
            </a:r>
            <a:r>
              <a:rPr sz="2200" b="1" dirty="0">
                <a:solidFill>
                  <a:srgbClr val="3CC583"/>
                </a:solidFill>
                <a:latin typeface="Roboto" panose="02000000000000000000"/>
              </a:rPr>
              <a:t>
</a:t>
            </a:r>
            <a:r>
              <a:rPr sz="2200" b="1" dirty="0" err="1">
                <a:solidFill>
                  <a:srgbClr val="3CC583"/>
                </a:solidFill>
                <a:latin typeface="Roboto" panose="02000000000000000000"/>
              </a:rPr>
              <a:t>lực</a:t>
            </a:r>
            <a:r>
              <a:rPr sz="2200" b="1" dirty="0">
                <a:solidFill>
                  <a:srgbClr val="3CC583"/>
                </a:solidFill>
                <a:latin typeface="Roboto" panose="02000000000000000000"/>
              </a:rPr>
              <a:t> </a:t>
            </a:r>
            <a:r>
              <a:rPr sz="2200" b="1" dirty="0" err="1">
                <a:solidFill>
                  <a:srgbClr val="3CC583"/>
                </a:solidFill>
                <a:latin typeface="Roboto" panose="02000000000000000000"/>
              </a:rPr>
              <a:t>đổi</a:t>
            </a:r>
            <a:r>
              <a:rPr sz="2200" b="1" dirty="0">
                <a:solidFill>
                  <a:srgbClr val="3CC583"/>
                </a:solidFill>
                <a:latin typeface="Roboto" panose="02000000000000000000"/>
              </a:rPr>
              <a:t> </a:t>
            </a:r>
            <a:r>
              <a:rPr sz="2200" b="1" dirty="0" err="1">
                <a:solidFill>
                  <a:srgbClr val="3CC583"/>
                </a:solidFill>
                <a:latin typeface="Roboto" panose="02000000000000000000"/>
              </a:rPr>
              <a:t>mới</a:t>
            </a:r>
            <a:r>
              <a:rPr sz="2200" b="1" dirty="0">
                <a:solidFill>
                  <a:srgbClr val="3CC583"/>
                </a:solidFill>
                <a:latin typeface="Roboto" panose="02000000000000000000"/>
              </a:rPr>
              <a:t>
</a:t>
            </a:r>
            <a:r>
              <a:rPr sz="2200" b="1" dirty="0" err="1">
                <a:solidFill>
                  <a:srgbClr val="3CC583"/>
                </a:solidFill>
                <a:latin typeface="Roboto" panose="02000000000000000000"/>
              </a:rPr>
              <a:t>sáng</a:t>
            </a:r>
            <a:r>
              <a:rPr sz="2200" b="1" dirty="0">
                <a:solidFill>
                  <a:srgbClr val="3CC583"/>
                </a:solidFill>
                <a:latin typeface="Roboto" panose="02000000000000000000"/>
              </a:rPr>
              <a:t> </a:t>
            </a:r>
            <a:r>
              <a:rPr sz="2200" b="1" dirty="0" err="1">
                <a:solidFill>
                  <a:srgbClr val="3CC583"/>
                </a:solidFill>
                <a:latin typeface="Roboto" panose="02000000000000000000"/>
              </a:rPr>
              <a:t>tạo</a:t>
            </a:r>
            <a:r>
              <a:rPr sz="2200" b="1" dirty="0">
                <a:solidFill>
                  <a:srgbClr val="3CC583"/>
                </a:solidFill>
                <a:latin typeface="Roboto" panose="02000000000000000000"/>
              </a:rPr>
              <a:t> </a:t>
            </a:r>
            <a:r>
              <a:rPr sz="2200" b="1" dirty="0" err="1">
                <a:solidFill>
                  <a:srgbClr val="3CC583"/>
                </a:solidFill>
                <a:latin typeface="Roboto" panose="02000000000000000000"/>
              </a:rPr>
              <a:t>và</a:t>
            </a:r>
            <a:r>
              <a:rPr sz="2200" b="1" dirty="0">
                <a:solidFill>
                  <a:srgbClr val="3CC583"/>
                </a:solidFill>
                <a:latin typeface="Roboto" panose="02000000000000000000"/>
              </a:rPr>
              <a:t>
</a:t>
            </a:r>
            <a:r>
              <a:rPr sz="2200" b="1" dirty="0" err="1">
                <a:solidFill>
                  <a:srgbClr val="3CC583"/>
                </a:solidFill>
                <a:latin typeface="Roboto" panose="02000000000000000000"/>
              </a:rPr>
              <a:t>năng</a:t>
            </a:r>
            <a:r>
              <a:rPr sz="2200" b="1" dirty="0">
                <a:solidFill>
                  <a:srgbClr val="3CC583"/>
                </a:solidFill>
                <a:latin typeface="Roboto" panose="02000000000000000000"/>
              </a:rPr>
              <a:t> </a:t>
            </a:r>
            <a:r>
              <a:rPr sz="2200" b="1" dirty="0" err="1">
                <a:solidFill>
                  <a:srgbClr val="3CC583"/>
                </a:solidFill>
                <a:latin typeface="Roboto" panose="02000000000000000000"/>
              </a:rPr>
              <a:t>suất</a:t>
            </a:r>
            <a:r>
              <a:rPr sz="2200" b="1" dirty="0">
                <a:solidFill>
                  <a:srgbClr val="3CC583"/>
                </a:solidFill>
                <a:latin typeface="Roboto" panose="02000000000000000000"/>
              </a:rPr>
              <a:t> </a:t>
            </a:r>
            <a:r>
              <a:rPr sz="2200" b="1" dirty="0" err="1">
                <a:solidFill>
                  <a:srgbClr val="3CC583"/>
                </a:solidFill>
                <a:latin typeface="Roboto" panose="02000000000000000000"/>
              </a:rPr>
              <a:t>lao</a:t>
            </a:r>
            <a:r>
              <a:rPr lang="en-US" sz="2200" b="1" dirty="0">
                <a:solidFill>
                  <a:srgbClr val="3CC583"/>
                </a:solidFill>
                <a:latin typeface="Roboto" panose="02000000000000000000"/>
              </a:rPr>
              <a:t> </a:t>
            </a:r>
            <a:r>
              <a:rPr sz="2200" b="1" dirty="0" err="1">
                <a:solidFill>
                  <a:srgbClr val="3CC583"/>
                </a:solidFill>
                <a:latin typeface="Roboto" panose="02000000000000000000"/>
              </a:rPr>
              <a:t>động</a:t>
            </a:r>
            <a:endParaRPr sz="2200" b="1" dirty="0">
              <a:solidFill>
                <a:srgbClr val="3CC583"/>
              </a:solidFill>
              <a:latin typeface="Roboto" panose="02000000000000000000"/>
            </a:endParaRPr>
          </a:p>
        </p:txBody>
      </p:sp>
      <p:sp>
        <p:nvSpPr>
          <p:cNvPr id="42" name="TextBox 13"/>
          <p:cNvSpPr txBox="1"/>
          <p:nvPr/>
        </p:nvSpPr>
        <p:spPr>
          <a:xfrm>
            <a:off x="12704475" y="3301603"/>
            <a:ext cx="2470228" cy="110799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400" b="1" dirty="0" err="1">
                <a:solidFill>
                  <a:srgbClr val="E0CB15"/>
                </a:solidFill>
                <a:latin typeface="Roboto" panose="02000000000000000000"/>
              </a:rPr>
              <a:t>Mở</a:t>
            </a:r>
            <a:r>
              <a:rPr sz="2400" b="1" dirty="0">
                <a:solidFill>
                  <a:srgbClr val="E0CB15"/>
                </a:solidFill>
                <a:latin typeface="Roboto" panose="02000000000000000000"/>
              </a:rPr>
              <a:t> </a:t>
            </a:r>
            <a:r>
              <a:rPr sz="2400" b="1" dirty="0" err="1">
                <a:solidFill>
                  <a:srgbClr val="E0CB15"/>
                </a:solidFill>
                <a:latin typeface="Roboto" panose="02000000000000000000"/>
              </a:rPr>
              <a:t>rộng</a:t>
            </a:r>
            <a:r>
              <a:rPr sz="2400" b="1" dirty="0">
                <a:solidFill>
                  <a:srgbClr val="E0CB15"/>
                </a:solidFill>
                <a:latin typeface="Roboto" panose="02000000000000000000"/>
              </a:rPr>
              <a:t> </a:t>
            </a:r>
            <a:r>
              <a:rPr sz="2400" b="1" dirty="0" err="1">
                <a:solidFill>
                  <a:srgbClr val="E0CB15"/>
                </a:solidFill>
                <a:latin typeface="Roboto" panose="02000000000000000000"/>
              </a:rPr>
              <a:t>hệ</a:t>
            </a:r>
            <a:r>
              <a:rPr sz="2400" b="1" dirty="0">
                <a:solidFill>
                  <a:srgbClr val="E0CB15"/>
                </a:solidFill>
                <a:latin typeface="Roboto" panose="02000000000000000000"/>
              </a:rPr>
              <a:t>
</a:t>
            </a:r>
            <a:r>
              <a:rPr sz="2400" b="1" dirty="0" err="1">
                <a:solidFill>
                  <a:srgbClr val="E0CB15"/>
                </a:solidFill>
                <a:latin typeface="Roboto" panose="02000000000000000000"/>
              </a:rPr>
              <a:t>sinh</a:t>
            </a:r>
            <a:r>
              <a:rPr sz="2400" b="1" dirty="0">
                <a:solidFill>
                  <a:srgbClr val="E0CB15"/>
                </a:solidFill>
                <a:latin typeface="Roboto" panose="02000000000000000000"/>
              </a:rPr>
              <a:t> </a:t>
            </a:r>
            <a:r>
              <a:rPr sz="2400" b="1" dirty="0" err="1">
                <a:solidFill>
                  <a:srgbClr val="E0CB15"/>
                </a:solidFill>
                <a:latin typeface="Roboto" panose="02000000000000000000"/>
              </a:rPr>
              <a:t>thái</a:t>
            </a:r>
            <a:r>
              <a:rPr sz="2400" b="1" dirty="0">
                <a:solidFill>
                  <a:srgbClr val="E0CB15"/>
                </a:solidFill>
                <a:latin typeface="Roboto" panose="02000000000000000000"/>
              </a:rPr>
              <a:t> </a:t>
            </a:r>
            <a:r>
              <a:rPr sz="2400" b="1" dirty="0" err="1">
                <a:solidFill>
                  <a:srgbClr val="E0CB15"/>
                </a:solidFill>
                <a:latin typeface="Roboto" panose="02000000000000000000"/>
              </a:rPr>
              <a:t>khởi</a:t>
            </a:r>
            <a:r>
              <a:rPr sz="2400" b="1" dirty="0">
                <a:solidFill>
                  <a:srgbClr val="E0CB15"/>
                </a:solidFill>
                <a:latin typeface="Roboto" panose="02000000000000000000"/>
              </a:rPr>
              <a:t>
</a:t>
            </a:r>
            <a:r>
              <a:rPr sz="2400" b="1" dirty="0" err="1">
                <a:solidFill>
                  <a:srgbClr val="E0CB15"/>
                </a:solidFill>
                <a:latin typeface="Roboto" panose="02000000000000000000"/>
              </a:rPr>
              <a:t>nghiệp</a:t>
            </a:r>
            <a:r>
              <a:rPr sz="2400" b="1" dirty="0">
                <a:solidFill>
                  <a:srgbClr val="E0CB15"/>
                </a:solidFill>
                <a:latin typeface="Roboto" panose="02000000000000000000"/>
              </a:rPr>
              <a:t> </a:t>
            </a:r>
            <a:r>
              <a:rPr sz="2400" b="1" dirty="0" err="1">
                <a:solidFill>
                  <a:srgbClr val="E0CB15"/>
                </a:solidFill>
                <a:latin typeface="Roboto" panose="02000000000000000000"/>
              </a:rPr>
              <a:t>công</a:t>
            </a:r>
            <a:r>
              <a:rPr lang="en-US" sz="2400" b="1" dirty="0">
                <a:solidFill>
                  <a:srgbClr val="E0CB15"/>
                </a:solidFill>
                <a:latin typeface="Roboto" panose="02000000000000000000"/>
              </a:rPr>
              <a:t> </a:t>
            </a:r>
            <a:r>
              <a:rPr sz="2400" b="1" dirty="0" err="1">
                <a:solidFill>
                  <a:srgbClr val="E0CB15"/>
                </a:solidFill>
                <a:latin typeface="Roboto" panose="02000000000000000000"/>
              </a:rPr>
              <a:t>nghệ</a:t>
            </a:r>
            <a:endParaRPr sz="2400" b="1" dirty="0">
              <a:solidFill>
                <a:srgbClr val="E0CB15"/>
              </a:solidFill>
              <a:latin typeface="Roboto" panose="02000000000000000000"/>
            </a:endParaRPr>
          </a:p>
        </p:txBody>
      </p:sp>
      <p:sp>
        <p:nvSpPr>
          <p:cNvPr id="43" name="TextBox 14"/>
          <p:cNvSpPr txBox="1"/>
          <p:nvPr/>
        </p:nvSpPr>
        <p:spPr>
          <a:xfrm>
            <a:off x="15399578" y="3806247"/>
            <a:ext cx="2662588" cy="307776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1" dirty="0" err="1">
                <a:solidFill>
                  <a:schemeClr val="tx1">
                    <a:lumMod val="65000"/>
                    <a:lumOff val="35000"/>
                  </a:schemeClr>
                </a:solidFill>
                <a:latin typeface="+mj-lt"/>
              </a:rPr>
              <a:t>Hợp</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tác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quốc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tế</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giúp</a:t>
            </a:r>
            <a:r>
              <a:rPr sz="2000" b="1" dirty="0">
                <a:solidFill>
                  <a:schemeClr val="tx1">
                    <a:lumMod val="65000"/>
                    <a:lumOff val="35000"/>
                  </a:schemeClr>
                </a:solidFill>
                <a:latin typeface="+mj-lt"/>
              </a:rPr>
              <a:t>
Việt Nam </a:t>
            </a:r>
            <a:r>
              <a:rPr sz="2000" b="1" dirty="0" err="1">
                <a:solidFill>
                  <a:schemeClr val="tx1">
                    <a:lumMod val="65000"/>
                    <a:lumOff val="35000"/>
                  </a:schemeClr>
                </a:solidFill>
                <a:latin typeface="+mj-lt"/>
              </a:rPr>
              <a:t>tiếp</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cận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vốn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công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nghệ</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và</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các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chuẩn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quản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trị</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toàn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cầu</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Mục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tiêu</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là</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đứng</a:t>
            </a:r>
            <a:r>
              <a:rPr sz="2000" b="1" dirty="0">
                <a:solidFill>
                  <a:schemeClr val="tx1">
                    <a:lumMod val="65000"/>
                    <a:lumOff val="35000"/>
                  </a:schemeClr>
                </a:solidFill>
                <a:latin typeface="+mj-lt"/>
              </a:rPr>
              <a:t> top 3 Đông
Nam Á </a:t>
            </a:r>
            <a:r>
              <a:rPr sz="2000" b="1" dirty="0" err="1">
                <a:solidFill>
                  <a:schemeClr val="tx1">
                    <a:lumMod val="65000"/>
                    <a:lumOff val="35000"/>
                  </a:schemeClr>
                </a:solidFill>
                <a:latin typeface="+mj-lt"/>
              </a:rPr>
              <a:t>về</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đầu</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tư</a:t>
            </a:r>
            <a:r>
              <a:rPr sz="2000" b="1" dirty="0">
                <a:solidFill>
                  <a:schemeClr val="tx1">
                    <a:lumMod val="65000"/>
                    <a:lumOff val="35000"/>
                  </a:schemeClr>
                </a:solidFill>
                <a:latin typeface="+mj-lt"/>
              </a:rPr>
              <a:t>
startup </a:t>
            </a:r>
            <a:r>
              <a:rPr sz="2000" b="1" dirty="0" err="1">
                <a:solidFill>
                  <a:schemeClr val="tx1">
                    <a:lumMod val="65000"/>
                    <a:lumOff val="35000"/>
                  </a:schemeClr>
                </a:solidFill>
                <a:latin typeface="+mj-lt"/>
              </a:rPr>
              <a:t>công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nghệ</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khẳng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định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vị</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thế</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trên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trường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quốc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tế</a:t>
            </a:r>
            <a:r>
              <a:rPr sz="2000" b="1" dirty="0">
                <a:solidFill>
                  <a:schemeClr val="tx1">
                    <a:lumMod val="65000"/>
                    <a:lumOff val="35000"/>
                  </a:schemeClr>
                </a:solidFill>
                <a:latin typeface="+mj-lt"/>
              </a:rPr>
              <a:t>.</a:t>
            </a:r>
          </a:p>
        </p:txBody>
      </p:sp>
      <p:sp>
        <p:nvSpPr>
          <p:cNvPr id="44" name="TextBox 15"/>
          <p:cNvSpPr txBox="1"/>
          <p:nvPr/>
        </p:nvSpPr>
        <p:spPr>
          <a:xfrm>
            <a:off x="9743753" y="4684994"/>
            <a:ext cx="2689840" cy="307776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1" dirty="0" err="1">
                <a:solidFill>
                  <a:schemeClr val="tx1">
                    <a:lumMod val="65000"/>
                    <a:lumOff val="35000"/>
                  </a:schemeClr>
                </a:solidFill>
                <a:latin typeface="+mj-lt"/>
              </a:rPr>
              <a:t>Đây</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là</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chìa</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khóa</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cạnh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tranh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trong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thời</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đại</a:t>
            </a:r>
            <a:r>
              <a:rPr sz="2000" b="1" dirty="0">
                <a:solidFill>
                  <a:schemeClr val="tx1">
                    <a:lumMod val="65000"/>
                    <a:lumOff val="35000"/>
                  </a:schemeClr>
                </a:solidFill>
                <a:latin typeface="+mj-lt"/>
              </a:rPr>
              <a:t> AI. Lao </a:t>
            </a:r>
            <a:r>
              <a:rPr sz="2000" b="1" dirty="0" err="1">
                <a:solidFill>
                  <a:schemeClr val="tx1">
                    <a:lumMod val="65000"/>
                    <a:lumOff val="35000"/>
                  </a:schemeClr>
                </a:solidFill>
                <a:latin typeface="+mj-lt"/>
              </a:rPr>
              <a:t>động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cần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làm</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chủ</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công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nghệ</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thích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ứng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linh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hoạt</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với</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những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thay</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đổi</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và</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tham</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gia</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sâu</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hơn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vào</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chuỗi</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giá</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trị</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toàn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cầu</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từ</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đó</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nâng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cao</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vị</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thế</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cá</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nhân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và</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quốc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gia</a:t>
            </a:r>
            <a:r>
              <a:rPr sz="2000" b="1" dirty="0">
                <a:solidFill>
                  <a:schemeClr val="tx1">
                    <a:lumMod val="65000"/>
                    <a:lumOff val="35000"/>
                  </a:schemeClr>
                </a:solidFill>
                <a:latin typeface="+mj-lt"/>
              </a:rPr>
              <a:t>.</a:t>
            </a:r>
          </a:p>
        </p:txBody>
      </p:sp>
      <p:sp>
        <p:nvSpPr>
          <p:cNvPr id="45" name="TextBox 16"/>
          <p:cNvSpPr txBox="1"/>
          <p:nvPr/>
        </p:nvSpPr>
        <p:spPr>
          <a:xfrm>
            <a:off x="6822487" y="4208212"/>
            <a:ext cx="2675412" cy="307776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1" dirty="0">
                <a:solidFill>
                  <a:schemeClr val="tx1">
                    <a:lumMod val="65000"/>
                    <a:lumOff val="35000"/>
                  </a:schemeClr>
                </a:solidFill>
                <a:latin typeface="+mj-lt"/>
              </a:rPr>
              <a:t>AI </a:t>
            </a:r>
            <a:r>
              <a:rPr sz="2000" b="1" dirty="0" err="1">
                <a:solidFill>
                  <a:schemeClr val="tx1">
                    <a:lumMod val="65000"/>
                    <a:lumOff val="35000"/>
                  </a:schemeClr>
                </a:solidFill>
                <a:latin typeface="+mj-lt"/>
              </a:rPr>
              <a:t>tự</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động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hóa</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phân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tích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dữ</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liệu</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tối</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ưu</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quyết</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định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giúp</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tăng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năng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suất</a:t>
            </a:r>
            <a:r>
              <a:rPr sz="2000" b="1" dirty="0">
                <a:solidFill>
                  <a:schemeClr val="tx1">
                    <a:lumMod val="65000"/>
                    <a:lumOff val="35000"/>
                  </a:schemeClr>
                </a:solidFill>
                <a:latin typeface="+mj-lt"/>
              </a:rPr>
              <a:t> 20–25%.
</a:t>
            </a:r>
            <a:r>
              <a:rPr sz="2000" b="1" dirty="0" err="1">
                <a:solidFill>
                  <a:schemeClr val="tx1">
                    <a:lumMod val="65000"/>
                    <a:lumOff val="35000"/>
                  </a:schemeClr>
                </a:solidFill>
                <a:latin typeface="+mj-lt"/>
              </a:rPr>
              <a:t>Điều</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này</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khuyến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khích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sáng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tạo</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và</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học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tập</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suốt</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đời</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tạo</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ra</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lực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lượng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lao</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động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linh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hoạt</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và</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hiệu</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quả</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hơn</a:t>
            </a:r>
            <a:r>
              <a:rPr sz="2000" b="1" dirty="0">
                <a:solidFill>
                  <a:schemeClr val="tx1">
                    <a:lumMod val="65000"/>
                    <a:lumOff val="35000"/>
                  </a:schemeClr>
                </a:solidFill>
                <a:latin typeface="+mj-lt"/>
              </a:rPr>
              <a:t>.</a:t>
            </a:r>
          </a:p>
        </p:txBody>
      </p:sp>
      <p:sp>
        <p:nvSpPr>
          <p:cNvPr id="46" name="TextBox 17"/>
          <p:cNvSpPr txBox="1"/>
          <p:nvPr/>
        </p:nvSpPr>
        <p:spPr>
          <a:xfrm>
            <a:off x="12676981" y="4684994"/>
            <a:ext cx="2598660" cy="338554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1" dirty="0">
                <a:solidFill>
                  <a:schemeClr val="tx1">
                    <a:lumMod val="65000"/>
                    <a:lumOff val="35000"/>
                  </a:schemeClr>
                </a:solidFill>
                <a:latin typeface="+mj-lt"/>
              </a:rPr>
              <a:t>AI </a:t>
            </a:r>
            <a:r>
              <a:rPr sz="2000" b="1" dirty="0" err="1">
                <a:solidFill>
                  <a:schemeClr val="tx1">
                    <a:lumMod val="65000"/>
                    <a:lumOff val="35000"/>
                  </a:schemeClr>
                </a:solidFill>
                <a:latin typeface="+mj-lt"/>
              </a:rPr>
              <a:t>thúc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đẩy</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sự</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phát</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triển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mạnh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mẽ</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của</a:t>
            </a:r>
            <a:r>
              <a:rPr sz="2000" b="1" dirty="0">
                <a:solidFill>
                  <a:schemeClr val="tx1">
                    <a:lumMod val="65000"/>
                    <a:lumOff val="35000"/>
                  </a:schemeClr>
                </a:solidFill>
                <a:latin typeface="+mj-lt"/>
              </a:rPr>
              <a:t>
FinTech, EdTech,
HealthTech,
</a:t>
            </a:r>
            <a:r>
              <a:rPr sz="2000" b="1" dirty="0" err="1">
                <a:solidFill>
                  <a:schemeClr val="tx1">
                    <a:lumMod val="65000"/>
                    <a:lumOff val="35000"/>
                  </a:schemeClr>
                </a:solidFill>
                <a:latin typeface="+mj-lt"/>
              </a:rPr>
              <a:t>AgriTech</a:t>
            </a:r>
            <a:r>
              <a:rPr sz="2000" b="1" dirty="0">
                <a:solidFill>
                  <a:schemeClr val="tx1">
                    <a:lumMod val="65000"/>
                    <a:lumOff val="35000"/>
                  </a:schemeClr>
                </a:solidFill>
                <a:latin typeface="+mj-lt"/>
              </a:rPr>
              <a:t>. Doanh
</a:t>
            </a:r>
            <a:r>
              <a:rPr sz="2000" b="1" dirty="0" err="1">
                <a:solidFill>
                  <a:schemeClr val="tx1">
                    <a:lumMod val="65000"/>
                    <a:lumOff val="35000"/>
                  </a:schemeClr>
                </a:solidFill>
                <a:latin typeface="+mj-lt"/>
              </a:rPr>
              <a:t>nghiệp</a:t>
            </a:r>
            <a:r>
              <a:rPr sz="2000" b="1" dirty="0">
                <a:solidFill>
                  <a:schemeClr val="tx1">
                    <a:lumMod val="65000"/>
                    <a:lumOff val="35000"/>
                  </a:schemeClr>
                </a:solidFill>
                <a:latin typeface="+mj-lt"/>
              </a:rPr>
              <a:t> Việt </a:t>
            </a:r>
            <a:r>
              <a:rPr sz="2000" b="1" dirty="0" err="1">
                <a:solidFill>
                  <a:schemeClr val="tx1">
                    <a:lumMod val="65000"/>
                    <a:lumOff val="35000"/>
                  </a:schemeClr>
                </a:solidFill>
                <a:latin typeface="+mj-lt"/>
              </a:rPr>
              <a:t>có</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cơ</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hội</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chuyển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mình</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từ</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làm</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thuê</a:t>
            </a:r>
            <a:r>
              <a:rPr sz="2000" b="1" dirty="0">
                <a:solidFill>
                  <a:schemeClr val="tx1">
                    <a:lumMod val="65000"/>
                    <a:lumOff val="35000"/>
                  </a:schemeClr>
                </a:solidFill>
                <a:latin typeface="+mj-lt"/>
              </a:rPr>
              <a:t>" sang "</a:t>
            </a:r>
            <a:r>
              <a:rPr sz="2000" b="1" dirty="0" err="1">
                <a:solidFill>
                  <a:schemeClr val="tx1">
                    <a:lumMod val="65000"/>
                    <a:lumOff val="35000"/>
                  </a:schemeClr>
                </a:solidFill>
                <a:latin typeface="+mj-lt"/>
              </a:rPr>
              <a:t>sáng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tạo</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công</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nghệ</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tạo</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ra</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giá</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trị</a:t>
            </a:r>
            <a:r>
              <a:rPr sz="2000" b="1" dirty="0">
                <a:solidFill>
                  <a:schemeClr val="tx1">
                    <a:lumMod val="65000"/>
                    <a:lumOff val="35000"/>
                  </a:schemeClr>
                </a:solidFill>
                <a:latin typeface="+mj-lt"/>
              </a:rPr>
              <a:t> tri </a:t>
            </a:r>
            <a:r>
              <a:rPr sz="2000" b="1" dirty="0" err="1">
                <a:solidFill>
                  <a:schemeClr val="tx1">
                    <a:lumMod val="65000"/>
                    <a:lumOff val="35000"/>
                  </a:schemeClr>
                </a:solidFill>
                <a:latin typeface="+mj-lt"/>
              </a:rPr>
              <a:t>thức</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cao</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và</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bền</a:t>
            </a:r>
            <a:r>
              <a:rPr sz="2000" b="1" dirty="0">
                <a:solidFill>
                  <a:schemeClr val="tx1">
                    <a:lumMod val="65000"/>
                    <a:lumOff val="35000"/>
                  </a:schemeClr>
                </a:solidFill>
                <a:latin typeface="+mj-lt"/>
              </a:rPr>
              <a:t> </a:t>
            </a:r>
            <a:r>
              <a:rPr sz="2000" b="1" dirty="0" err="1">
                <a:solidFill>
                  <a:schemeClr val="tx1">
                    <a:lumMod val="65000"/>
                    <a:lumOff val="35000"/>
                  </a:schemeClr>
                </a:solidFill>
                <a:latin typeface="+mj-lt"/>
              </a:rPr>
              <a:t>vững</a:t>
            </a:r>
            <a:r>
              <a:rPr sz="2000" b="1" dirty="0">
                <a:solidFill>
                  <a:schemeClr val="tx1">
                    <a:lumMod val="65000"/>
                    <a:lumOff val="35000"/>
                  </a:schemeClr>
                </a:solidFill>
                <a:latin typeface="+mj-lt"/>
              </a:rPr>
              <a:t>.</a:t>
            </a:r>
          </a:p>
        </p:txBody>
      </p:sp>
      <p:pic>
        <p:nvPicPr>
          <p:cNvPr id="48" name="Image 7"/>
          <p:cNvPicPr>
            <a:picLocks noChangeAspect="1"/>
          </p:cNvPicPr>
          <p:nvPr/>
        </p:nvPicPr>
        <p:blipFill>
          <a:blip r:embed="rId4"/>
          <a:stretch>
            <a:fillRect/>
          </a:stretch>
        </p:blipFill>
        <p:spPr>
          <a:xfrm>
            <a:off x="14853341" y="7045453"/>
            <a:ext cx="3645960" cy="3645960"/>
          </a:xfrm>
          <a:prstGeom prst="rect">
            <a:avLst/>
          </a:prstGeom>
        </p:spPr>
      </p:pic>
      <p:pic>
        <p:nvPicPr>
          <p:cNvPr id="47" name="Image 0"/>
          <p:cNvPicPr>
            <a:picLocks noChangeAspect="1"/>
          </p:cNvPicPr>
          <p:nvPr/>
        </p:nvPicPr>
        <p:blipFill>
          <a:blip r:embed="rId5"/>
          <a:stretch>
            <a:fillRect/>
          </a:stretch>
        </p:blipFill>
        <p:spPr>
          <a:xfrm>
            <a:off x="-2111893" y="2925264"/>
            <a:ext cx="9361894" cy="8508876"/>
          </a:xfrm>
          <a:prstGeom prst="rect">
            <a:avLst/>
          </a:prstGeom>
        </p:spPr>
      </p:pic>
      <p:sp>
        <p:nvSpPr>
          <p:cNvPr id="50" name="TextBox 49"/>
          <p:cNvSpPr txBox="1"/>
          <p:nvPr/>
        </p:nvSpPr>
        <p:spPr>
          <a:xfrm>
            <a:off x="10404445" y="9555728"/>
            <a:ext cx="684228" cy="523220"/>
          </a:xfrm>
          <a:prstGeom prst="rect">
            <a:avLst/>
          </a:prstGeom>
          <a:noFill/>
        </p:spPr>
        <p:txBody>
          <a:bodyPr wrap="square">
            <a:spAutoFit/>
          </a:bodyPr>
          <a:lstStyle/>
          <a:p>
            <a:r>
              <a:rPr lang="en-US" sz="2800" b="1" dirty="0"/>
              <a:t>20</a:t>
            </a:r>
          </a:p>
        </p:txBody>
      </p:sp>
      <p:sp>
        <p:nvSpPr>
          <p:cNvPr id="26" name="TextBox 25"/>
          <p:cNvSpPr txBox="1"/>
          <p:nvPr/>
        </p:nvSpPr>
        <p:spPr>
          <a:xfrm>
            <a:off x="812603" y="182640"/>
            <a:ext cx="4546317" cy="5632311"/>
          </a:xfrm>
          <a:prstGeom prst="rect">
            <a:avLst/>
          </a:prstGeom>
          <a:noFill/>
        </p:spPr>
        <p:txBody>
          <a:bodyPr wrap="square">
            <a:spAutoFit/>
          </a:bodyPr>
          <a:lstStyle/>
          <a:p>
            <a:pPr>
              <a:buNone/>
            </a:pPr>
            <a:r>
              <a:rPr lang="vi-VN" sz="6000" b="1" dirty="0">
                <a:solidFill>
                  <a:srgbClr val="00B050"/>
                </a:solidFill>
              </a:rPr>
              <a:t>Cơ Hội</a:t>
            </a:r>
            <a:r>
              <a:rPr lang="vi-VN" sz="6000" b="1" dirty="0">
                <a:solidFill>
                  <a:srgbClr val="366092"/>
                </a:solidFill>
              </a:rPr>
              <a:t> Phát Triển Nguồn Nhân Lực Trong Kỷ Nguyên AI</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57" name="Google Shape;240;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a:lnSpc>
                <a:spcPts val="2400"/>
              </a:lnSpc>
            </a:pPr>
            <a:endParaRPr lang="en-US" sz="1800" dirty="0">
              <a:solidFill>
                <a:srgbClr val="366092"/>
              </a:solidFill>
            </a:endParaRPr>
          </a:p>
        </p:txBody>
      </p:sp>
      <p:sp>
        <p:nvSpPr>
          <p:cNvPr id="58" name="Google Shape;241;p6"/>
          <p:cNvSpPr txBox="1"/>
          <p:nvPr/>
        </p:nvSpPr>
        <p:spPr>
          <a:xfrm>
            <a:off x="1887918" y="924956"/>
            <a:ext cx="13413593" cy="1217769"/>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6000">
                <a:solidFill>
                  <a:srgbClr val="366092"/>
                </a:solidFill>
                <a:latin typeface="Arial" panose="020B0604020202020204"/>
                <a:ea typeface="Arial" panose="020B0604020202020204"/>
                <a:cs typeface="Arial" panose="020B0604020202020204"/>
                <a:sym typeface="Arial" panose="020B0604020202020204"/>
              </a:rPr>
              <a:t> </a:t>
            </a:r>
            <a:endParaRPr sz="9000" b="1">
              <a:solidFill>
                <a:srgbClr val="003EA8"/>
              </a:solidFill>
              <a:latin typeface="Arial" panose="020B0604020202020204"/>
              <a:ea typeface="Arial" panose="020B0604020202020204"/>
              <a:cs typeface="Arial" panose="020B0604020202020204"/>
              <a:sym typeface="Arial" panose="020B0604020202020204"/>
            </a:endParaRPr>
          </a:p>
        </p:txBody>
      </p:sp>
      <p:sp>
        <p:nvSpPr>
          <p:cNvPr id="59" name="Google Shape;243;p6"/>
          <p:cNvSpPr/>
          <p:nvPr/>
        </p:nvSpPr>
        <p:spPr>
          <a:xfrm>
            <a:off x="3209420" y="466434"/>
            <a:ext cx="12640180" cy="1479438"/>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60" name="Text 0"/>
          <p:cNvSpPr/>
          <p:nvPr/>
        </p:nvSpPr>
        <p:spPr>
          <a:xfrm>
            <a:off x="3122395" y="922246"/>
            <a:ext cx="13119497" cy="135576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4850"/>
              </a:lnSpc>
              <a:buNone/>
            </a:pPr>
            <a:r>
              <a:rPr lang="vi-VN" sz="4800" b="1" dirty="0">
                <a:solidFill>
                  <a:srgbClr val="FF0000"/>
                </a:solidFill>
                <a:latin typeface="Barlow Bold" panose="00000800000000000000" pitchFamily="34" charset="0"/>
                <a:ea typeface="Barlow Bold" panose="00000800000000000000" pitchFamily="34" charset="-122"/>
                <a:cs typeface="Barlow Bold" panose="00000800000000000000" pitchFamily="34" charset="-120"/>
              </a:rPr>
              <a:t>Thách thức </a:t>
            </a:r>
            <a:r>
              <a:rPr lang="vi-VN" sz="48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chiến lược đối với nguồn nhân lực</a:t>
            </a:r>
          </a:p>
        </p:txBody>
      </p:sp>
      <p:sp>
        <p:nvSpPr>
          <p:cNvPr id="61" name="Google Shape;201;p5"/>
          <p:cNvSpPr/>
          <p:nvPr/>
        </p:nvSpPr>
        <p:spPr>
          <a:xfrm>
            <a:off x="1232249" y="2159262"/>
            <a:ext cx="4661463" cy="5093456"/>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2" name="Image 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5125" y="2513012"/>
            <a:ext cx="472083" cy="472083"/>
          </a:xfrm>
          <a:prstGeom prst="rect">
            <a:avLst/>
          </a:prstGeom>
        </p:spPr>
      </p:pic>
      <p:sp>
        <p:nvSpPr>
          <p:cNvPr id="192" name="Text 3"/>
          <p:cNvSpPr/>
          <p:nvPr/>
        </p:nvSpPr>
        <p:spPr>
          <a:xfrm>
            <a:off x="1507980" y="3198949"/>
            <a:ext cx="4021859" cy="90618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400" b="1" dirty="0">
                <a:solidFill>
                  <a:schemeClr val="tx1">
                    <a:lumMod val="65000"/>
                    <a:lumOff val="35000"/>
                  </a:schemeClr>
                </a:solidFill>
                <a:ea typeface="Montserrat" panose="00000500000000000000" pitchFamily="34" charset="-122"/>
                <a:cs typeface="Montserrat" panose="00000500000000000000" pitchFamily="34" charset="-120"/>
              </a:rPr>
              <a:t>Hơn 70% lao động chưa qua đào tạo, kỹ năng số yếu, dễ rơi vào “bẫy lao động giá rẻ”. Điều này cản trở sự phát triển và khả năng cạnh tranh của doanh nghiệp trong kỷ nguyên số.</a:t>
            </a:r>
            <a:endParaRPr lang="en-US" sz="2400" b="1" dirty="0">
              <a:solidFill>
                <a:schemeClr val="tx1">
                  <a:lumMod val="65000"/>
                  <a:lumOff val="35000"/>
                </a:schemeClr>
              </a:solidFill>
            </a:endParaRPr>
          </a:p>
        </p:txBody>
      </p:sp>
      <p:sp>
        <p:nvSpPr>
          <p:cNvPr id="195" name="Google Shape;201;p5"/>
          <p:cNvSpPr/>
          <p:nvPr/>
        </p:nvSpPr>
        <p:spPr>
          <a:xfrm>
            <a:off x="12358122" y="2274866"/>
            <a:ext cx="4758272" cy="3565976"/>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201;p5"/>
          <p:cNvSpPr/>
          <p:nvPr/>
        </p:nvSpPr>
        <p:spPr>
          <a:xfrm>
            <a:off x="3209420" y="7509574"/>
            <a:ext cx="11017697" cy="2223185"/>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201;p5"/>
          <p:cNvSpPr/>
          <p:nvPr/>
        </p:nvSpPr>
        <p:spPr>
          <a:xfrm>
            <a:off x="6833171" y="2172655"/>
            <a:ext cx="4758272" cy="4925514"/>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98" name="Image 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7861" y="7826898"/>
            <a:ext cx="472083" cy="472083"/>
          </a:xfrm>
          <a:prstGeom prst="rect">
            <a:avLst/>
          </a:prstGeom>
        </p:spPr>
      </p:pic>
      <p:sp>
        <p:nvSpPr>
          <p:cNvPr id="236" name="Text 5"/>
          <p:cNvSpPr/>
          <p:nvPr/>
        </p:nvSpPr>
        <p:spPr>
          <a:xfrm>
            <a:off x="3723892" y="8450954"/>
            <a:ext cx="10208307" cy="90618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400" b="1" dirty="0">
                <a:solidFill>
                  <a:schemeClr val="tx1">
                    <a:lumMod val="65000"/>
                    <a:lumOff val="35000"/>
                  </a:schemeClr>
                </a:solidFill>
                <a:ea typeface="Montserrat" panose="00000500000000000000" pitchFamily="34" charset="-122"/>
                <a:cs typeface="Montserrat" panose="00000500000000000000" pitchFamily="34" charset="-120"/>
              </a:rPr>
              <a:t>Tự động hóa đe dọa khoảng 9 triệu việc làm, đòi hỏi phải đào tạo lại và nâng cao kỹ năng để thích ứng với các vai trò mới. </a:t>
            </a:r>
            <a:endParaRPr lang="en-US" sz="2400" b="1" dirty="0">
              <a:solidFill>
                <a:schemeClr val="tx1">
                  <a:lumMod val="65000"/>
                  <a:lumOff val="35000"/>
                </a:schemeClr>
              </a:solidFill>
            </a:endParaRPr>
          </a:p>
        </p:txBody>
      </p:sp>
      <p:pic>
        <p:nvPicPr>
          <p:cNvPr id="237" name="Image 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6321" y="2493162"/>
            <a:ext cx="472083" cy="472083"/>
          </a:xfrm>
          <a:prstGeom prst="rect">
            <a:avLst/>
          </a:prstGeom>
        </p:spPr>
      </p:pic>
      <p:sp>
        <p:nvSpPr>
          <p:cNvPr id="239" name="Text 7"/>
          <p:cNvSpPr/>
          <p:nvPr/>
        </p:nvSpPr>
        <p:spPr>
          <a:xfrm>
            <a:off x="7226705" y="3092059"/>
            <a:ext cx="4173999" cy="90618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400" b="1" dirty="0">
                <a:solidFill>
                  <a:schemeClr val="tx1">
                    <a:lumMod val="65000"/>
                    <a:lumOff val="35000"/>
                  </a:schemeClr>
                </a:solidFill>
                <a:ea typeface="Montserrat" panose="00000500000000000000" pitchFamily="34" charset="-122"/>
                <a:cs typeface="Montserrat" panose="00000500000000000000" pitchFamily="34" charset="-120"/>
              </a:rPr>
              <a:t>AI gây lo ngại về bảo mật và thiên vị. Khung pháp lý và tiêu chuẩn đạo đức còn thiếu, cần được xây dựng để đảm bảo việc ứng dụng công nghệ một cách có trách nhiệm và công bằng.</a:t>
            </a:r>
            <a:endParaRPr lang="en-US" sz="2400" b="1" dirty="0">
              <a:solidFill>
                <a:schemeClr val="tx1">
                  <a:lumMod val="65000"/>
                  <a:lumOff val="35000"/>
                </a:schemeClr>
              </a:solidFill>
            </a:endParaRPr>
          </a:p>
        </p:txBody>
      </p:sp>
      <p:pic>
        <p:nvPicPr>
          <p:cNvPr id="240" name="Image 3"/>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530902" y="2514537"/>
            <a:ext cx="590368" cy="489835"/>
          </a:xfrm>
          <a:prstGeom prst="rect">
            <a:avLst/>
          </a:prstGeom>
        </p:spPr>
      </p:pic>
      <p:sp>
        <p:nvSpPr>
          <p:cNvPr id="242" name="Text 9"/>
          <p:cNvSpPr/>
          <p:nvPr/>
        </p:nvSpPr>
        <p:spPr>
          <a:xfrm>
            <a:off x="12948490" y="3268817"/>
            <a:ext cx="3831530" cy="626840"/>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400" b="1" dirty="0">
                <a:solidFill>
                  <a:schemeClr val="tx1">
                    <a:lumMod val="65000"/>
                    <a:lumOff val="35000"/>
                  </a:schemeClr>
                </a:solidFill>
                <a:ea typeface="Montserrat" panose="00000500000000000000" pitchFamily="34" charset="-122"/>
                <a:cs typeface="Montserrat" panose="00000500000000000000" pitchFamily="34" charset="-120"/>
              </a:rPr>
              <a:t>Khu vực nông thôn kém tiếp cận công nghệ, dẫn đến bất bình đẳng cơ hội ngày càng tăng. </a:t>
            </a:r>
            <a:endParaRPr lang="en-US" sz="2400" b="1" dirty="0">
              <a:solidFill>
                <a:schemeClr val="tx1">
                  <a:lumMod val="65000"/>
                  <a:lumOff val="35000"/>
                </a:schemeClr>
              </a:solidFill>
            </a:endParaRPr>
          </a:p>
        </p:txBody>
      </p:sp>
      <p:sp>
        <p:nvSpPr>
          <p:cNvPr id="245" name="TextBox 244"/>
          <p:cNvSpPr txBox="1"/>
          <p:nvPr/>
        </p:nvSpPr>
        <p:spPr>
          <a:xfrm>
            <a:off x="9095062" y="9728005"/>
            <a:ext cx="684228" cy="523220"/>
          </a:xfrm>
          <a:prstGeom prst="rect">
            <a:avLst/>
          </a:prstGeom>
          <a:noFill/>
        </p:spPr>
        <p:txBody>
          <a:bodyPr wrap="square">
            <a:spAutoFit/>
          </a:bodyPr>
          <a:lstStyle/>
          <a:p>
            <a:r>
              <a:rPr lang="en-US" sz="2800" b="1" dirty="0"/>
              <a:t>21</a:t>
            </a:r>
          </a:p>
        </p:txBody>
      </p:sp>
      <p:sp>
        <p:nvSpPr>
          <p:cNvPr id="248" name="TextBox 247"/>
          <p:cNvSpPr txBox="1"/>
          <p:nvPr/>
        </p:nvSpPr>
        <p:spPr>
          <a:xfrm>
            <a:off x="4060883" y="7778967"/>
            <a:ext cx="8433512" cy="523220"/>
          </a:xfrm>
          <a:prstGeom prst="rect">
            <a:avLst/>
          </a:prstGeom>
          <a:noFill/>
        </p:spPr>
        <p:txBody>
          <a:bodyPr wrap="square" rtlCol="0">
            <a:spAutoFit/>
          </a:bodyPr>
          <a:lstStyle/>
          <a:p>
            <a:r>
              <a:rPr lang="en-US" altLang="en-US" sz="2800" b="1" dirty="0">
                <a:solidFill>
                  <a:srgbClr val="366092"/>
                </a:solidFill>
              </a:rPr>
              <a:t>Thất </a:t>
            </a:r>
            <a:r>
              <a:rPr lang="en-US" altLang="en-US" sz="2800" b="1" dirty="0" err="1">
                <a:solidFill>
                  <a:srgbClr val="366092"/>
                </a:solidFill>
              </a:rPr>
              <a:t>nghiệp</a:t>
            </a:r>
            <a:r>
              <a:rPr lang="en-US" altLang="en-US" sz="2800" b="1" dirty="0">
                <a:solidFill>
                  <a:srgbClr val="366092"/>
                </a:solidFill>
              </a:rPr>
              <a:t> </a:t>
            </a:r>
            <a:r>
              <a:rPr lang="en-US" altLang="en-US" sz="2800" b="1" dirty="0" err="1">
                <a:solidFill>
                  <a:srgbClr val="366092"/>
                </a:solidFill>
              </a:rPr>
              <a:t>cơ</a:t>
            </a:r>
            <a:r>
              <a:rPr lang="en-US" altLang="en-US" sz="2800" b="1" dirty="0">
                <a:solidFill>
                  <a:srgbClr val="366092"/>
                </a:solidFill>
              </a:rPr>
              <a:t> </a:t>
            </a:r>
            <a:r>
              <a:rPr lang="en-US" altLang="en-US" sz="2800" b="1" dirty="0" err="1">
                <a:solidFill>
                  <a:srgbClr val="366092"/>
                </a:solidFill>
              </a:rPr>
              <a:t>cấu</a:t>
            </a:r>
            <a:r>
              <a:rPr lang="en-US" altLang="en-US" sz="2800" b="1" dirty="0">
                <a:solidFill>
                  <a:srgbClr val="366092"/>
                </a:solidFill>
              </a:rPr>
              <a:t> </a:t>
            </a:r>
            <a:r>
              <a:rPr lang="en-US" altLang="en-US" sz="2800" b="1" dirty="0" err="1">
                <a:solidFill>
                  <a:srgbClr val="366092"/>
                </a:solidFill>
              </a:rPr>
              <a:t>và</a:t>
            </a:r>
            <a:r>
              <a:rPr lang="en-US" altLang="en-US" sz="2800" b="1" dirty="0">
                <a:solidFill>
                  <a:srgbClr val="366092"/>
                </a:solidFill>
              </a:rPr>
              <a:t> </a:t>
            </a:r>
            <a:r>
              <a:rPr lang="en-US" altLang="en-US" sz="2800" b="1" dirty="0" err="1">
                <a:solidFill>
                  <a:srgbClr val="366092"/>
                </a:solidFill>
              </a:rPr>
              <a:t>dịch</a:t>
            </a:r>
            <a:r>
              <a:rPr lang="en-US" altLang="en-US" sz="2800" b="1" dirty="0">
                <a:solidFill>
                  <a:srgbClr val="366092"/>
                </a:solidFill>
              </a:rPr>
              <a:t> </a:t>
            </a:r>
            <a:r>
              <a:rPr lang="en-US" altLang="en-US" sz="2800" b="1" dirty="0" err="1">
                <a:solidFill>
                  <a:srgbClr val="366092"/>
                </a:solidFill>
              </a:rPr>
              <a:t>chuyển</a:t>
            </a:r>
            <a:r>
              <a:rPr lang="en-US" altLang="en-US" sz="2800" b="1" dirty="0">
                <a:solidFill>
                  <a:srgbClr val="366092"/>
                </a:solidFill>
              </a:rPr>
              <a:t> </a:t>
            </a:r>
            <a:r>
              <a:rPr lang="en-US" altLang="en-US" sz="2800" b="1" dirty="0" err="1">
                <a:solidFill>
                  <a:srgbClr val="366092"/>
                </a:solidFill>
              </a:rPr>
              <a:t>nghề</a:t>
            </a:r>
            <a:r>
              <a:rPr lang="en-US" altLang="en-US" sz="2800" b="1" dirty="0">
                <a:solidFill>
                  <a:srgbClr val="366092"/>
                </a:solidFill>
              </a:rPr>
              <a:t> </a:t>
            </a:r>
            <a:r>
              <a:rPr lang="en-US" altLang="en-US" sz="2800" b="1" dirty="0" err="1">
                <a:solidFill>
                  <a:srgbClr val="366092"/>
                </a:solidFill>
              </a:rPr>
              <a:t>nghiệp</a:t>
            </a:r>
            <a:endParaRPr lang="en-US" sz="2800" dirty="0">
              <a:solidFill>
                <a:srgbClr val="366092"/>
              </a:solidFill>
            </a:endParaRPr>
          </a:p>
        </p:txBody>
      </p:sp>
      <p:sp>
        <p:nvSpPr>
          <p:cNvPr id="251" name="TextBox 250"/>
          <p:cNvSpPr txBox="1"/>
          <p:nvPr/>
        </p:nvSpPr>
        <p:spPr>
          <a:xfrm>
            <a:off x="1958134" y="2341417"/>
            <a:ext cx="3757679" cy="830997"/>
          </a:xfrm>
          <a:prstGeom prst="rect">
            <a:avLst/>
          </a:prstGeom>
          <a:noFill/>
        </p:spPr>
        <p:txBody>
          <a:bodyPr wrap="square">
            <a:spAutoFit/>
          </a:bodyPr>
          <a:lstStyle/>
          <a:p>
            <a:r>
              <a:rPr lang="en-US" sz="2400" b="1" dirty="0" err="1">
                <a:solidFill>
                  <a:srgbClr val="366092"/>
                </a:solidFill>
              </a:rPr>
              <a:t>Thiếu</a:t>
            </a:r>
            <a:r>
              <a:rPr lang="en-US" sz="2400" b="1" dirty="0">
                <a:solidFill>
                  <a:srgbClr val="366092"/>
                </a:solidFill>
              </a:rPr>
              <a:t> </a:t>
            </a:r>
            <a:r>
              <a:rPr lang="en-US" sz="2400" b="1" dirty="0" err="1">
                <a:solidFill>
                  <a:srgbClr val="366092"/>
                </a:solidFill>
              </a:rPr>
              <a:t>Hụt</a:t>
            </a:r>
            <a:r>
              <a:rPr lang="en-US" sz="2400" b="1" dirty="0">
                <a:solidFill>
                  <a:srgbClr val="366092"/>
                </a:solidFill>
              </a:rPr>
              <a:t> </a:t>
            </a:r>
            <a:r>
              <a:rPr lang="en-US" sz="2400" b="1" dirty="0" err="1">
                <a:solidFill>
                  <a:srgbClr val="366092"/>
                </a:solidFill>
              </a:rPr>
              <a:t>Kỹ</a:t>
            </a:r>
            <a:r>
              <a:rPr lang="en-US" sz="2400" b="1" dirty="0">
                <a:solidFill>
                  <a:srgbClr val="366092"/>
                </a:solidFill>
              </a:rPr>
              <a:t> </a:t>
            </a:r>
            <a:r>
              <a:rPr lang="en-US" sz="2400" b="1" dirty="0" err="1">
                <a:solidFill>
                  <a:srgbClr val="366092"/>
                </a:solidFill>
              </a:rPr>
              <a:t>Năng</a:t>
            </a:r>
            <a:r>
              <a:rPr lang="en-US" sz="2400" b="1" dirty="0">
                <a:solidFill>
                  <a:srgbClr val="366092"/>
                </a:solidFill>
              </a:rPr>
              <a:t> </a:t>
            </a:r>
            <a:r>
              <a:rPr lang="en-US" sz="2400" b="1" dirty="0" err="1">
                <a:solidFill>
                  <a:srgbClr val="366092"/>
                </a:solidFill>
              </a:rPr>
              <a:t>Số</a:t>
            </a:r>
            <a:r>
              <a:rPr lang="en-US" sz="2400" b="1" dirty="0">
                <a:solidFill>
                  <a:srgbClr val="366092"/>
                </a:solidFill>
              </a:rPr>
              <a:t> &amp; </a:t>
            </a:r>
            <a:r>
              <a:rPr lang="en-US" sz="2400" b="1" dirty="0" err="1">
                <a:solidFill>
                  <a:srgbClr val="366092"/>
                </a:solidFill>
              </a:rPr>
              <a:t>Năng</a:t>
            </a:r>
            <a:r>
              <a:rPr lang="en-US" sz="2400" b="1" dirty="0">
                <a:solidFill>
                  <a:srgbClr val="366092"/>
                </a:solidFill>
              </a:rPr>
              <a:t> Lực </a:t>
            </a:r>
            <a:r>
              <a:rPr lang="en-US" sz="2400" b="1" dirty="0" err="1">
                <a:solidFill>
                  <a:srgbClr val="366092"/>
                </a:solidFill>
              </a:rPr>
              <a:t>Chuyển</a:t>
            </a:r>
            <a:r>
              <a:rPr lang="en-US" sz="2400" b="1" dirty="0">
                <a:solidFill>
                  <a:srgbClr val="366092"/>
                </a:solidFill>
              </a:rPr>
              <a:t> </a:t>
            </a:r>
            <a:r>
              <a:rPr lang="en-US" sz="2400" b="1" dirty="0" err="1">
                <a:solidFill>
                  <a:srgbClr val="366092"/>
                </a:solidFill>
              </a:rPr>
              <a:t>Đổi</a:t>
            </a:r>
            <a:endParaRPr lang="en-US" sz="2400" b="1" dirty="0">
              <a:solidFill>
                <a:srgbClr val="366092"/>
              </a:solidFill>
            </a:endParaRPr>
          </a:p>
        </p:txBody>
      </p:sp>
      <p:sp>
        <p:nvSpPr>
          <p:cNvPr id="253" name="TextBox 252"/>
          <p:cNvSpPr txBox="1"/>
          <p:nvPr/>
        </p:nvSpPr>
        <p:spPr>
          <a:xfrm>
            <a:off x="13084837" y="2450344"/>
            <a:ext cx="3758038" cy="710836"/>
          </a:xfrm>
          <a:prstGeom prst="rect">
            <a:avLst/>
          </a:prstGeom>
          <a:noFill/>
        </p:spPr>
        <p:txBody>
          <a:bodyPr wrap="square">
            <a:spAutoFit/>
          </a:bodyPr>
          <a:lstStyle/>
          <a:p>
            <a:pPr>
              <a:lnSpc>
                <a:spcPts val="2400"/>
              </a:lnSpc>
            </a:pP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Khoảng</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cách</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vùng</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miền</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và</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bất</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bình</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đẳng</a:t>
            </a:r>
            <a:endParaRPr lang="en-US" sz="2800" dirty="0">
              <a:solidFill>
                <a:srgbClr val="366092"/>
              </a:solidFill>
            </a:endParaRPr>
          </a:p>
        </p:txBody>
      </p:sp>
      <p:sp>
        <p:nvSpPr>
          <p:cNvPr id="254" name="TextBox 253"/>
          <p:cNvSpPr txBox="1"/>
          <p:nvPr/>
        </p:nvSpPr>
        <p:spPr>
          <a:xfrm>
            <a:off x="7795702" y="2401497"/>
            <a:ext cx="3435006" cy="710836"/>
          </a:xfrm>
          <a:prstGeom prst="rect">
            <a:avLst/>
          </a:prstGeom>
          <a:noFill/>
        </p:spPr>
        <p:txBody>
          <a:bodyPr wrap="square">
            <a:spAutoFit/>
          </a:bodyPr>
          <a:lstStyle/>
          <a:p>
            <a:pPr algn="just">
              <a:lnSpc>
                <a:spcPts val="2400"/>
              </a:lnSpc>
            </a:pP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Thách</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thức</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đạo</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đức</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p>
          <a:p>
            <a:pPr algn="just">
              <a:lnSpc>
                <a:spcPts val="2400"/>
              </a:lnSpc>
            </a:pP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và</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pháp</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lý</a:t>
            </a:r>
            <a:endParaRPr lang="en-US" sz="2400" dirty="0">
              <a:solidFill>
                <a:srgbClr val="366092"/>
              </a:solidFill>
            </a:endParaRPr>
          </a:p>
        </p:txBody>
      </p:sp>
      <p:pic>
        <p:nvPicPr>
          <p:cNvPr id="256" name="Graphic 255"/>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4737258" y="6236588"/>
            <a:ext cx="4092215" cy="5104433"/>
          </a:xfrm>
          <a:prstGeom prst="rect">
            <a:avLst/>
          </a:prstGeom>
        </p:spPr>
      </p:pic>
      <p:sp>
        <p:nvSpPr>
          <p:cNvPr id="257" name="Google Shape;242;p6"/>
          <p:cNvSpPr/>
          <p:nvPr/>
        </p:nvSpPr>
        <p:spPr>
          <a:xfrm>
            <a:off x="2929190" y="1299636"/>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14"/>
            <a:stretch>
              <a:fillRect/>
            </a:stretch>
          </a:blipFill>
          <a:ln>
            <a:noFill/>
          </a:ln>
        </p:spPr>
      </p:sp>
      <p:sp>
        <p:nvSpPr>
          <p:cNvPr id="243" name="Google Shape;221;p5"/>
          <p:cNvSpPr/>
          <p:nvPr/>
        </p:nvSpPr>
        <p:spPr>
          <a:xfrm>
            <a:off x="11410566" y="5470817"/>
            <a:ext cx="9662652" cy="955323"/>
          </a:xfrm>
          <a:custGeom>
            <a:avLst/>
            <a:gdLst/>
            <a:ahLst/>
            <a:cxnLst/>
            <a:rect l="l" t="t" r="r" b="b"/>
            <a:pathLst>
              <a:path w="3927179" h="1392364" extrusionOk="0">
                <a:moveTo>
                  <a:pt x="0" y="0"/>
                </a:moveTo>
                <a:lnTo>
                  <a:pt x="3927179" y="0"/>
                </a:lnTo>
                <a:lnTo>
                  <a:pt x="3927179" y="1392363"/>
                </a:lnTo>
                <a:lnTo>
                  <a:pt x="0" y="1392363"/>
                </a:lnTo>
                <a:lnTo>
                  <a:pt x="0" y="0"/>
                </a:lnTo>
                <a:close/>
              </a:path>
            </a:pathLst>
          </a:custGeom>
          <a:blipFill rotWithShape="1">
            <a:blip r:embed="rId15"/>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195"/>
                                        </p:tgtEl>
                                        <p:attrNameLst>
                                          <p:attrName>style.visibility</p:attrName>
                                        </p:attrNameLst>
                                      </p:cBhvr>
                                      <p:to>
                                        <p:strVal val="visible"/>
                                      </p:to>
                                    </p:set>
                                    <p:animEffect transition="in" filter="fade">
                                      <p:cBhvr>
                                        <p:cTn id="16" dur="500"/>
                                        <p:tgtEl>
                                          <p:spTgt spid="195"/>
                                        </p:tgtEl>
                                      </p:cBhvr>
                                    </p:animEffect>
                                  </p:childTnLst>
                                </p:cTn>
                              </p:par>
                              <p:par>
                                <p:cTn id="17" presetID="10" presetClass="entr" presetSubtype="0" fill="hold"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fade">
                                      <p:cBhvr>
                                        <p:cTn id="19" dur="500"/>
                                        <p:tgtEl>
                                          <p:spTgt spid="196"/>
                                        </p:tgtEl>
                                      </p:cBhvr>
                                    </p:animEffect>
                                  </p:childTnLst>
                                </p:cTn>
                              </p:par>
                              <p:par>
                                <p:cTn id="20" presetID="10" presetClass="entr" presetSubtype="0" fill="hold" nodeType="with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500"/>
                                        <p:tgtEl>
                                          <p:spTgt spid="197"/>
                                        </p:tgtEl>
                                      </p:cBhvr>
                                    </p:animEffect>
                                  </p:childTnLst>
                                </p:cTn>
                              </p:par>
                              <p:par>
                                <p:cTn id="23" presetID="10" presetClass="entr" presetSubtype="0" fill="hold" nodeType="withEffect">
                                  <p:stCondLst>
                                    <p:cond delay="0"/>
                                  </p:stCondLst>
                                  <p:childTnLst>
                                    <p:set>
                                      <p:cBhvr>
                                        <p:cTn id="24" dur="1" fill="hold">
                                          <p:stCondLst>
                                            <p:cond delay="0"/>
                                          </p:stCondLst>
                                        </p:cTn>
                                        <p:tgtEl>
                                          <p:spTgt spid="243"/>
                                        </p:tgtEl>
                                        <p:attrNameLst>
                                          <p:attrName>style.visibility</p:attrName>
                                        </p:attrNameLst>
                                      </p:cBhvr>
                                      <p:to>
                                        <p:strVal val="visible"/>
                                      </p:to>
                                    </p:set>
                                    <p:animEffect transition="in" filter="fade">
                                      <p:cBhvr>
                                        <p:cTn id="25" dur="500"/>
                                        <p:tgtEl>
                                          <p:spTgt spid="243"/>
                                        </p:tgtEl>
                                      </p:cBhvr>
                                    </p:animEffect>
                                  </p:childTnLst>
                                </p:cTn>
                              </p:par>
                              <p:par>
                                <p:cTn id="26" presetID="10" presetClass="entr" presetSubtype="0" fill="hold" nodeType="withEffect">
                                  <p:stCondLst>
                                    <p:cond delay="0"/>
                                  </p:stCondLst>
                                  <p:childTnLst>
                                    <p:set>
                                      <p:cBhvr>
                                        <p:cTn id="27" dur="1" fill="hold">
                                          <p:stCondLst>
                                            <p:cond delay="0"/>
                                          </p:stCondLst>
                                        </p:cTn>
                                        <p:tgtEl>
                                          <p:spTgt spid="257"/>
                                        </p:tgtEl>
                                        <p:attrNameLst>
                                          <p:attrName>style.visibility</p:attrName>
                                        </p:attrNameLst>
                                      </p:cBhvr>
                                      <p:to>
                                        <p:strVal val="visible"/>
                                      </p:to>
                                    </p:set>
                                    <p:animEffect transition="in" filter="fade">
                                      <p:cBhvr>
                                        <p:cTn id="28"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40;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a:lnSpc>
                <a:spcPts val="2400"/>
              </a:lnSpc>
            </a:pPr>
            <a:endParaRPr lang="en-US" sz="1800" dirty="0">
              <a:solidFill>
                <a:srgbClr val="366092"/>
              </a:solidFill>
            </a:endParaRP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4584" y="1029626"/>
            <a:ext cx="14081760" cy="8877936"/>
          </a:xfrm>
          <a:prstGeom prst="rect">
            <a:avLst/>
          </a:prstGeom>
        </p:spPr>
      </p:pic>
      <p:sp>
        <p:nvSpPr>
          <p:cNvPr id="7" name="Google Shape;241;p6"/>
          <p:cNvSpPr txBox="1"/>
          <p:nvPr/>
        </p:nvSpPr>
        <p:spPr>
          <a:xfrm>
            <a:off x="1887918" y="924956"/>
            <a:ext cx="13413593" cy="1217769"/>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6000">
                <a:solidFill>
                  <a:srgbClr val="366092"/>
                </a:solidFill>
                <a:latin typeface="Arial" panose="020B0604020202020204"/>
                <a:ea typeface="Arial" panose="020B0604020202020204"/>
                <a:cs typeface="Arial" panose="020B0604020202020204"/>
                <a:sym typeface="Arial" panose="020B0604020202020204"/>
              </a:rPr>
              <a:t> </a:t>
            </a:r>
            <a:endParaRPr sz="9000" b="1">
              <a:solidFill>
                <a:srgbClr val="003EA8"/>
              </a:solidFill>
              <a:latin typeface="Arial" panose="020B0604020202020204"/>
              <a:ea typeface="Arial" panose="020B0604020202020204"/>
              <a:cs typeface="Arial" panose="020B0604020202020204"/>
              <a:sym typeface="Arial" panose="020B0604020202020204"/>
            </a:endParaRPr>
          </a:p>
        </p:txBody>
      </p:sp>
      <p:sp>
        <p:nvSpPr>
          <p:cNvPr id="8" name="Google Shape;243;p6"/>
          <p:cNvSpPr/>
          <p:nvPr/>
        </p:nvSpPr>
        <p:spPr>
          <a:xfrm>
            <a:off x="5044440" y="466434"/>
            <a:ext cx="8839200" cy="1217769"/>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9" name="Text 0"/>
          <p:cNvSpPr/>
          <p:nvPr/>
        </p:nvSpPr>
        <p:spPr>
          <a:xfrm>
            <a:off x="5445632" y="621754"/>
            <a:ext cx="8148448" cy="135576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err="1">
                <a:solidFill>
                  <a:srgbClr val="366092"/>
                </a:solidFill>
              </a:rPr>
              <a:t>Đánh</a:t>
            </a:r>
            <a:r>
              <a:rPr lang="en-US" sz="4800" b="1" dirty="0">
                <a:solidFill>
                  <a:srgbClr val="366092"/>
                </a:solidFill>
              </a:rPr>
              <a:t> </a:t>
            </a:r>
            <a:r>
              <a:rPr lang="en-US" sz="4800" b="1" dirty="0" err="1">
                <a:solidFill>
                  <a:srgbClr val="366092"/>
                </a:solidFill>
              </a:rPr>
              <a:t>giá</a:t>
            </a:r>
            <a:r>
              <a:rPr lang="en-US" sz="4800" b="1" dirty="0">
                <a:solidFill>
                  <a:srgbClr val="366092"/>
                </a:solidFill>
              </a:rPr>
              <a:t> </a:t>
            </a:r>
            <a:r>
              <a:rPr lang="en-US" sz="4800" b="1" dirty="0" err="1">
                <a:solidFill>
                  <a:srgbClr val="366092"/>
                </a:solidFill>
              </a:rPr>
              <a:t>vị</a:t>
            </a:r>
            <a:r>
              <a:rPr lang="en-US" sz="4800" b="1" dirty="0">
                <a:solidFill>
                  <a:srgbClr val="366092"/>
                </a:solidFill>
              </a:rPr>
              <a:t> </a:t>
            </a:r>
            <a:r>
              <a:rPr lang="en-US" sz="4800" b="1" dirty="0" err="1">
                <a:solidFill>
                  <a:srgbClr val="366092"/>
                </a:solidFill>
              </a:rPr>
              <a:t>thế</a:t>
            </a:r>
            <a:r>
              <a:rPr lang="en-US" sz="4800" b="1" dirty="0">
                <a:solidFill>
                  <a:srgbClr val="366092"/>
                </a:solidFill>
              </a:rPr>
              <a:t> AI Việt Nam</a:t>
            </a:r>
          </a:p>
        </p:txBody>
      </p:sp>
      <p:sp>
        <p:nvSpPr>
          <p:cNvPr id="10" name="Google Shape;242;p6"/>
          <p:cNvSpPr/>
          <p:nvPr/>
        </p:nvSpPr>
        <p:spPr>
          <a:xfrm>
            <a:off x="4892487" y="1217269"/>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6"/>
            <a:stretch>
              <a:fillRect/>
            </a:stretch>
          </a:blipFill>
          <a:ln>
            <a:noFill/>
          </a:ln>
        </p:spPr>
      </p:sp>
      <p:sp>
        <p:nvSpPr>
          <p:cNvPr id="12" name="Google Shape;178;p4"/>
          <p:cNvSpPr/>
          <p:nvPr/>
        </p:nvSpPr>
        <p:spPr>
          <a:xfrm>
            <a:off x="290008" y="1533838"/>
            <a:ext cx="4312920" cy="7274881"/>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6" name="TextBox 5"/>
          <p:cNvSpPr txBox="1"/>
          <p:nvPr/>
        </p:nvSpPr>
        <p:spPr>
          <a:xfrm>
            <a:off x="708537" y="2142725"/>
            <a:ext cx="3591757" cy="6124754"/>
          </a:xfrm>
          <a:prstGeom prst="rect">
            <a:avLst/>
          </a:prstGeom>
          <a:noFill/>
        </p:spPr>
        <p:txBody>
          <a:bodyPr wrap="square">
            <a:spAutoFit/>
          </a:bodyPr>
          <a:lstStyle/>
          <a:p>
            <a:pPr algn="just"/>
            <a:r>
              <a:rPr lang="vi-VN" sz="2800" b="1" dirty="0">
                <a:solidFill>
                  <a:schemeClr val="tx1">
                    <a:lumMod val="65000"/>
                    <a:lumOff val="35000"/>
                  </a:schemeClr>
                </a:solidFill>
              </a:rPr>
              <a:t>Trí tuệ nhân tạo (AI) đang định hình lại thế giới, và Việt Nam không nằm ngoài xu thế này. Với dân số trẻ, năng động và sự phát triển mạnh mẽ của các </a:t>
            </a:r>
            <a:r>
              <a:rPr lang="vi-VN" sz="2800" b="1" dirty="0" err="1">
                <a:solidFill>
                  <a:schemeClr val="tx1">
                    <a:lumMod val="65000"/>
                    <a:lumOff val="35000"/>
                  </a:schemeClr>
                </a:solidFill>
              </a:rPr>
              <a:t>startup</a:t>
            </a:r>
            <a:r>
              <a:rPr lang="vi-VN" sz="2800" b="1" dirty="0">
                <a:solidFill>
                  <a:schemeClr val="tx1">
                    <a:lumMod val="65000"/>
                    <a:lumOff val="35000"/>
                  </a:schemeClr>
                </a:solidFill>
              </a:rPr>
              <a:t> AI, Việt Nam có nhiều tiềm năng để trở thành một trung tâm AI trong khu vực. </a:t>
            </a:r>
          </a:p>
        </p:txBody>
      </p:sp>
      <p:pic>
        <p:nvPicPr>
          <p:cNvPr id="14" name="Image 7"/>
          <p:cNvPicPr>
            <a:picLocks noChangeAspect="1"/>
          </p:cNvPicPr>
          <p:nvPr/>
        </p:nvPicPr>
        <p:blipFill>
          <a:blip r:embed="rId7"/>
          <a:stretch>
            <a:fillRect/>
          </a:stretch>
        </p:blipFill>
        <p:spPr>
          <a:xfrm>
            <a:off x="13170499" y="-184588"/>
            <a:ext cx="3538168" cy="3217347"/>
          </a:xfrm>
          <a:prstGeom prst="rect">
            <a:avLst/>
          </a:prstGeom>
        </p:spPr>
      </p:pic>
      <p:sp>
        <p:nvSpPr>
          <p:cNvPr id="15" name="Google Shape;183;p4"/>
          <p:cNvSpPr/>
          <p:nvPr/>
        </p:nvSpPr>
        <p:spPr>
          <a:xfrm rot="21403142">
            <a:off x="-2801999" y="8664677"/>
            <a:ext cx="8977646" cy="1061834"/>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8"/>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6" name="Picture 15"/>
          <p:cNvPicPr>
            <a:picLocks noChangeAspect="1"/>
          </p:cNvPicPr>
          <p:nvPr/>
        </p:nvPicPr>
        <p:blipFill>
          <a:blip r:embed="rId9"/>
          <a:stretch>
            <a:fillRect/>
          </a:stretch>
        </p:blipFill>
        <p:spPr>
          <a:xfrm>
            <a:off x="3018505" y="843306"/>
            <a:ext cx="1187735" cy="1187735"/>
          </a:xfrm>
          <a:prstGeom prst="rect">
            <a:avLst/>
          </a:prstGeom>
        </p:spPr>
      </p:pic>
      <p:sp>
        <p:nvSpPr>
          <p:cNvPr id="17" name="Google Shape;433;p11"/>
          <p:cNvSpPr/>
          <p:nvPr/>
        </p:nvSpPr>
        <p:spPr>
          <a:xfrm>
            <a:off x="15952022" y="9055173"/>
            <a:ext cx="2885100" cy="1704777"/>
          </a:xfrm>
          <a:custGeom>
            <a:avLst/>
            <a:gdLst/>
            <a:ahLst/>
            <a:cxnLst/>
            <a:rect l="l" t="t" r="r" b="b"/>
            <a:pathLst>
              <a:path w="3821356" h="2390084" extrusionOk="0">
                <a:moveTo>
                  <a:pt x="0" y="0"/>
                </a:moveTo>
                <a:lnTo>
                  <a:pt x="3821355" y="0"/>
                </a:lnTo>
                <a:lnTo>
                  <a:pt x="3821355" y="2390084"/>
                </a:lnTo>
                <a:lnTo>
                  <a:pt x="0" y="2390084"/>
                </a:lnTo>
                <a:lnTo>
                  <a:pt x="0" y="0"/>
                </a:lnTo>
                <a:close/>
              </a:path>
            </a:pathLst>
          </a:custGeom>
          <a:blipFill rotWithShape="1">
            <a:blip r:embed="rId10"/>
            <a:stretch>
              <a:fillRect/>
            </a:stretch>
          </a:blipFill>
          <a:ln>
            <a:noFill/>
          </a:ln>
        </p:spPr>
      </p:sp>
      <p:sp>
        <p:nvSpPr>
          <p:cNvPr id="18" name="TextBox 17"/>
          <p:cNvSpPr txBox="1"/>
          <p:nvPr/>
        </p:nvSpPr>
        <p:spPr>
          <a:xfrm>
            <a:off x="9629023" y="9539663"/>
            <a:ext cx="684228" cy="523220"/>
          </a:xfrm>
          <a:prstGeom prst="rect">
            <a:avLst/>
          </a:prstGeom>
          <a:noFill/>
        </p:spPr>
        <p:txBody>
          <a:bodyPr wrap="square">
            <a:spAutoFit/>
          </a:bodyPr>
          <a:lstStyle/>
          <a:p>
            <a:r>
              <a:rPr lang="en-US" sz="2800" b="1" dirty="0"/>
              <a:t>22</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Google Shape;240;p6"/>
          <p:cNvSpPr/>
          <p:nvPr/>
        </p:nvSpPr>
        <p:spPr>
          <a:xfrm>
            <a:off x="-318184" y="41405"/>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a:lnSpc>
                <a:spcPts val="2400"/>
              </a:lnSpc>
            </a:pPr>
            <a:endParaRPr lang="en-US" sz="1800" dirty="0">
              <a:solidFill>
                <a:srgbClr val="366092"/>
              </a:solidFill>
            </a:endParaRPr>
          </a:p>
        </p:txBody>
      </p:sp>
      <p:sp>
        <p:nvSpPr>
          <p:cNvPr id="5" name="Google Shape;243;p6"/>
          <p:cNvSpPr/>
          <p:nvPr/>
        </p:nvSpPr>
        <p:spPr>
          <a:xfrm>
            <a:off x="1574409" y="340328"/>
            <a:ext cx="8839200" cy="1217769"/>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pic>
        <p:nvPicPr>
          <p:cNvPr id="1026" name="Picture 2" descr="Vietnam ranks 5th in ASEAN in Government AI Readiness Index - Ảnh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4377" y="0"/>
            <a:ext cx="6793623" cy="102870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9132450" y="9840804"/>
            <a:ext cx="578072" cy="461665"/>
          </a:xfrm>
          <a:prstGeom prst="rect">
            <a:avLst/>
          </a:prstGeom>
          <a:noFill/>
        </p:spPr>
        <p:txBody>
          <a:bodyPr wrap="square">
            <a:spAutoFit/>
          </a:bodyPr>
          <a:lstStyle/>
          <a:p>
            <a:r>
              <a:rPr lang="en-US" sz="2400" b="1" dirty="0"/>
              <a:t>23</a:t>
            </a:r>
          </a:p>
        </p:txBody>
      </p:sp>
      <p:sp>
        <p:nvSpPr>
          <p:cNvPr id="6" name="Text 0"/>
          <p:cNvSpPr/>
          <p:nvPr/>
        </p:nvSpPr>
        <p:spPr>
          <a:xfrm>
            <a:off x="2206079" y="526711"/>
            <a:ext cx="8148448" cy="135576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err="1">
                <a:solidFill>
                  <a:srgbClr val="366092"/>
                </a:solidFill>
              </a:rPr>
              <a:t>Đánh</a:t>
            </a:r>
            <a:r>
              <a:rPr lang="en-US" sz="4800" b="1" dirty="0">
                <a:solidFill>
                  <a:srgbClr val="366092"/>
                </a:solidFill>
              </a:rPr>
              <a:t> </a:t>
            </a:r>
            <a:r>
              <a:rPr lang="en-US" sz="4800" b="1" dirty="0" err="1">
                <a:solidFill>
                  <a:srgbClr val="366092"/>
                </a:solidFill>
              </a:rPr>
              <a:t>giá</a:t>
            </a:r>
            <a:r>
              <a:rPr lang="en-US" sz="4800" b="1" dirty="0">
                <a:solidFill>
                  <a:srgbClr val="366092"/>
                </a:solidFill>
              </a:rPr>
              <a:t> </a:t>
            </a:r>
            <a:r>
              <a:rPr lang="en-US" sz="4800" b="1" dirty="0" err="1">
                <a:solidFill>
                  <a:srgbClr val="366092"/>
                </a:solidFill>
              </a:rPr>
              <a:t>vị</a:t>
            </a:r>
            <a:r>
              <a:rPr lang="en-US" sz="4800" b="1" dirty="0">
                <a:solidFill>
                  <a:srgbClr val="366092"/>
                </a:solidFill>
              </a:rPr>
              <a:t> </a:t>
            </a:r>
            <a:r>
              <a:rPr lang="en-US" sz="4800" b="1" dirty="0" err="1">
                <a:solidFill>
                  <a:srgbClr val="366092"/>
                </a:solidFill>
              </a:rPr>
              <a:t>thế</a:t>
            </a:r>
            <a:r>
              <a:rPr lang="en-US" sz="4800" b="1" dirty="0">
                <a:solidFill>
                  <a:srgbClr val="366092"/>
                </a:solidFill>
              </a:rPr>
              <a:t> AI Việt Nam</a:t>
            </a:r>
          </a:p>
        </p:txBody>
      </p:sp>
      <p:sp>
        <p:nvSpPr>
          <p:cNvPr id="7" name="Google Shape;242;p6"/>
          <p:cNvSpPr/>
          <p:nvPr/>
        </p:nvSpPr>
        <p:spPr>
          <a:xfrm>
            <a:off x="1240401" y="924956"/>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5"/>
            <a:stretch>
              <a:fillRect/>
            </a:stretch>
          </a:blipFill>
          <a:ln>
            <a:noFill/>
          </a:ln>
        </p:spPr>
      </p:sp>
      <p:sp>
        <p:nvSpPr>
          <p:cNvPr id="8" name="Google Shape;178;p4"/>
          <p:cNvSpPr/>
          <p:nvPr/>
        </p:nvSpPr>
        <p:spPr>
          <a:xfrm>
            <a:off x="479694" y="1905335"/>
            <a:ext cx="10767111" cy="811277"/>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9" name="TextBox 8"/>
          <p:cNvSpPr txBox="1"/>
          <p:nvPr/>
        </p:nvSpPr>
        <p:spPr>
          <a:xfrm>
            <a:off x="950737" y="2001860"/>
            <a:ext cx="10556095" cy="523220"/>
          </a:xfrm>
          <a:prstGeom prst="rect">
            <a:avLst/>
          </a:prstGeom>
          <a:noFill/>
        </p:spPr>
        <p:txBody>
          <a:bodyPr wrap="square">
            <a:spAutoFit/>
          </a:bodyPr>
          <a:lstStyle/>
          <a:p>
            <a:pPr algn="just"/>
            <a:r>
              <a:rPr lang="en-US" sz="2800" b="1" dirty="0">
                <a:solidFill>
                  <a:schemeClr val="tx1">
                    <a:lumMod val="65000"/>
                    <a:lumOff val="35000"/>
                  </a:schemeClr>
                </a:solidFill>
              </a:rPr>
              <a:t>Vi</a:t>
            </a:r>
            <a:r>
              <a:rPr lang="vi-VN" sz="2800" b="1" dirty="0" err="1">
                <a:solidFill>
                  <a:schemeClr val="tx1">
                    <a:lumMod val="65000"/>
                    <a:lumOff val="35000"/>
                  </a:schemeClr>
                </a:solidFill>
              </a:rPr>
              <a:t>ệt</a:t>
            </a:r>
            <a:r>
              <a:rPr lang="vi-VN" sz="2800" b="1" dirty="0">
                <a:solidFill>
                  <a:schemeClr val="tx1">
                    <a:lumMod val="65000"/>
                    <a:lumOff val="35000"/>
                  </a:schemeClr>
                </a:solidFill>
              </a:rPr>
              <a:t> Nam Tăng Hạng trong Chỉ số Sẵn sàng AI Toàn cầu</a:t>
            </a:r>
          </a:p>
        </p:txBody>
      </p:sp>
      <p:sp>
        <p:nvSpPr>
          <p:cNvPr id="34" name="Google Shape;269;p6"/>
          <p:cNvSpPr/>
          <p:nvPr/>
        </p:nvSpPr>
        <p:spPr>
          <a:xfrm>
            <a:off x="11939906" y="7594259"/>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5"/>
            <a:stretch>
              <a:fillRect/>
            </a:stretch>
          </a:blipFill>
          <a:ln>
            <a:noFill/>
          </a:ln>
        </p:spPr>
        <p:txBody>
          <a:bodyPr/>
          <a:lstStyle/>
          <a:p>
            <a:endParaRPr lang="en-US" dirty="0"/>
          </a:p>
        </p:txBody>
      </p:sp>
      <p:pic>
        <p:nvPicPr>
          <p:cNvPr id="16" name="Image 1"/>
          <p:cNvPicPr>
            <a:picLocks noChangeAspect="1"/>
          </p:cNvPicPr>
          <p:nvPr/>
        </p:nvPicPr>
        <p:blipFill>
          <a:blip r:embed="rId6"/>
          <a:stretch>
            <a:fillRect/>
          </a:stretch>
        </p:blipFill>
        <p:spPr>
          <a:xfrm flipH="1">
            <a:off x="1371668" y="2874545"/>
            <a:ext cx="1689108" cy="1689108"/>
          </a:xfrm>
          <a:prstGeom prst="rect">
            <a:avLst/>
          </a:prstGeom>
        </p:spPr>
      </p:pic>
      <p:pic>
        <p:nvPicPr>
          <p:cNvPr id="22" name="Image 4"/>
          <p:cNvPicPr>
            <a:picLocks noChangeAspect="1"/>
          </p:cNvPicPr>
          <p:nvPr/>
        </p:nvPicPr>
        <p:blipFill>
          <a:blip r:embed="rId6"/>
          <a:stretch>
            <a:fillRect/>
          </a:stretch>
        </p:blipFill>
        <p:spPr>
          <a:xfrm>
            <a:off x="9710522" y="3133987"/>
            <a:ext cx="885781" cy="885781"/>
          </a:xfrm>
          <a:prstGeom prst="rect">
            <a:avLst/>
          </a:prstGeom>
        </p:spPr>
      </p:pic>
      <p:sp>
        <p:nvSpPr>
          <p:cNvPr id="26" name="Shape 2"/>
          <p:cNvSpPr/>
          <p:nvPr/>
        </p:nvSpPr>
        <p:spPr>
          <a:xfrm>
            <a:off x="458766" y="2983540"/>
            <a:ext cx="5003361" cy="2966363"/>
          </a:xfrm>
          <a:prstGeom prst="roundRect">
            <a:avLst>
              <a:gd name="adj" fmla="val 6235"/>
            </a:avLst>
          </a:prstGeom>
          <a:solidFill>
            <a:srgbClr val="FFFFFF"/>
          </a:solidFill>
          <a:ln w="22860">
            <a:solidFill>
              <a:srgbClr val="BACFDD"/>
            </a:solidFill>
            <a:prstDash val="solid"/>
          </a:ln>
        </p:spPr>
      </p:sp>
      <p:pic>
        <p:nvPicPr>
          <p:cNvPr id="27" name="Image 0"/>
          <p:cNvPicPr>
            <a:picLocks noChangeAspect="1"/>
          </p:cNvPicPr>
          <p:nvPr/>
        </p:nvPicPr>
        <p:blipFill>
          <a:blip r:embed="rId7"/>
          <a:stretch>
            <a:fillRect/>
          </a:stretch>
        </p:blipFill>
        <p:spPr>
          <a:xfrm>
            <a:off x="367994" y="3195949"/>
            <a:ext cx="117328" cy="2570580"/>
          </a:xfrm>
          <a:prstGeom prst="rect">
            <a:avLst/>
          </a:prstGeom>
        </p:spPr>
      </p:pic>
      <p:sp>
        <p:nvSpPr>
          <p:cNvPr id="28" name="Text 3"/>
          <p:cNvSpPr/>
          <p:nvPr/>
        </p:nvSpPr>
        <p:spPr>
          <a:xfrm>
            <a:off x="1477085" y="3311159"/>
            <a:ext cx="2420711" cy="505888"/>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Cải</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thiện</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Điểm</a:t>
            </a:r>
            <a:r>
              <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8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số</a:t>
            </a:r>
            <a:endParaRPr lang="en-US"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endParaRPr>
          </a:p>
        </p:txBody>
      </p:sp>
      <p:sp>
        <p:nvSpPr>
          <p:cNvPr id="29" name="Text 4"/>
          <p:cNvSpPr/>
          <p:nvPr/>
        </p:nvSpPr>
        <p:spPr>
          <a:xfrm>
            <a:off x="769784" y="3766138"/>
            <a:ext cx="4307373" cy="1476503"/>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Việt Nam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đạt</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54,48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điểm</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vào</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năm</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2023,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tăng</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từ</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53,96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điểm</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năm</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2022,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phản</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ánh</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nỗ</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lực</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của</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chính</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a:t>
            </a:r>
            <a:r>
              <a:rPr lang="en-US"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phủ</a:t>
            </a:r>
            <a:r>
              <a:rPr lang="en-US"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a:t>
            </a:r>
          </a:p>
        </p:txBody>
      </p:sp>
      <p:sp>
        <p:nvSpPr>
          <p:cNvPr id="30" name="Shape 5"/>
          <p:cNvSpPr/>
          <p:nvPr/>
        </p:nvSpPr>
        <p:spPr>
          <a:xfrm>
            <a:off x="6084068" y="3017064"/>
            <a:ext cx="4856973" cy="2749465"/>
          </a:xfrm>
          <a:prstGeom prst="roundRect">
            <a:avLst>
              <a:gd name="adj" fmla="val 6235"/>
            </a:avLst>
          </a:prstGeom>
          <a:solidFill>
            <a:srgbClr val="FFFFFF"/>
          </a:solidFill>
          <a:ln w="22860">
            <a:solidFill>
              <a:srgbClr val="BACFDD"/>
            </a:solidFill>
            <a:prstDash val="solid"/>
          </a:ln>
        </p:spPr>
        <p:txBody>
          <a:bodyPr/>
          <a:lstStyle/>
          <a:p>
            <a:endParaRPr lang="en-US" dirty="0"/>
          </a:p>
        </p:txBody>
      </p:sp>
      <p:pic>
        <p:nvPicPr>
          <p:cNvPr id="31" name="Image 1"/>
          <p:cNvPicPr>
            <a:picLocks noChangeAspect="1"/>
          </p:cNvPicPr>
          <p:nvPr/>
        </p:nvPicPr>
        <p:blipFill>
          <a:blip r:embed="rId7"/>
          <a:stretch>
            <a:fillRect/>
          </a:stretch>
        </p:blipFill>
        <p:spPr>
          <a:xfrm>
            <a:off x="6015464" y="3320199"/>
            <a:ext cx="112989" cy="2368246"/>
          </a:xfrm>
          <a:prstGeom prst="rect">
            <a:avLst/>
          </a:prstGeom>
        </p:spPr>
      </p:pic>
      <p:sp>
        <p:nvSpPr>
          <p:cNvPr id="32" name="Text 6"/>
          <p:cNvSpPr/>
          <p:nvPr/>
        </p:nvSpPr>
        <p:spPr>
          <a:xfrm>
            <a:off x="7060793" y="3519709"/>
            <a:ext cx="2530358" cy="505888"/>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vi-VN" sz="28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Vị trí thứ 5 ASEAN</a:t>
            </a:r>
          </a:p>
          <a:p>
            <a:pPr marL="0" indent="0" algn="l">
              <a:lnSpc>
                <a:spcPts val="2450"/>
              </a:lnSpc>
              <a:buNone/>
            </a:pPr>
            <a:endParaRPr lang="en-US" sz="2800" dirty="0">
              <a:solidFill>
                <a:srgbClr val="366092"/>
              </a:solidFill>
            </a:endParaRPr>
          </a:p>
        </p:txBody>
      </p:sp>
      <p:sp>
        <p:nvSpPr>
          <p:cNvPr id="33" name="Text 7"/>
          <p:cNvSpPr/>
          <p:nvPr/>
        </p:nvSpPr>
        <p:spPr>
          <a:xfrm>
            <a:off x="6391533" y="4089203"/>
            <a:ext cx="4360509" cy="1476503"/>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vi-VN"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Việt Nam vượt </a:t>
            </a:r>
            <a:r>
              <a:rPr lang="vi-VN" sz="2000" b="1" dirty="0" err="1">
                <a:solidFill>
                  <a:srgbClr val="384653"/>
                </a:solidFill>
                <a:latin typeface="Montserrat" panose="00000500000000000000" pitchFamily="34" charset="0"/>
                <a:ea typeface="Montserrat" panose="00000500000000000000" pitchFamily="34" charset="-122"/>
                <a:cs typeface="Montserrat" panose="00000500000000000000" pitchFamily="34" charset="-120"/>
              </a:rPr>
              <a:t>Philippines</a:t>
            </a:r>
            <a:r>
              <a:rPr lang="vi-VN" sz="2000" b="1" dirty="0">
                <a:solidFill>
                  <a:srgbClr val="384653"/>
                </a:solidFill>
                <a:latin typeface="Montserrat" panose="00000500000000000000" pitchFamily="34" charset="0"/>
                <a:ea typeface="Montserrat" panose="00000500000000000000" pitchFamily="34" charset="-122"/>
                <a:cs typeface="Montserrat" panose="00000500000000000000" pitchFamily="34" charset="-120"/>
              </a:rPr>
              <a:t>, đứng thứ 5 trong 10 quốc gia ASEAN, tăng một bậc so với năm trước.</a:t>
            </a:r>
          </a:p>
        </p:txBody>
      </p:sp>
      <p:pic>
        <p:nvPicPr>
          <p:cNvPr id="23" name="Image 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5865" y="3455391"/>
            <a:ext cx="460375" cy="460375"/>
          </a:xfrm>
          <a:prstGeom prst="rect">
            <a:avLst/>
          </a:prstGeom>
        </p:spPr>
      </p:pic>
      <p:pic>
        <p:nvPicPr>
          <p:cNvPr id="17" name="Image 2"/>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49" y="3079417"/>
            <a:ext cx="508131" cy="508131"/>
          </a:xfrm>
          <a:prstGeom prst="rect">
            <a:avLst/>
          </a:prstGeom>
        </p:spPr>
      </p:pic>
      <p:sp>
        <p:nvSpPr>
          <p:cNvPr id="36" name="Shape 7"/>
          <p:cNvSpPr/>
          <p:nvPr/>
        </p:nvSpPr>
        <p:spPr>
          <a:xfrm>
            <a:off x="416526" y="6387278"/>
            <a:ext cx="10420102" cy="2826234"/>
          </a:xfrm>
          <a:prstGeom prst="roundRect">
            <a:avLst>
              <a:gd name="adj" fmla="val 6386"/>
            </a:avLst>
          </a:prstGeom>
          <a:solidFill>
            <a:srgbClr val="FFFFFF"/>
          </a:solidFill>
        </p:spPr>
      </p:sp>
      <p:pic>
        <p:nvPicPr>
          <p:cNvPr id="37" name="Image 6"/>
          <p:cNvPicPr>
            <a:picLocks noChangeAspect="1"/>
          </p:cNvPicPr>
          <p:nvPr/>
        </p:nvPicPr>
        <p:blipFill>
          <a:blip r:embed="rId12"/>
          <a:stretch>
            <a:fillRect/>
          </a:stretch>
        </p:blipFill>
        <p:spPr>
          <a:xfrm>
            <a:off x="416526" y="6364418"/>
            <a:ext cx="10420102" cy="138676"/>
          </a:xfrm>
          <a:prstGeom prst="rect">
            <a:avLst/>
          </a:prstGeom>
        </p:spPr>
      </p:pic>
      <p:pic>
        <p:nvPicPr>
          <p:cNvPr id="39" name="Image 8"/>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11826" y="6150574"/>
            <a:ext cx="735526" cy="691776"/>
          </a:xfrm>
          <a:prstGeom prst="rect">
            <a:avLst/>
          </a:prstGeom>
        </p:spPr>
      </p:pic>
      <p:sp>
        <p:nvSpPr>
          <p:cNvPr id="40" name="Text 8"/>
          <p:cNvSpPr/>
          <p:nvPr/>
        </p:nvSpPr>
        <p:spPr>
          <a:xfrm>
            <a:off x="786725" y="6793368"/>
            <a:ext cx="4384602" cy="437221"/>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en-US" sz="2400" b="1" dirty="0">
                <a:solidFill>
                  <a:srgbClr val="366092"/>
                </a:solidFill>
                <a:latin typeface="+mj-lt"/>
                <a:ea typeface="Barlow Bold" panose="00000800000000000000" pitchFamily="34" charset="-122"/>
                <a:cs typeface="Barlow Bold" panose="00000800000000000000" pitchFamily="34" charset="-120"/>
              </a:rPr>
              <a:t>Chiến lược Quốc gia về AI</a:t>
            </a:r>
            <a:endParaRPr lang="en-US" sz="2400" dirty="0">
              <a:solidFill>
                <a:srgbClr val="366092"/>
              </a:solidFill>
              <a:latin typeface="+mj-lt"/>
            </a:endParaRPr>
          </a:p>
        </p:txBody>
      </p:sp>
      <p:sp>
        <p:nvSpPr>
          <p:cNvPr id="41" name="Text 9"/>
          <p:cNvSpPr/>
          <p:nvPr/>
        </p:nvSpPr>
        <p:spPr>
          <a:xfrm>
            <a:off x="681567" y="7186964"/>
            <a:ext cx="9561119" cy="850725"/>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vi-VN" sz="2000" b="1" dirty="0">
                <a:solidFill>
                  <a:schemeClr val="tx1">
                    <a:lumMod val="65000"/>
                    <a:lumOff val="35000"/>
                  </a:schemeClr>
                </a:solidFill>
              </a:rPr>
              <a:t>Kết quả này phản ánh rõ nỗ lực của Chính phủ Việt Nam trong việc xây dựng khung thể chế và </a:t>
            </a:r>
            <a:r>
              <a:rPr lang="vi-VN" sz="2000" b="1" dirty="0" err="1">
                <a:solidFill>
                  <a:schemeClr val="tx1">
                    <a:lumMod val="65000"/>
                    <a:lumOff val="35000"/>
                  </a:schemeClr>
                </a:solidFill>
              </a:rPr>
              <a:t>chiếnlược</a:t>
            </a:r>
            <a:r>
              <a:rPr lang="vi-VN" sz="2000" b="1" dirty="0">
                <a:solidFill>
                  <a:schemeClr val="tx1">
                    <a:lumMod val="65000"/>
                    <a:lumOff val="35000"/>
                  </a:schemeClr>
                </a:solidFill>
              </a:rPr>
              <a:t> quốc gia về AI. Đặc biệt, Chiến lược quốc gia về nghiên cứu, phát triển và ứng dụng trí tuệ nhân tạo</a:t>
            </a:r>
            <a:r>
              <a:rPr lang="en-US" sz="2000" b="1" dirty="0">
                <a:solidFill>
                  <a:schemeClr val="tx1">
                    <a:lumMod val="65000"/>
                    <a:lumOff val="35000"/>
                  </a:schemeClr>
                </a:solidFill>
              </a:rPr>
              <a:t>. Đ</a:t>
            </a:r>
            <a:r>
              <a:rPr lang="vi-VN" sz="2000" b="1" dirty="0" err="1">
                <a:solidFill>
                  <a:schemeClr val="tx1">
                    <a:lumMod val="65000"/>
                    <a:lumOff val="35000"/>
                  </a:schemeClr>
                </a:solidFill>
              </a:rPr>
              <a:t>ến</a:t>
            </a:r>
            <a:r>
              <a:rPr lang="vi-VN" sz="2000" b="1" dirty="0">
                <a:solidFill>
                  <a:schemeClr val="tx1">
                    <a:lumMod val="65000"/>
                    <a:lumOff val="35000"/>
                  </a:schemeClr>
                </a:solidFill>
              </a:rPr>
              <a:t> năm 2030</a:t>
            </a:r>
            <a:r>
              <a:rPr lang="en-US" sz="2000" b="1" dirty="0">
                <a:solidFill>
                  <a:schemeClr val="tx1">
                    <a:lumMod val="65000"/>
                    <a:lumOff val="35000"/>
                  </a:schemeClr>
                </a:solidFill>
              </a:rPr>
              <a:t> </a:t>
            </a:r>
            <a:r>
              <a:rPr lang="en-US" sz="2000" b="1" dirty="0" err="1">
                <a:solidFill>
                  <a:schemeClr val="tx1">
                    <a:lumMod val="65000"/>
                    <a:lumOff val="35000"/>
                  </a:schemeClr>
                </a:solidFill>
                <a:ea typeface="Montserrat" panose="00000500000000000000" pitchFamily="34" charset="-122"/>
                <a:cs typeface="Montserrat" panose="00000500000000000000" pitchFamily="34" charset="-120"/>
              </a:rPr>
              <a:t>đặt</a:t>
            </a:r>
            <a:r>
              <a:rPr lang="en-US" sz="2000" b="1" dirty="0">
                <a:solidFill>
                  <a:schemeClr val="tx1">
                    <a:lumMod val="65000"/>
                    <a:lumOff val="35000"/>
                  </a:schemeClr>
                </a:solidFill>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ea typeface="Montserrat" panose="00000500000000000000" pitchFamily="34" charset="-122"/>
                <a:cs typeface="Montserrat" panose="00000500000000000000" pitchFamily="34" charset="-120"/>
              </a:rPr>
              <a:t>mục</a:t>
            </a:r>
            <a:r>
              <a:rPr lang="en-US" sz="2000" b="1" dirty="0">
                <a:solidFill>
                  <a:schemeClr val="tx1">
                    <a:lumMod val="65000"/>
                    <a:lumOff val="35000"/>
                  </a:schemeClr>
                </a:solidFill>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ea typeface="Montserrat" panose="00000500000000000000" pitchFamily="34" charset="-122"/>
                <a:cs typeface="Montserrat" panose="00000500000000000000" pitchFamily="34" charset="-120"/>
              </a:rPr>
              <a:t>tiêu</a:t>
            </a:r>
            <a:r>
              <a:rPr lang="en-US" sz="2000" b="1" dirty="0">
                <a:solidFill>
                  <a:schemeClr val="tx1">
                    <a:lumMod val="65000"/>
                    <a:lumOff val="35000"/>
                  </a:schemeClr>
                </a:solidFill>
                <a:ea typeface="Montserrat" panose="00000500000000000000" pitchFamily="34" charset="-122"/>
                <a:cs typeface="Montserrat" panose="00000500000000000000" pitchFamily="34" charset="-120"/>
              </a:rPr>
              <a:t> Việt Nam </a:t>
            </a:r>
            <a:r>
              <a:rPr lang="en-US" sz="2000" b="1" dirty="0" err="1">
                <a:solidFill>
                  <a:schemeClr val="tx1">
                    <a:lumMod val="65000"/>
                    <a:lumOff val="35000"/>
                  </a:schemeClr>
                </a:solidFill>
                <a:ea typeface="Montserrat" panose="00000500000000000000" pitchFamily="34" charset="-122"/>
                <a:cs typeface="Montserrat" panose="00000500000000000000" pitchFamily="34" charset="-120"/>
              </a:rPr>
              <a:t>vào</a:t>
            </a:r>
            <a:r>
              <a:rPr lang="en-US" sz="2000" b="1" dirty="0">
                <a:solidFill>
                  <a:schemeClr val="tx1">
                    <a:lumMod val="65000"/>
                    <a:lumOff val="35000"/>
                  </a:schemeClr>
                </a:solidFill>
                <a:ea typeface="Montserrat" panose="00000500000000000000" pitchFamily="34" charset="-122"/>
                <a:cs typeface="Montserrat" panose="00000500000000000000" pitchFamily="34" charset="-120"/>
              </a:rPr>
              <a:t> top 4 ASEAN </a:t>
            </a:r>
            <a:r>
              <a:rPr lang="en-US" sz="2000" b="1" dirty="0" err="1">
                <a:solidFill>
                  <a:schemeClr val="tx1">
                    <a:lumMod val="65000"/>
                    <a:lumOff val="35000"/>
                  </a:schemeClr>
                </a:solidFill>
                <a:ea typeface="Montserrat" panose="00000500000000000000" pitchFamily="34" charset="-122"/>
                <a:cs typeface="Montserrat" panose="00000500000000000000" pitchFamily="34" charset="-120"/>
              </a:rPr>
              <a:t>và</a:t>
            </a:r>
            <a:r>
              <a:rPr lang="en-US" sz="2000" b="1" dirty="0">
                <a:solidFill>
                  <a:schemeClr val="tx1">
                    <a:lumMod val="65000"/>
                    <a:lumOff val="35000"/>
                  </a:schemeClr>
                </a:solidFill>
                <a:ea typeface="Montserrat" panose="00000500000000000000" pitchFamily="34" charset="-122"/>
                <a:cs typeface="Montserrat" panose="00000500000000000000" pitchFamily="34" charset="-120"/>
              </a:rPr>
              <a:t> top 50 </a:t>
            </a:r>
            <a:r>
              <a:rPr lang="en-US" sz="2000" b="1" dirty="0" err="1">
                <a:solidFill>
                  <a:schemeClr val="tx1">
                    <a:lumMod val="65000"/>
                    <a:lumOff val="35000"/>
                  </a:schemeClr>
                </a:solidFill>
                <a:ea typeface="Montserrat" panose="00000500000000000000" pitchFamily="34" charset="-122"/>
                <a:cs typeface="Montserrat" panose="00000500000000000000" pitchFamily="34" charset="-120"/>
              </a:rPr>
              <a:t>thế</a:t>
            </a:r>
            <a:r>
              <a:rPr lang="en-US" sz="2000" b="1" dirty="0">
                <a:solidFill>
                  <a:schemeClr val="tx1">
                    <a:lumMod val="65000"/>
                    <a:lumOff val="35000"/>
                  </a:schemeClr>
                </a:solidFill>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ea typeface="Montserrat" panose="00000500000000000000" pitchFamily="34" charset="-122"/>
                <a:cs typeface="Montserrat" panose="00000500000000000000" pitchFamily="34" charset="-120"/>
              </a:rPr>
              <a:t>giới</a:t>
            </a:r>
            <a:r>
              <a:rPr lang="en-US" sz="2000" b="1" dirty="0">
                <a:solidFill>
                  <a:schemeClr val="tx1">
                    <a:lumMod val="65000"/>
                    <a:lumOff val="35000"/>
                  </a:schemeClr>
                </a:solidFill>
                <a:ea typeface="Montserrat" panose="00000500000000000000" pitchFamily="34" charset="-122"/>
                <a:cs typeface="Montserrat" panose="00000500000000000000" pitchFamily="34" charset="-120"/>
              </a:rPr>
              <a:t> </a:t>
            </a:r>
            <a:r>
              <a:rPr lang="en-US" sz="2000" b="1" dirty="0" err="1">
                <a:solidFill>
                  <a:schemeClr val="tx1">
                    <a:lumMod val="65000"/>
                    <a:lumOff val="35000"/>
                  </a:schemeClr>
                </a:solidFill>
                <a:ea typeface="Montserrat" panose="00000500000000000000" pitchFamily="34" charset="-122"/>
                <a:cs typeface="Montserrat" panose="00000500000000000000" pitchFamily="34" charset="-120"/>
              </a:rPr>
              <a:t>về</a:t>
            </a:r>
            <a:r>
              <a:rPr lang="en-US" sz="2000" b="1" dirty="0">
                <a:solidFill>
                  <a:schemeClr val="tx1">
                    <a:lumMod val="65000"/>
                    <a:lumOff val="35000"/>
                  </a:schemeClr>
                </a:solidFill>
                <a:ea typeface="Montserrat" panose="00000500000000000000" pitchFamily="34" charset="-122"/>
                <a:cs typeface="Montserrat" panose="00000500000000000000" pitchFamily="34" charset="-120"/>
              </a:rPr>
              <a:t> AI.</a:t>
            </a:r>
            <a:endParaRPr lang="vi-VN" sz="2000" b="1" dirty="0">
              <a:solidFill>
                <a:schemeClr val="tx1">
                  <a:lumMod val="65000"/>
                  <a:lumOff val="35000"/>
                </a:schemeClr>
              </a:solidFill>
            </a:endParaRPr>
          </a:p>
        </p:txBody>
      </p:sp>
      <p:pic>
        <p:nvPicPr>
          <p:cNvPr id="43" name="Picture 42"/>
          <p:cNvPicPr>
            <a:picLocks noChangeAspect="1"/>
          </p:cNvPicPr>
          <p:nvPr/>
        </p:nvPicPr>
        <p:blipFill>
          <a:blip r:embed="rId15"/>
          <a:stretch>
            <a:fillRect/>
          </a:stretch>
        </p:blipFill>
        <p:spPr>
          <a:xfrm>
            <a:off x="8220470" y="5939000"/>
            <a:ext cx="1490052" cy="1247964"/>
          </a:xfrm>
          <a:prstGeom prst="rect">
            <a:avLst/>
          </a:prstGeom>
        </p:spPr>
      </p:pic>
      <p:sp>
        <p:nvSpPr>
          <p:cNvPr id="44" name="Google Shape;178;p4"/>
          <p:cNvSpPr/>
          <p:nvPr/>
        </p:nvSpPr>
        <p:spPr>
          <a:xfrm>
            <a:off x="519328" y="9385983"/>
            <a:ext cx="10137537" cy="497047"/>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45" name="TextBox 44"/>
          <p:cNvSpPr txBox="1"/>
          <p:nvPr/>
        </p:nvSpPr>
        <p:spPr>
          <a:xfrm>
            <a:off x="551612" y="9463181"/>
            <a:ext cx="11922756" cy="307777"/>
          </a:xfrm>
          <a:prstGeom prst="rect">
            <a:avLst/>
          </a:prstGeom>
          <a:noFill/>
        </p:spPr>
        <p:txBody>
          <a:bodyPr wrap="square">
            <a:spAutoFit/>
          </a:bodyPr>
          <a:lstStyle/>
          <a:p>
            <a:pPr algn="just"/>
            <a:r>
              <a:rPr lang="en-US" b="1" dirty="0">
                <a:solidFill>
                  <a:srgbClr val="FF0000"/>
                </a:solidFill>
              </a:rPr>
              <a:t>Ministry of Information and Communications (2024). </a:t>
            </a:r>
            <a:r>
              <a:rPr lang="en-US" b="1" i="1" dirty="0">
                <a:solidFill>
                  <a:srgbClr val="FF0000"/>
                </a:solidFill>
              </a:rPr>
              <a:t>Vietnam ranks 5th in ASEAN in Government AI Readiness Index</a:t>
            </a:r>
            <a:r>
              <a:rPr lang="en-US" b="1" dirty="0">
                <a:solidFill>
                  <a:srgbClr val="FF0000"/>
                </a:solidFill>
              </a:rPr>
              <a:t>.</a:t>
            </a:r>
            <a:endParaRPr lang="vi-VN"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7;p4"/>
          <p:cNvSpPr/>
          <p:nvPr/>
        </p:nvSpPr>
        <p:spPr>
          <a:xfrm>
            <a:off x="-228600" y="-90076"/>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stretch>
              <a:fillRect t="-24351" r="-1467" b="-56030"/>
            </a:stretch>
          </a:blipFill>
          <a:ln>
            <a:noFill/>
          </a:ln>
        </p:spPr>
      </p:sp>
      <p:sp>
        <p:nvSpPr>
          <p:cNvPr id="5" name="Google Shape;178;p4"/>
          <p:cNvSpPr/>
          <p:nvPr/>
        </p:nvSpPr>
        <p:spPr>
          <a:xfrm>
            <a:off x="7725339" y="1276202"/>
            <a:ext cx="10097971" cy="2659856"/>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6" name="Google Shape;179;p4"/>
          <p:cNvSpPr txBox="1"/>
          <p:nvPr/>
        </p:nvSpPr>
        <p:spPr>
          <a:xfrm>
            <a:off x="7883979" y="1276202"/>
            <a:ext cx="10604863" cy="3462486"/>
          </a:xfrm>
          <a:prstGeom prst="rect">
            <a:avLst/>
          </a:prstGeom>
          <a:noFill/>
          <a:ln>
            <a:noFill/>
          </a:ln>
        </p:spPr>
        <p:txBody>
          <a:bodyPr spcFirstLastPara="1" wrap="square" lIns="0" tIns="0" rIns="0" bIns="0" anchor="t" anchorCtr="0">
            <a:spAutoFit/>
          </a:bodyPr>
          <a:lstStyle/>
          <a:p>
            <a:pPr>
              <a:lnSpc>
                <a:spcPct val="150000"/>
              </a:lnSpc>
            </a:pPr>
            <a:r>
              <a:rPr lang="en-US" sz="5500" b="1" dirty="0" err="1">
                <a:solidFill>
                  <a:schemeClr val="bg2">
                    <a:lumMod val="75000"/>
                  </a:schemeClr>
                </a:solidFill>
                <a:latin typeface="+mj-lt"/>
                <a:ea typeface="Barlow Bold" panose="00000800000000000000" pitchFamily="34" charset="-122"/>
                <a:cs typeface="Barlow Bold" panose="00000800000000000000" pitchFamily="34" charset="-120"/>
              </a:rPr>
              <a:t>Tầm</a:t>
            </a:r>
            <a:r>
              <a:rPr lang="en-US" sz="5500" b="1" dirty="0">
                <a:solidFill>
                  <a:schemeClr val="bg2">
                    <a:lumMod val="75000"/>
                  </a:schemeClr>
                </a:solidFill>
                <a:latin typeface="+mj-lt"/>
                <a:ea typeface="Barlow Bold" panose="00000800000000000000" pitchFamily="34" charset="-122"/>
                <a:cs typeface="Barlow Bold" panose="00000800000000000000" pitchFamily="34" charset="-120"/>
              </a:rPr>
              <a:t> </a:t>
            </a:r>
            <a:r>
              <a:rPr lang="en-US" sz="5500" b="1" dirty="0" err="1">
                <a:solidFill>
                  <a:schemeClr val="bg2">
                    <a:lumMod val="75000"/>
                  </a:schemeClr>
                </a:solidFill>
                <a:latin typeface="+mj-lt"/>
                <a:ea typeface="Barlow Bold" panose="00000800000000000000" pitchFamily="34" charset="-122"/>
                <a:cs typeface="Barlow Bold" panose="00000800000000000000" pitchFamily="34" charset="-120"/>
              </a:rPr>
              <a:t>nhìn</a:t>
            </a:r>
            <a:r>
              <a:rPr lang="en-US" sz="5500" b="1" dirty="0">
                <a:solidFill>
                  <a:schemeClr val="bg2">
                    <a:lumMod val="75000"/>
                  </a:schemeClr>
                </a:solidFill>
                <a:latin typeface="+mj-lt"/>
                <a:ea typeface="Barlow Bold" panose="00000800000000000000" pitchFamily="34" charset="-122"/>
                <a:cs typeface="Barlow Bold" panose="00000800000000000000" pitchFamily="34" charset="-120"/>
              </a:rPr>
              <a:t> </a:t>
            </a:r>
            <a:r>
              <a:rPr lang="en-US" sz="5500" b="1" dirty="0" err="1">
                <a:solidFill>
                  <a:schemeClr val="bg2">
                    <a:lumMod val="75000"/>
                  </a:schemeClr>
                </a:solidFill>
                <a:latin typeface="+mj-lt"/>
                <a:ea typeface="Barlow Bold" panose="00000800000000000000" pitchFamily="34" charset="-122"/>
                <a:cs typeface="Barlow Bold" panose="00000800000000000000" pitchFamily="34" charset="-120"/>
              </a:rPr>
              <a:t>chiến</a:t>
            </a:r>
            <a:r>
              <a:rPr lang="en-US" sz="5500" b="1" dirty="0">
                <a:solidFill>
                  <a:schemeClr val="bg2">
                    <a:lumMod val="75000"/>
                  </a:schemeClr>
                </a:solidFill>
                <a:latin typeface="+mj-lt"/>
                <a:ea typeface="Barlow Bold" panose="00000800000000000000" pitchFamily="34" charset="-122"/>
                <a:cs typeface="Barlow Bold" panose="00000800000000000000" pitchFamily="34" charset="-120"/>
              </a:rPr>
              <a:t> </a:t>
            </a:r>
            <a:r>
              <a:rPr lang="en-US" sz="5500" b="1" dirty="0" err="1">
                <a:solidFill>
                  <a:schemeClr val="bg2">
                    <a:lumMod val="75000"/>
                  </a:schemeClr>
                </a:solidFill>
                <a:latin typeface="+mj-lt"/>
                <a:ea typeface="Barlow Bold" panose="00000800000000000000" pitchFamily="34" charset="-122"/>
                <a:cs typeface="Barlow Bold" panose="00000800000000000000" pitchFamily="34" charset="-120"/>
              </a:rPr>
              <a:t>lược</a:t>
            </a:r>
            <a:r>
              <a:rPr lang="en-US" sz="5500" b="1" dirty="0">
                <a:solidFill>
                  <a:schemeClr val="bg2">
                    <a:lumMod val="75000"/>
                  </a:schemeClr>
                </a:solidFill>
                <a:latin typeface="+mj-lt"/>
                <a:ea typeface="Barlow Bold" panose="00000800000000000000" pitchFamily="34" charset="-122"/>
                <a:cs typeface="Barlow Bold" panose="00000800000000000000" pitchFamily="34" charset="-120"/>
              </a:rPr>
              <a:t> AI</a:t>
            </a:r>
            <a:r>
              <a:rPr lang="en-US" sz="5500" b="1" dirty="0">
                <a:solidFill>
                  <a:srgbClr val="2E3C4E"/>
                </a:solidFill>
                <a:latin typeface="+mj-lt"/>
                <a:ea typeface="Barlow Bold" panose="00000800000000000000" pitchFamily="34" charset="-122"/>
                <a:cs typeface="Barlow Bold" panose="00000800000000000000" pitchFamily="34" charset="-120"/>
              </a:rPr>
              <a:t>: </a:t>
            </a:r>
            <a:r>
              <a:rPr lang="en-US" sz="5500" b="1" dirty="0">
                <a:solidFill>
                  <a:schemeClr val="bg2">
                    <a:lumMod val="60000"/>
                    <a:lumOff val="40000"/>
                  </a:schemeClr>
                </a:solidFill>
                <a:latin typeface="+mj-lt"/>
                <a:ea typeface="Barlow Bold" panose="00000800000000000000" pitchFamily="34" charset="-122"/>
                <a:cs typeface="Barlow Bold" panose="00000800000000000000" pitchFamily="34" charset="-120"/>
              </a:rPr>
              <a:t>Định </a:t>
            </a:r>
            <a:r>
              <a:rPr lang="en-US" sz="5500" b="1" dirty="0" err="1">
                <a:solidFill>
                  <a:schemeClr val="bg2">
                    <a:lumMod val="60000"/>
                    <a:lumOff val="40000"/>
                  </a:schemeClr>
                </a:solidFill>
                <a:latin typeface="+mj-lt"/>
                <a:ea typeface="Barlow Bold" panose="00000800000000000000" pitchFamily="34" charset="-122"/>
                <a:cs typeface="Barlow Bold" panose="00000800000000000000" pitchFamily="34" charset="-120"/>
              </a:rPr>
              <a:t>hình</a:t>
            </a:r>
            <a:r>
              <a:rPr lang="en-US" sz="5500" b="1" dirty="0">
                <a:solidFill>
                  <a:schemeClr val="bg2">
                    <a:lumMod val="60000"/>
                    <a:lumOff val="40000"/>
                  </a:schemeClr>
                </a:solidFill>
                <a:latin typeface="+mj-lt"/>
                <a:ea typeface="Barlow Bold" panose="00000800000000000000" pitchFamily="34" charset="-122"/>
                <a:cs typeface="Barlow Bold" panose="00000800000000000000" pitchFamily="34" charset="-120"/>
              </a:rPr>
              <a:t> </a:t>
            </a:r>
            <a:r>
              <a:rPr lang="en-US" sz="5500" b="1" dirty="0" err="1">
                <a:solidFill>
                  <a:schemeClr val="bg2">
                    <a:lumMod val="60000"/>
                    <a:lumOff val="40000"/>
                  </a:schemeClr>
                </a:solidFill>
                <a:latin typeface="+mj-lt"/>
                <a:ea typeface="Barlow Bold" panose="00000800000000000000" pitchFamily="34" charset="-122"/>
                <a:cs typeface="Barlow Bold" panose="00000800000000000000" pitchFamily="34" charset="-120"/>
              </a:rPr>
              <a:t>tương</a:t>
            </a:r>
            <a:r>
              <a:rPr lang="en-US" sz="5500" b="1" dirty="0">
                <a:solidFill>
                  <a:schemeClr val="bg2">
                    <a:lumMod val="60000"/>
                    <a:lumOff val="40000"/>
                  </a:schemeClr>
                </a:solidFill>
                <a:latin typeface="+mj-lt"/>
                <a:ea typeface="Barlow Bold" panose="00000800000000000000" pitchFamily="34" charset="-122"/>
                <a:cs typeface="Barlow Bold" panose="00000800000000000000" pitchFamily="34" charset="-120"/>
              </a:rPr>
              <a:t> lai Việt Nam</a:t>
            </a:r>
            <a:endParaRPr lang="en-US" sz="5500" dirty="0">
              <a:solidFill>
                <a:schemeClr val="bg2">
                  <a:lumMod val="60000"/>
                  <a:lumOff val="40000"/>
                </a:schemeClr>
              </a:solidFill>
              <a:latin typeface="+mj-lt"/>
            </a:endParaRPr>
          </a:p>
          <a:p>
            <a:pPr marL="0" marR="0" lvl="0" indent="0" algn="l" rtl="0">
              <a:spcBef>
                <a:spcPts val="0"/>
              </a:spcBef>
              <a:spcAft>
                <a:spcPts val="0"/>
              </a:spcAft>
              <a:buNone/>
            </a:pPr>
            <a:endParaRPr lang="en-US" sz="6000" b="1" dirty="0">
              <a:solidFill>
                <a:srgbClr val="366092"/>
              </a:solidFill>
              <a:latin typeface="Arial" panose="020B0604020202020204"/>
              <a:ea typeface="Arial" panose="020B0604020202020204"/>
              <a:cs typeface="Arial" panose="020B0604020202020204"/>
              <a:sym typeface="Arial" panose="020B0604020202020204"/>
            </a:endParaRPr>
          </a:p>
        </p:txBody>
      </p:sp>
      <p:sp>
        <p:nvSpPr>
          <p:cNvPr id="7" name="Google Shape;180;p4"/>
          <p:cNvSpPr/>
          <p:nvPr/>
        </p:nvSpPr>
        <p:spPr>
          <a:xfrm>
            <a:off x="7725339" y="4587239"/>
            <a:ext cx="10203239" cy="3631633"/>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8" name="Google Shape;181;p4"/>
          <p:cNvSpPr txBox="1"/>
          <p:nvPr/>
        </p:nvSpPr>
        <p:spPr>
          <a:xfrm>
            <a:off x="7916303" y="4807444"/>
            <a:ext cx="9761511" cy="3323987"/>
          </a:xfrm>
          <a:prstGeom prst="rect">
            <a:avLst/>
          </a:prstGeom>
          <a:noFill/>
          <a:ln>
            <a:noFill/>
          </a:ln>
        </p:spPr>
        <p:txBody>
          <a:bodyPr spcFirstLastPara="1" wrap="square" lIns="0" tIns="0" rIns="0" bIns="0" anchor="t" anchorCtr="0">
            <a:spAutoFit/>
          </a:bodyPr>
          <a:lstStyle/>
          <a:p>
            <a:pPr algn="just">
              <a:lnSpc>
                <a:spcPct val="150000"/>
              </a:lnSpc>
            </a:pPr>
            <a:r>
              <a:rPr lang="vi-VN" sz="2400" b="1" dirty="0">
                <a:solidFill>
                  <a:schemeClr val="tx1">
                    <a:lumMod val="65000"/>
                    <a:lumOff val="35000"/>
                  </a:schemeClr>
                </a:solidFill>
              </a:rPr>
              <a:t>Việt Nam đang đứng trước cơ hội vàng để bứt phá nhờ trí tuệ nhân tạo (AI). Để hiện thực hóa tiềm năng này, chúng ta cần một tầm nhìn chiến lược toàn diện, tập trung vào giáo dục, hạ tầng, an sinh xã hội và khung pháp lý vững chắc. Mục tiêu là xây dựng một hệ sinh thái AI phát triển bền vững, mang lại lợi ích tối đa cho con người và xã hội.</a:t>
            </a:r>
          </a:p>
        </p:txBody>
      </p:sp>
      <p:sp>
        <p:nvSpPr>
          <p:cNvPr id="9" name="Google Shape;182;p4"/>
          <p:cNvSpPr/>
          <p:nvPr/>
        </p:nvSpPr>
        <p:spPr>
          <a:xfrm>
            <a:off x="16096358" y="8401523"/>
            <a:ext cx="1203235" cy="2017163"/>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3"/>
            <a:stretch>
              <a:fillRect/>
            </a:stretch>
          </a:blipFill>
          <a:ln>
            <a:noFill/>
          </a:ln>
        </p:spPr>
      </p:sp>
      <p:sp>
        <p:nvSpPr>
          <p:cNvPr id="10" name="Google Shape;184;p4"/>
          <p:cNvSpPr/>
          <p:nvPr/>
        </p:nvSpPr>
        <p:spPr>
          <a:xfrm>
            <a:off x="16192589" y="8696664"/>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4"/>
            <a:stretch>
              <a:fillRect/>
            </a:stretch>
          </a:blipFill>
          <a:ln>
            <a:noFill/>
          </a:ln>
        </p:spPr>
      </p:sp>
      <p:sp>
        <p:nvSpPr>
          <p:cNvPr id="11" name="Google Shape;185;p4"/>
          <p:cNvSpPr/>
          <p:nvPr/>
        </p:nvSpPr>
        <p:spPr>
          <a:xfrm>
            <a:off x="167640" y="295835"/>
            <a:ext cx="7113813" cy="9771959"/>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12" name="Google Shape;189;p4"/>
          <p:cNvSpPr/>
          <p:nvPr/>
        </p:nvSpPr>
        <p:spPr>
          <a:xfrm>
            <a:off x="6939443" y="949470"/>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TextBox 14"/>
          <p:cNvSpPr txBox="1"/>
          <p:nvPr/>
        </p:nvSpPr>
        <p:spPr>
          <a:xfrm>
            <a:off x="9710667" y="9638220"/>
            <a:ext cx="656296" cy="738664"/>
          </a:xfrm>
          <a:prstGeom prst="rect">
            <a:avLst/>
          </a:prstGeom>
          <a:noFill/>
        </p:spPr>
        <p:txBody>
          <a:bodyPr wrap="square" rtlCol="0">
            <a:spAutoFit/>
          </a:bodyPr>
          <a:lstStyle/>
          <a:p>
            <a:r>
              <a:rPr lang="en-US" sz="2800" b="1" dirty="0"/>
              <a:t>24</a:t>
            </a:r>
          </a:p>
          <a:p>
            <a:endParaRPr lang="en-US" b="1" dirty="0"/>
          </a:p>
        </p:txBody>
      </p:sp>
      <p:sp>
        <p:nvSpPr>
          <p:cNvPr id="20" name="Google Shape;183;p4"/>
          <p:cNvSpPr/>
          <p:nvPr/>
        </p:nvSpPr>
        <p:spPr>
          <a:xfrm>
            <a:off x="11980086" y="-466918"/>
            <a:ext cx="6810834"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6"/>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1" name="Image 0"/>
          <p:cNvPicPr>
            <a:picLocks noChangeAspect="1"/>
          </p:cNvPicPr>
          <p:nvPr/>
        </p:nvPicPr>
        <p:blipFill>
          <a:blip r:embed="rId7"/>
          <a:stretch>
            <a:fillRect/>
          </a:stretch>
        </p:blipFill>
        <p:spPr>
          <a:xfrm>
            <a:off x="-349753" y="-904553"/>
            <a:ext cx="7626111" cy="10894444"/>
          </a:xfrm>
          <a:prstGeom prst="rect">
            <a:avLst/>
          </a:prstGeom>
        </p:spPr>
      </p:pic>
      <p:sp>
        <p:nvSpPr>
          <p:cNvPr id="22" name="Google Shape;1045;p32"/>
          <p:cNvSpPr/>
          <p:nvPr/>
        </p:nvSpPr>
        <p:spPr>
          <a:xfrm>
            <a:off x="12261051" y="8126227"/>
            <a:ext cx="1977734" cy="367941"/>
          </a:xfrm>
          <a:custGeom>
            <a:avLst/>
            <a:gdLst/>
            <a:ahLst/>
            <a:cxnLst/>
            <a:rect l="l" t="t" r="r" b="b"/>
            <a:pathLst>
              <a:path w="2455232" h="611576" extrusionOk="0">
                <a:moveTo>
                  <a:pt x="0" y="0"/>
                </a:moveTo>
                <a:lnTo>
                  <a:pt x="2455232" y="0"/>
                </a:lnTo>
                <a:lnTo>
                  <a:pt x="2455232" y="611576"/>
                </a:lnTo>
                <a:lnTo>
                  <a:pt x="0" y="611576"/>
                </a:lnTo>
                <a:lnTo>
                  <a:pt x="0" y="0"/>
                </a:lnTo>
                <a:close/>
              </a:path>
            </a:pathLst>
          </a:custGeom>
          <a:blipFill rotWithShape="1">
            <a:blip r:embed="rId8"/>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Google Shape;177;p4"/>
          <p:cNvSpPr/>
          <p:nvPr/>
        </p:nvSpPr>
        <p:spPr>
          <a:xfrm>
            <a:off x="-228600" y="-90076"/>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52" name="Google Shape;180;p4"/>
          <p:cNvSpPr/>
          <p:nvPr/>
        </p:nvSpPr>
        <p:spPr>
          <a:xfrm>
            <a:off x="13634566" y="2130515"/>
            <a:ext cx="4524497" cy="7927885"/>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53" name="Google Shape;180;p4"/>
          <p:cNvSpPr/>
          <p:nvPr/>
        </p:nvSpPr>
        <p:spPr>
          <a:xfrm>
            <a:off x="441600" y="2188388"/>
            <a:ext cx="5871944" cy="7427031"/>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5" name="Rounded Rectangle 1"/>
          <p:cNvSpPr/>
          <p:nvPr/>
        </p:nvSpPr>
        <p:spPr>
          <a:xfrm>
            <a:off x="4684655" y="6904787"/>
            <a:ext cx="4023498" cy="2457053"/>
          </a:xfrm>
          <a:custGeom>
            <a:avLst/>
            <a:gdLst/>
            <a:ahLst/>
            <a:cxnLst/>
            <a:rect l="0" t="0" r="0" b="0"/>
            <a:pathLst>
              <a:path w="3657600" h="1257300">
                <a:moveTo>
                  <a:pt x="0" y="1028700"/>
                </a:moveTo>
                <a:lnTo>
                  <a:pt x="571500" y="1257300"/>
                </a:lnTo>
                <a:lnTo>
                  <a:pt x="3086100" y="1257300"/>
                </a:lnTo>
                <a:lnTo>
                  <a:pt x="3657600" y="1028700"/>
                </a:lnTo>
                <a:lnTo>
                  <a:pt x="3086100" y="0"/>
                </a:lnTo>
                <a:lnTo>
                  <a:pt x="571500" y="0"/>
                </a:lnTo>
                <a:lnTo>
                  <a:pt x="0" y="1028700"/>
                </a:lnTo>
              </a:path>
            </a:pathLst>
          </a:custGeom>
          <a:solidFill>
            <a:srgbClr val="4E88E7"/>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 name="Rounded Rectangle 2"/>
          <p:cNvSpPr/>
          <p:nvPr/>
        </p:nvSpPr>
        <p:spPr>
          <a:xfrm>
            <a:off x="4684655" y="6904787"/>
            <a:ext cx="4023498" cy="2457053"/>
          </a:xfrm>
          <a:custGeom>
            <a:avLst/>
            <a:gdLst/>
            <a:ahLst/>
            <a:cxnLst/>
            <a:rect l="0" t="0" r="0" b="0"/>
            <a:pathLst>
              <a:path w="3657600" h="1257300">
                <a:moveTo>
                  <a:pt x="571500" y="0"/>
                </a:moveTo>
                <a:lnTo>
                  <a:pt x="0" y="1028700"/>
                </a:lnTo>
                <a:lnTo>
                  <a:pt x="3657600" y="1028700"/>
                </a:lnTo>
                <a:lnTo>
                  <a:pt x="3086100" y="0"/>
                </a:lnTo>
                <a:lnTo>
                  <a:pt x="571500" y="0"/>
                </a:lnTo>
                <a:close/>
                <a:moveTo>
                  <a:pt x="571500" y="1257300"/>
                </a:moveTo>
                <a:lnTo>
                  <a:pt x="0" y="1028700"/>
                </a:lnTo>
                <a:lnTo>
                  <a:pt x="3657600" y="1028700"/>
                </a:lnTo>
                <a:lnTo>
                  <a:pt x="3086100" y="1257300"/>
                </a:lnTo>
                <a:lnTo>
                  <a:pt x="571500" y="1257300"/>
                </a:lnTo>
                <a:close/>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 name="Rounded Rectangle 3"/>
          <p:cNvSpPr/>
          <p:nvPr/>
        </p:nvSpPr>
        <p:spPr>
          <a:xfrm>
            <a:off x="743327" y="7601358"/>
            <a:ext cx="5446053" cy="126990"/>
          </a:xfrm>
          <a:custGeom>
            <a:avLst/>
            <a:gdLst/>
            <a:ahLst/>
            <a:cxnLst/>
            <a:rect l="0" t="0" r="0" b="0"/>
            <a:pathLst>
              <a:path w="4081462" h="9525">
                <a:moveTo>
                  <a:pt x="0" y="15"/>
                </a:moveTo>
                <a:lnTo>
                  <a:pt x="4081462" y="0"/>
                </a:lnTo>
              </a:path>
            </a:pathLst>
          </a:custGeom>
          <a:noFill/>
          <a:ln w="38100">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 name="Rounded Rectangle 4"/>
          <p:cNvSpPr/>
          <p:nvPr/>
        </p:nvSpPr>
        <p:spPr>
          <a:xfrm>
            <a:off x="618829" y="7537863"/>
            <a:ext cx="124498" cy="126990"/>
          </a:xfrm>
          <a:custGeom>
            <a:avLst/>
            <a:gdLst/>
            <a:ahLst/>
            <a:cxnLst/>
            <a:rect l="0" t="0" r="0" b="0"/>
            <a:pathLst>
              <a:path w="57150" h="57150">
                <a:moveTo>
                  <a:pt x="28575" y="57150"/>
                </a:moveTo>
                <a:cubicBezTo>
                  <a:pt x="12804" y="57150"/>
                  <a:pt x="0" y="44345"/>
                  <a:pt x="0" y="28575"/>
                </a:cubicBezTo>
                <a:cubicBezTo>
                  <a:pt x="0" y="12804"/>
                  <a:pt x="12804" y="0"/>
                  <a:pt x="28575" y="0"/>
                </a:cubicBezTo>
                <a:cubicBezTo>
                  <a:pt x="44345" y="0"/>
                  <a:pt x="57150" y="12804"/>
                  <a:pt x="57150" y="28575"/>
                </a:cubicBezTo>
                <a:cubicBezTo>
                  <a:pt x="57150" y="44345"/>
                  <a:pt x="44345" y="57150"/>
                  <a:pt x="28575" y="57150"/>
                </a:cubicBezTo>
                <a:close/>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000"/>
          </a:p>
        </p:txBody>
      </p:sp>
      <p:sp>
        <p:nvSpPr>
          <p:cNvPr id="9" name="Rounded Rectangle 5"/>
          <p:cNvSpPr/>
          <p:nvPr/>
        </p:nvSpPr>
        <p:spPr>
          <a:xfrm>
            <a:off x="5234841" y="4889256"/>
            <a:ext cx="3082586" cy="1886113"/>
          </a:xfrm>
          <a:custGeom>
            <a:avLst/>
            <a:gdLst/>
            <a:ahLst/>
            <a:cxnLst/>
            <a:rect l="0" t="0" r="0" b="0"/>
            <a:pathLst>
              <a:path w="2286000" h="1143000">
                <a:moveTo>
                  <a:pt x="0" y="914400"/>
                </a:moveTo>
                <a:lnTo>
                  <a:pt x="457200" y="1143000"/>
                </a:lnTo>
                <a:lnTo>
                  <a:pt x="1828800" y="1143000"/>
                </a:lnTo>
                <a:lnTo>
                  <a:pt x="2286000" y="914400"/>
                </a:lnTo>
                <a:lnTo>
                  <a:pt x="1828800" y="0"/>
                </a:lnTo>
                <a:lnTo>
                  <a:pt x="457200" y="0"/>
                </a:lnTo>
                <a:lnTo>
                  <a:pt x="0" y="914400"/>
                </a:lnTo>
              </a:path>
            </a:pathLst>
          </a:custGeom>
          <a:solidFill>
            <a:srgbClr val="3CC583"/>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 name="Rounded Rectangle 6"/>
          <p:cNvSpPr/>
          <p:nvPr/>
        </p:nvSpPr>
        <p:spPr>
          <a:xfrm>
            <a:off x="5234841" y="4889256"/>
            <a:ext cx="3082586" cy="1886113"/>
          </a:xfrm>
          <a:custGeom>
            <a:avLst/>
            <a:gdLst/>
            <a:ahLst/>
            <a:cxnLst/>
            <a:rect l="0" t="0" r="0" b="0"/>
            <a:pathLst>
              <a:path w="2286000" h="1143000">
                <a:moveTo>
                  <a:pt x="457200" y="0"/>
                </a:moveTo>
                <a:lnTo>
                  <a:pt x="0" y="914400"/>
                </a:lnTo>
                <a:lnTo>
                  <a:pt x="2286000" y="914400"/>
                </a:lnTo>
                <a:lnTo>
                  <a:pt x="1828800" y="0"/>
                </a:lnTo>
                <a:lnTo>
                  <a:pt x="457200" y="0"/>
                </a:lnTo>
                <a:close/>
                <a:moveTo>
                  <a:pt x="457200" y="1143000"/>
                </a:moveTo>
                <a:lnTo>
                  <a:pt x="0" y="914400"/>
                </a:lnTo>
                <a:lnTo>
                  <a:pt x="2286000" y="914400"/>
                </a:lnTo>
                <a:lnTo>
                  <a:pt x="1828800" y="1143000"/>
                </a:lnTo>
                <a:lnTo>
                  <a:pt x="457200" y="1143000"/>
                </a:lnTo>
                <a:close/>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1" name="Rounded Rectangle 7"/>
          <p:cNvSpPr/>
          <p:nvPr/>
        </p:nvSpPr>
        <p:spPr>
          <a:xfrm>
            <a:off x="584869" y="5552326"/>
            <a:ext cx="6189003" cy="200537"/>
          </a:xfrm>
          <a:custGeom>
            <a:avLst/>
            <a:gdLst/>
            <a:ahLst/>
            <a:cxnLst/>
            <a:rect l="0" t="0" r="0" b="0"/>
            <a:pathLst>
              <a:path w="4681537" h="9525">
                <a:moveTo>
                  <a:pt x="0" y="0"/>
                </a:moveTo>
                <a:lnTo>
                  <a:pt x="4681537" y="0"/>
                </a:lnTo>
              </a:path>
            </a:pathLst>
          </a:custGeom>
          <a:noFill/>
          <a:ln w="38100">
            <a:solidFill>
              <a:srgbClr val="3CC58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2" name="Rounded Rectangle 8"/>
          <p:cNvSpPr/>
          <p:nvPr/>
        </p:nvSpPr>
        <p:spPr>
          <a:xfrm>
            <a:off x="441599" y="5401149"/>
            <a:ext cx="124498" cy="159937"/>
          </a:xfrm>
          <a:custGeom>
            <a:avLst/>
            <a:gdLst/>
            <a:ahLst/>
            <a:cxnLst/>
            <a:rect l="0" t="0" r="0" b="0"/>
            <a:pathLst>
              <a:path w="57150" h="57150">
                <a:moveTo>
                  <a:pt x="28575" y="57150"/>
                </a:moveTo>
                <a:cubicBezTo>
                  <a:pt x="12804" y="57150"/>
                  <a:pt x="0" y="44345"/>
                  <a:pt x="0" y="28575"/>
                </a:cubicBezTo>
                <a:cubicBezTo>
                  <a:pt x="0" y="12804"/>
                  <a:pt x="12804" y="0"/>
                  <a:pt x="28575" y="0"/>
                </a:cubicBezTo>
                <a:cubicBezTo>
                  <a:pt x="44345" y="0"/>
                  <a:pt x="57150" y="12804"/>
                  <a:pt x="57150" y="28575"/>
                </a:cubicBezTo>
                <a:cubicBezTo>
                  <a:pt x="57150" y="44345"/>
                  <a:pt x="44345" y="57150"/>
                  <a:pt x="28575" y="57150"/>
                </a:cubicBezTo>
                <a:close/>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000"/>
          </a:p>
        </p:txBody>
      </p:sp>
      <p:sp>
        <p:nvSpPr>
          <p:cNvPr id="13" name="Rounded Rectangle 9"/>
          <p:cNvSpPr/>
          <p:nvPr/>
        </p:nvSpPr>
        <p:spPr>
          <a:xfrm>
            <a:off x="5921495" y="2450238"/>
            <a:ext cx="1804142" cy="2349508"/>
          </a:xfrm>
          <a:custGeom>
            <a:avLst/>
            <a:gdLst/>
            <a:ahLst/>
            <a:cxnLst/>
            <a:rect l="0" t="0" r="0" b="0"/>
            <a:pathLst>
              <a:path w="1143000" h="1257300">
                <a:moveTo>
                  <a:pt x="0" y="1028700"/>
                </a:moveTo>
                <a:lnTo>
                  <a:pt x="342900" y="1257300"/>
                </a:lnTo>
                <a:lnTo>
                  <a:pt x="800100" y="1257300"/>
                </a:lnTo>
                <a:lnTo>
                  <a:pt x="1143000" y="1028700"/>
                </a:lnTo>
                <a:lnTo>
                  <a:pt x="571500" y="0"/>
                </a:lnTo>
                <a:lnTo>
                  <a:pt x="0" y="1028700"/>
                </a:lnTo>
              </a:path>
            </a:pathLst>
          </a:custGeom>
          <a:solidFill>
            <a:srgbClr val="92BD3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p>
        </p:txBody>
      </p:sp>
      <p:sp>
        <p:nvSpPr>
          <p:cNvPr id="14" name="Rounded Rectangle 10"/>
          <p:cNvSpPr/>
          <p:nvPr/>
        </p:nvSpPr>
        <p:spPr>
          <a:xfrm>
            <a:off x="5921495" y="2450238"/>
            <a:ext cx="1804142" cy="2349508"/>
          </a:xfrm>
          <a:custGeom>
            <a:avLst/>
            <a:gdLst/>
            <a:ahLst/>
            <a:cxnLst/>
            <a:rect l="0" t="0" r="0" b="0"/>
            <a:pathLst>
              <a:path w="1143000" h="1257300">
                <a:moveTo>
                  <a:pt x="1143000" y="1028700"/>
                </a:moveTo>
                <a:lnTo>
                  <a:pt x="571500" y="0"/>
                </a:lnTo>
                <a:lnTo>
                  <a:pt x="0" y="1028700"/>
                </a:lnTo>
                <a:lnTo>
                  <a:pt x="1143000" y="1028700"/>
                </a:lnTo>
                <a:close/>
                <a:moveTo>
                  <a:pt x="0" y="1028700"/>
                </a:moveTo>
                <a:lnTo>
                  <a:pt x="1143000" y="1028700"/>
                </a:lnTo>
                <a:lnTo>
                  <a:pt x="800100" y="1257300"/>
                </a:lnTo>
                <a:lnTo>
                  <a:pt x="342900" y="1257300"/>
                </a:lnTo>
                <a:lnTo>
                  <a:pt x="0" y="1028700"/>
                </a:lnTo>
                <a:close/>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5" name="Rounded Rectangle 11"/>
          <p:cNvSpPr/>
          <p:nvPr/>
        </p:nvSpPr>
        <p:spPr>
          <a:xfrm>
            <a:off x="604356" y="3861102"/>
            <a:ext cx="6629707" cy="75888"/>
          </a:xfrm>
          <a:custGeom>
            <a:avLst/>
            <a:gdLst/>
            <a:ahLst/>
            <a:cxnLst/>
            <a:rect l="0" t="0" r="0" b="0"/>
            <a:pathLst>
              <a:path w="5286375" h="9525">
                <a:moveTo>
                  <a:pt x="0" y="0"/>
                </a:moveTo>
                <a:lnTo>
                  <a:pt x="5286375" y="0"/>
                </a:lnTo>
              </a:path>
            </a:pathLst>
          </a:custGeom>
          <a:noFill/>
          <a:ln w="38100">
            <a:solidFill>
              <a:srgbClr val="92BD39"/>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6" name="Rounded Rectangle 12"/>
          <p:cNvSpPr/>
          <p:nvPr/>
        </p:nvSpPr>
        <p:spPr>
          <a:xfrm>
            <a:off x="495066" y="3810272"/>
            <a:ext cx="105450" cy="114608"/>
          </a:xfrm>
          <a:custGeom>
            <a:avLst/>
            <a:gdLst/>
            <a:ahLst/>
            <a:cxnLst/>
            <a:rect l="0" t="0" r="0" b="0"/>
            <a:pathLst>
              <a:path w="57150" h="57150">
                <a:moveTo>
                  <a:pt x="28575" y="57150"/>
                </a:moveTo>
                <a:cubicBezTo>
                  <a:pt x="12804" y="57150"/>
                  <a:pt x="0" y="44345"/>
                  <a:pt x="0" y="28575"/>
                </a:cubicBezTo>
                <a:cubicBezTo>
                  <a:pt x="0" y="12804"/>
                  <a:pt x="12804" y="0"/>
                  <a:pt x="28575" y="0"/>
                </a:cubicBezTo>
                <a:cubicBezTo>
                  <a:pt x="44345" y="0"/>
                  <a:pt x="57150" y="12804"/>
                  <a:pt x="57150" y="28575"/>
                </a:cubicBezTo>
                <a:cubicBezTo>
                  <a:pt x="57150" y="44345"/>
                  <a:pt x="44345" y="57150"/>
                  <a:pt x="28575" y="57150"/>
                </a:cubicBezTo>
                <a:close/>
              </a:path>
            </a:pathLst>
          </a:custGeom>
          <a:noFill/>
          <a:ln w="14287">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000"/>
          </a:p>
        </p:txBody>
      </p:sp>
      <p:sp>
        <p:nvSpPr>
          <p:cNvPr id="18" name="TextBox 14"/>
          <p:cNvSpPr txBox="1"/>
          <p:nvPr/>
        </p:nvSpPr>
        <p:spPr>
          <a:xfrm>
            <a:off x="811416" y="2958627"/>
            <a:ext cx="3380783" cy="73866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400" b="1" dirty="0" err="1">
                <a:solidFill>
                  <a:srgbClr val="92BD39"/>
                </a:solidFill>
                <a:latin typeface="+mj-lt"/>
              </a:rPr>
              <a:t>Cập</a:t>
            </a:r>
            <a:r>
              <a:rPr sz="2400" b="1" dirty="0">
                <a:solidFill>
                  <a:srgbClr val="92BD39"/>
                </a:solidFill>
                <a:latin typeface="+mj-lt"/>
              </a:rPr>
              <a:t> </a:t>
            </a:r>
            <a:r>
              <a:rPr sz="2400" b="1" dirty="0" err="1">
                <a:solidFill>
                  <a:srgbClr val="92BD39"/>
                </a:solidFill>
                <a:latin typeface="+mj-lt"/>
              </a:rPr>
              <a:t>nhật</a:t>
            </a:r>
            <a:r>
              <a:rPr sz="2400" b="1" dirty="0">
                <a:solidFill>
                  <a:srgbClr val="92BD39"/>
                </a:solidFill>
                <a:latin typeface="+mj-lt"/>
              </a:rPr>
              <a:t> </a:t>
            </a:r>
            <a:r>
              <a:rPr sz="2400" b="1" dirty="0" err="1">
                <a:solidFill>
                  <a:srgbClr val="92BD39"/>
                </a:solidFill>
                <a:latin typeface="+mj-lt"/>
              </a:rPr>
              <a:t>Chương</a:t>
            </a:r>
            <a:r>
              <a:rPr sz="2400" b="1" dirty="0">
                <a:solidFill>
                  <a:srgbClr val="92BD39"/>
                </a:solidFill>
                <a:latin typeface="+mj-lt"/>
              </a:rPr>
              <a:t> </a:t>
            </a:r>
            <a:r>
              <a:rPr sz="2400" b="1" dirty="0" err="1">
                <a:solidFill>
                  <a:srgbClr val="92BD39"/>
                </a:solidFill>
                <a:latin typeface="+mj-lt"/>
              </a:rPr>
              <a:t>trình</a:t>
            </a:r>
            <a:r>
              <a:rPr sz="2400" b="1" dirty="0">
                <a:solidFill>
                  <a:srgbClr val="92BD39"/>
                </a:solidFill>
                <a:latin typeface="+mj-lt"/>
              </a:rPr>
              <a:t> Đào</a:t>
            </a:r>
            <a:r>
              <a:rPr lang="en-US" sz="2400" b="1" dirty="0">
                <a:solidFill>
                  <a:srgbClr val="92BD39"/>
                </a:solidFill>
                <a:latin typeface="+mj-lt"/>
              </a:rPr>
              <a:t> </a:t>
            </a:r>
            <a:r>
              <a:rPr sz="2400" b="1" dirty="0" err="1">
                <a:solidFill>
                  <a:srgbClr val="92BD39"/>
                </a:solidFill>
                <a:latin typeface="+mj-lt"/>
              </a:rPr>
              <a:t>tạo</a:t>
            </a:r>
            <a:endParaRPr sz="2400" b="1" dirty="0">
              <a:solidFill>
                <a:srgbClr val="92BD39"/>
              </a:solidFill>
              <a:latin typeface="+mj-lt"/>
            </a:endParaRPr>
          </a:p>
        </p:txBody>
      </p:sp>
      <p:sp>
        <p:nvSpPr>
          <p:cNvPr id="19" name="TextBox 15"/>
          <p:cNvSpPr txBox="1"/>
          <p:nvPr/>
        </p:nvSpPr>
        <p:spPr>
          <a:xfrm>
            <a:off x="785800" y="3978567"/>
            <a:ext cx="4096989" cy="55399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dirty="0" err="1">
                <a:solidFill>
                  <a:schemeClr val="tx1">
                    <a:lumMod val="65000"/>
                    <a:lumOff val="35000"/>
                  </a:schemeClr>
                </a:solidFill>
                <a:latin typeface="+mj-lt"/>
              </a:rPr>
              <a:t>Cập</a:t>
            </a:r>
            <a:r>
              <a:rPr b="1" dirty="0">
                <a:solidFill>
                  <a:schemeClr val="tx1">
                    <a:lumMod val="65000"/>
                    <a:lumOff val="35000"/>
                  </a:schemeClr>
                </a:solidFill>
                <a:latin typeface="+mj-lt"/>
              </a:rPr>
              <a:t> </a:t>
            </a:r>
            <a:r>
              <a:rPr b="1" dirty="0" err="1">
                <a:solidFill>
                  <a:schemeClr val="tx1">
                    <a:lumMod val="65000"/>
                    <a:lumOff val="35000"/>
                  </a:schemeClr>
                </a:solidFill>
                <a:latin typeface="+mj-lt"/>
              </a:rPr>
              <a:t>nhật</a:t>
            </a:r>
            <a:r>
              <a:rPr b="1" dirty="0">
                <a:solidFill>
                  <a:schemeClr val="tx1">
                    <a:lumMod val="65000"/>
                    <a:lumOff val="35000"/>
                  </a:schemeClr>
                </a:solidFill>
                <a:latin typeface="+mj-lt"/>
              </a:rPr>
              <a:t> </a:t>
            </a:r>
            <a:r>
              <a:rPr b="1" dirty="0" err="1">
                <a:solidFill>
                  <a:schemeClr val="tx1">
                    <a:lumMod val="65000"/>
                    <a:lumOff val="35000"/>
                  </a:schemeClr>
                </a:solidFill>
                <a:latin typeface="+mj-lt"/>
              </a:rPr>
              <a:t>liên</a:t>
            </a:r>
            <a:r>
              <a:rPr b="1" dirty="0">
                <a:solidFill>
                  <a:schemeClr val="tx1">
                    <a:lumMod val="65000"/>
                    <a:lumOff val="35000"/>
                  </a:schemeClr>
                </a:solidFill>
                <a:latin typeface="+mj-lt"/>
              </a:rPr>
              <a:t> </a:t>
            </a:r>
            <a:r>
              <a:rPr b="1" dirty="0" err="1">
                <a:solidFill>
                  <a:schemeClr val="tx1">
                    <a:lumMod val="65000"/>
                    <a:lumOff val="35000"/>
                  </a:schemeClr>
                </a:solidFill>
                <a:latin typeface="+mj-lt"/>
              </a:rPr>
              <a:t>tục</a:t>
            </a:r>
            <a:r>
              <a:rPr b="1" dirty="0">
                <a:solidFill>
                  <a:schemeClr val="tx1">
                    <a:lumMod val="65000"/>
                    <a:lumOff val="35000"/>
                  </a:schemeClr>
                </a:solidFill>
                <a:latin typeface="+mj-lt"/>
              </a:rPr>
              <a:t> </a:t>
            </a:r>
            <a:r>
              <a:rPr b="1" dirty="0" err="1">
                <a:solidFill>
                  <a:schemeClr val="tx1">
                    <a:lumMod val="65000"/>
                    <a:lumOff val="35000"/>
                  </a:schemeClr>
                </a:solidFill>
                <a:latin typeface="+mj-lt"/>
              </a:rPr>
              <a:t>để</a:t>
            </a:r>
            <a:r>
              <a:rPr b="1" dirty="0">
                <a:solidFill>
                  <a:schemeClr val="tx1">
                    <a:lumMod val="65000"/>
                    <a:lumOff val="35000"/>
                  </a:schemeClr>
                </a:solidFill>
                <a:latin typeface="+mj-lt"/>
              </a:rPr>
              <a:t> </a:t>
            </a:r>
            <a:r>
              <a:rPr b="1" dirty="0" err="1">
                <a:solidFill>
                  <a:schemeClr val="tx1">
                    <a:lumMod val="65000"/>
                    <a:lumOff val="35000"/>
                  </a:schemeClr>
                </a:solidFill>
                <a:latin typeface="+mj-lt"/>
              </a:rPr>
              <a:t>theo</a:t>
            </a:r>
            <a:r>
              <a:rPr b="1" dirty="0">
                <a:solidFill>
                  <a:schemeClr val="tx1">
                    <a:lumMod val="65000"/>
                    <a:lumOff val="35000"/>
                  </a:schemeClr>
                </a:solidFill>
                <a:latin typeface="+mj-lt"/>
              </a:rPr>
              <a:t> </a:t>
            </a:r>
            <a:r>
              <a:rPr b="1" dirty="0" err="1">
                <a:solidFill>
                  <a:schemeClr val="tx1">
                    <a:lumMod val="65000"/>
                    <a:lumOff val="35000"/>
                  </a:schemeClr>
                </a:solidFill>
                <a:latin typeface="+mj-lt"/>
              </a:rPr>
              <a:t>kịp</a:t>
            </a:r>
            <a:r>
              <a:rPr b="1" dirty="0">
                <a:solidFill>
                  <a:schemeClr val="tx1">
                    <a:lumMod val="65000"/>
                    <a:lumOff val="35000"/>
                  </a:schemeClr>
                </a:solidFill>
                <a:latin typeface="+mj-lt"/>
              </a:rPr>
              <a:t> </a:t>
            </a:r>
            <a:r>
              <a:rPr b="1" dirty="0" err="1">
                <a:solidFill>
                  <a:schemeClr val="tx1">
                    <a:lumMod val="65000"/>
                    <a:lumOff val="35000"/>
                  </a:schemeClr>
                </a:solidFill>
                <a:latin typeface="+mj-lt"/>
              </a:rPr>
              <a:t>những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tiến</a:t>
            </a:r>
            <a:r>
              <a:rPr b="1" dirty="0">
                <a:solidFill>
                  <a:schemeClr val="tx1">
                    <a:lumMod val="65000"/>
                    <a:lumOff val="35000"/>
                  </a:schemeClr>
                </a:solidFill>
                <a:latin typeface="+mj-lt"/>
              </a:rPr>
              <a:t> </a:t>
            </a:r>
            <a:r>
              <a:rPr b="1" dirty="0" err="1">
                <a:solidFill>
                  <a:schemeClr val="tx1">
                    <a:lumMod val="65000"/>
                    <a:lumOff val="35000"/>
                  </a:schemeClr>
                </a:solidFill>
                <a:latin typeface="+mj-lt"/>
              </a:rPr>
              <a:t>bộ</a:t>
            </a:r>
            <a:r>
              <a:rPr b="1" dirty="0">
                <a:solidFill>
                  <a:schemeClr val="tx1">
                    <a:lumMod val="65000"/>
                    <a:lumOff val="35000"/>
                  </a:schemeClr>
                </a:solidFill>
                <a:latin typeface="+mj-lt"/>
              </a:rPr>
              <a:t> </a:t>
            </a:r>
            <a:r>
              <a:rPr b="1" dirty="0" err="1">
                <a:solidFill>
                  <a:schemeClr val="tx1">
                    <a:lumMod val="65000"/>
                    <a:lumOff val="35000"/>
                  </a:schemeClr>
                </a:solidFill>
                <a:latin typeface="+mj-lt"/>
              </a:rPr>
              <a:t>mới</a:t>
            </a:r>
            <a:r>
              <a:rPr b="1" dirty="0">
                <a:solidFill>
                  <a:schemeClr val="tx1">
                    <a:lumMod val="65000"/>
                    <a:lumOff val="35000"/>
                  </a:schemeClr>
                </a:solidFill>
                <a:latin typeface="+mj-lt"/>
              </a:rPr>
              <a:t> </a:t>
            </a:r>
            <a:r>
              <a:rPr b="1" dirty="0" err="1">
                <a:solidFill>
                  <a:schemeClr val="tx1">
                    <a:lumMod val="65000"/>
                    <a:lumOff val="35000"/>
                  </a:schemeClr>
                </a:solidFill>
                <a:latin typeface="+mj-lt"/>
              </a:rPr>
              <a:t>nhất</a:t>
            </a:r>
            <a:endParaRPr b="1" dirty="0">
              <a:solidFill>
                <a:schemeClr val="tx1">
                  <a:lumMod val="65000"/>
                  <a:lumOff val="35000"/>
                </a:schemeClr>
              </a:solidFill>
              <a:latin typeface="+mj-lt"/>
            </a:endParaRPr>
          </a:p>
        </p:txBody>
      </p:sp>
      <p:sp>
        <p:nvSpPr>
          <p:cNvPr id="20" name="TextBox 16"/>
          <p:cNvSpPr txBox="1"/>
          <p:nvPr/>
        </p:nvSpPr>
        <p:spPr>
          <a:xfrm>
            <a:off x="762067" y="5098594"/>
            <a:ext cx="2186496"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400" b="1" dirty="0" err="1">
                <a:solidFill>
                  <a:srgbClr val="3CC583"/>
                </a:solidFill>
                <a:latin typeface="+mj-lt"/>
              </a:rPr>
              <a:t>Chuẩn</a:t>
            </a:r>
            <a:r>
              <a:rPr sz="2400" b="1" dirty="0">
                <a:solidFill>
                  <a:srgbClr val="3CC583"/>
                </a:solidFill>
                <a:latin typeface="+mj-lt"/>
              </a:rPr>
              <a:t> Quốc </a:t>
            </a:r>
            <a:r>
              <a:rPr sz="2400" b="1" dirty="0" err="1">
                <a:solidFill>
                  <a:srgbClr val="3CC583"/>
                </a:solidFill>
                <a:latin typeface="+mj-lt"/>
              </a:rPr>
              <a:t>tế</a:t>
            </a:r>
            <a:endParaRPr sz="2400" b="1" dirty="0">
              <a:solidFill>
                <a:srgbClr val="3CC583"/>
              </a:solidFill>
              <a:latin typeface="+mj-lt"/>
            </a:endParaRPr>
          </a:p>
        </p:txBody>
      </p:sp>
      <p:sp>
        <p:nvSpPr>
          <p:cNvPr id="21" name="TextBox 17"/>
          <p:cNvSpPr txBox="1"/>
          <p:nvPr/>
        </p:nvSpPr>
        <p:spPr>
          <a:xfrm>
            <a:off x="772178" y="5626954"/>
            <a:ext cx="3655399" cy="110799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b="1" dirty="0" err="1">
                <a:solidFill>
                  <a:schemeClr val="tx1">
                    <a:lumMod val="65000"/>
                    <a:lumOff val="35000"/>
                  </a:schemeClr>
                </a:solidFill>
                <a:latin typeface="+mj-lt"/>
              </a:rPr>
              <a:t>Áp</a:t>
            </a:r>
            <a:r>
              <a:rPr b="1" dirty="0">
                <a:solidFill>
                  <a:schemeClr val="tx1">
                    <a:lumMod val="65000"/>
                    <a:lumOff val="35000"/>
                  </a:schemeClr>
                </a:solidFill>
                <a:latin typeface="+mj-lt"/>
              </a:rPr>
              <a:t> </a:t>
            </a:r>
            <a:r>
              <a:rPr b="1" dirty="0" err="1">
                <a:solidFill>
                  <a:schemeClr val="tx1">
                    <a:lumMod val="65000"/>
                    <a:lumOff val="35000"/>
                  </a:schemeClr>
                </a:solidFill>
                <a:latin typeface="+mj-lt"/>
              </a:rPr>
              <a:t>dụng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các</a:t>
            </a:r>
            <a:r>
              <a:rPr b="1" dirty="0">
                <a:solidFill>
                  <a:schemeClr val="tx1">
                    <a:lumMod val="65000"/>
                    <a:lumOff val="35000"/>
                  </a:schemeClr>
                </a:solidFill>
                <a:latin typeface="+mj-lt"/>
              </a:rPr>
              <a:t> </a:t>
            </a:r>
            <a:r>
              <a:rPr b="1" dirty="0" err="1">
                <a:solidFill>
                  <a:schemeClr val="tx1">
                    <a:lumMod val="65000"/>
                    <a:lumOff val="35000"/>
                  </a:schemeClr>
                </a:solidFill>
                <a:latin typeface="+mj-lt"/>
              </a:rPr>
              <a:t>chuẩn</a:t>
            </a:r>
            <a:r>
              <a:rPr b="1" dirty="0">
                <a:solidFill>
                  <a:schemeClr val="tx1">
                    <a:lumMod val="65000"/>
                    <a:lumOff val="35000"/>
                  </a:schemeClr>
                </a:solidFill>
                <a:latin typeface="+mj-lt"/>
              </a:rPr>
              <a:t> </a:t>
            </a:r>
            <a:r>
              <a:rPr b="1" dirty="0" err="1">
                <a:solidFill>
                  <a:schemeClr val="tx1">
                    <a:lumMod val="65000"/>
                    <a:lumOff val="35000"/>
                  </a:schemeClr>
                </a:solidFill>
                <a:latin typeface="+mj-lt"/>
              </a:rPr>
              <a:t>mực</a:t>
            </a:r>
            <a:r>
              <a:rPr b="1" dirty="0">
                <a:solidFill>
                  <a:schemeClr val="tx1">
                    <a:lumMod val="65000"/>
                    <a:lumOff val="35000"/>
                  </a:schemeClr>
                </a:solidFill>
                <a:latin typeface="+mj-lt"/>
              </a:rPr>
              <a:t> </a:t>
            </a:r>
            <a:r>
              <a:rPr b="1" dirty="0" err="1">
                <a:solidFill>
                  <a:schemeClr val="tx1">
                    <a:lumMod val="65000"/>
                    <a:lumOff val="35000"/>
                  </a:schemeClr>
                </a:solidFill>
                <a:latin typeface="+mj-lt"/>
              </a:rPr>
              <a:t>quốc</a:t>
            </a:r>
            <a:r>
              <a:rPr b="1" dirty="0">
                <a:solidFill>
                  <a:schemeClr val="tx1">
                    <a:lumMod val="65000"/>
                    <a:lumOff val="35000"/>
                  </a:schemeClr>
                </a:solidFill>
                <a:latin typeface="+mj-lt"/>
              </a:rPr>
              <a:t> </a:t>
            </a:r>
            <a:r>
              <a:rPr b="1" dirty="0" err="1">
                <a:solidFill>
                  <a:schemeClr val="tx1">
                    <a:lumMod val="65000"/>
                    <a:lumOff val="35000"/>
                  </a:schemeClr>
                </a:solidFill>
                <a:latin typeface="+mj-lt"/>
              </a:rPr>
              <a:t>tế</a:t>
            </a:r>
            <a:r>
              <a:rPr b="1" dirty="0">
                <a:solidFill>
                  <a:schemeClr val="tx1">
                    <a:lumMod val="65000"/>
                    <a:lumOff val="35000"/>
                  </a:schemeClr>
                </a:solidFill>
                <a:latin typeface="+mj-lt"/>
              </a:rPr>
              <a:t> </a:t>
            </a:r>
            <a:r>
              <a:rPr b="1" dirty="0" err="1">
                <a:solidFill>
                  <a:schemeClr val="tx1">
                    <a:lumMod val="65000"/>
                    <a:lumOff val="35000"/>
                  </a:schemeClr>
                </a:solidFill>
                <a:latin typeface="+mj-lt"/>
              </a:rPr>
              <a:t>và</a:t>
            </a:r>
            <a:r>
              <a:rPr lang="en-US" b="1" dirty="0">
                <a:solidFill>
                  <a:schemeClr val="tx1">
                    <a:lumMod val="65000"/>
                    <a:lumOff val="35000"/>
                  </a:schemeClr>
                </a:solidFill>
                <a:latin typeface="+mj-lt"/>
              </a:rPr>
              <a:t> </a:t>
            </a:r>
            <a:r>
              <a:rPr b="1" dirty="0" err="1">
                <a:solidFill>
                  <a:schemeClr val="tx1">
                    <a:lumMod val="65000"/>
                    <a:lumOff val="35000"/>
                  </a:schemeClr>
                </a:solidFill>
                <a:latin typeface="+mj-lt"/>
              </a:rPr>
              <a:t>hợp</a:t>
            </a:r>
            <a:r>
              <a:rPr b="1" dirty="0">
                <a:solidFill>
                  <a:schemeClr val="tx1">
                    <a:lumMod val="65000"/>
                    <a:lumOff val="35000"/>
                  </a:schemeClr>
                </a:solidFill>
                <a:latin typeface="+mj-lt"/>
              </a:rPr>
              <a:t> </a:t>
            </a:r>
            <a:r>
              <a:rPr b="1" dirty="0" err="1">
                <a:solidFill>
                  <a:schemeClr val="tx1">
                    <a:lumMod val="65000"/>
                    <a:lumOff val="35000"/>
                  </a:schemeClr>
                </a:solidFill>
                <a:latin typeface="+mj-lt"/>
              </a:rPr>
              <a:t>tác</a:t>
            </a:r>
            <a:r>
              <a:rPr b="1" dirty="0">
                <a:solidFill>
                  <a:schemeClr val="tx1">
                    <a:lumMod val="65000"/>
                    <a:lumOff val="35000"/>
                  </a:schemeClr>
                </a:solidFill>
                <a:latin typeface="+mj-lt"/>
              </a:rPr>
              <a:t> </a:t>
            </a:r>
            <a:r>
              <a:rPr b="1" dirty="0" err="1">
                <a:solidFill>
                  <a:schemeClr val="tx1">
                    <a:lumMod val="65000"/>
                    <a:lumOff val="35000"/>
                  </a:schemeClr>
                </a:solidFill>
                <a:latin typeface="+mj-lt"/>
              </a:rPr>
              <a:t>với</a:t>
            </a:r>
            <a:r>
              <a:rPr b="1" dirty="0">
                <a:solidFill>
                  <a:schemeClr val="tx1">
                    <a:lumMod val="65000"/>
                    <a:lumOff val="35000"/>
                  </a:schemeClr>
                </a:solidFill>
                <a:latin typeface="+mj-lt"/>
              </a:rPr>
              <a:t> </a:t>
            </a:r>
            <a:r>
              <a:rPr b="1" dirty="0" err="1">
                <a:solidFill>
                  <a:schemeClr val="tx1">
                    <a:lumMod val="65000"/>
                    <a:lumOff val="35000"/>
                  </a:schemeClr>
                </a:solidFill>
                <a:latin typeface="+mj-lt"/>
              </a:rPr>
              <a:t>doanh</a:t>
            </a:r>
            <a:r>
              <a:rPr b="1" dirty="0">
                <a:solidFill>
                  <a:schemeClr val="tx1">
                    <a:lumMod val="65000"/>
                    <a:lumOff val="35000"/>
                  </a:schemeClr>
                </a:solidFill>
                <a:latin typeface="+mj-lt"/>
              </a:rPr>
              <a:t> </a:t>
            </a:r>
            <a:r>
              <a:rPr b="1" dirty="0" err="1">
                <a:solidFill>
                  <a:schemeClr val="tx1">
                    <a:lumMod val="65000"/>
                    <a:lumOff val="35000"/>
                  </a:schemeClr>
                </a:solidFill>
                <a:latin typeface="+mj-lt"/>
              </a:rPr>
              <a:t>nghiệp</a:t>
            </a:r>
            <a:r>
              <a:rPr lang="en-US" b="1" dirty="0">
                <a:solidFill>
                  <a:schemeClr val="tx1">
                    <a:lumMod val="65000"/>
                    <a:lumOff val="35000"/>
                  </a:schemeClr>
                </a:solidFill>
                <a:latin typeface="+mj-lt"/>
              </a:rPr>
              <a:t> </a:t>
            </a:r>
            <a:r>
              <a:rPr lang="vi-VN" b="1" dirty="0">
                <a:solidFill>
                  <a:schemeClr val="tx1">
                    <a:lumMod val="65000"/>
                    <a:lumOff val="35000"/>
                  </a:schemeClr>
                </a:solidFill>
                <a:latin typeface="+mj-lt"/>
              </a:rPr>
              <a:t>thông qua các chương trình thực tập và dự án thực hành</a:t>
            </a:r>
            <a:endParaRPr b="1" dirty="0">
              <a:solidFill>
                <a:schemeClr val="tx1">
                  <a:lumMod val="65000"/>
                  <a:lumOff val="35000"/>
                </a:schemeClr>
              </a:solidFill>
              <a:latin typeface="+mj-lt"/>
            </a:endParaRPr>
          </a:p>
        </p:txBody>
      </p:sp>
      <p:sp>
        <p:nvSpPr>
          <p:cNvPr id="22" name="TextBox 18"/>
          <p:cNvSpPr txBox="1"/>
          <p:nvPr/>
        </p:nvSpPr>
        <p:spPr>
          <a:xfrm>
            <a:off x="810680" y="7053006"/>
            <a:ext cx="3098412"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400" b="1" dirty="0" err="1">
                <a:solidFill>
                  <a:srgbClr val="4E88E7"/>
                </a:solidFill>
                <a:latin typeface="+mj-lt"/>
              </a:rPr>
              <a:t>Phát</a:t>
            </a:r>
            <a:r>
              <a:rPr sz="2400" b="1" dirty="0">
                <a:solidFill>
                  <a:srgbClr val="4E88E7"/>
                </a:solidFill>
                <a:latin typeface="+mj-lt"/>
              </a:rPr>
              <a:t> </a:t>
            </a:r>
            <a:r>
              <a:rPr sz="2400" b="1" dirty="0" err="1">
                <a:solidFill>
                  <a:srgbClr val="4E88E7"/>
                </a:solidFill>
                <a:latin typeface="+mj-lt"/>
              </a:rPr>
              <a:t>triển</a:t>
            </a:r>
            <a:r>
              <a:rPr sz="2400" b="1" dirty="0">
                <a:solidFill>
                  <a:srgbClr val="4E88E7"/>
                </a:solidFill>
                <a:latin typeface="+mj-lt"/>
              </a:rPr>
              <a:t> </a:t>
            </a:r>
            <a:r>
              <a:rPr sz="2400" b="1" dirty="0" err="1">
                <a:solidFill>
                  <a:srgbClr val="4E88E7"/>
                </a:solidFill>
                <a:latin typeface="+mj-lt"/>
              </a:rPr>
              <a:t>Kỹ</a:t>
            </a:r>
            <a:r>
              <a:rPr sz="2400" b="1" dirty="0">
                <a:solidFill>
                  <a:srgbClr val="4E88E7"/>
                </a:solidFill>
                <a:latin typeface="+mj-lt"/>
              </a:rPr>
              <a:t> </a:t>
            </a:r>
            <a:r>
              <a:rPr sz="2400" b="1" dirty="0" err="1">
                <a:solidFill>
                  <a:srgbClr val="4E88E7"/>
                </a:solidFill>
                <a:latin typeface="+mj-lt"/>
              </a:rPr>
              <a:t>năng</a:t>
            </a:r>
            <a:r>
              <a:rPr sz="2400" b="1" dirty="0">
                <a:solidFill>
                  <a:srgbClr val="4E88E7"/>
                </a:solidFill>
                <a:latin typeface="+mj-lt"/>
              </a:rPr>
              <a:t> AI</a:t>
            </a:r>
          </a:p>
        </p:txBody>
      </p:sp>
      <p:sp>
        <p:nvSpPr>
          <p:cNvPr id="23" name="TextBox 19"/>
          <p:cNvSpPr txBox="1"/>
          <p:nvPr/>
        </p:nvSpPr>
        <p:spPr>
          <a:xfrm>
            <a:off x="833871" y="7845813"/>
            <a:ext cx="3646438" cy="1384995"/>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vi-VN" b="1" dirty="0">
                <a:solidFill>
                  <a:schemeClr val="tx1">
                    <a:lumMod val="65000"/>
                    <a:lumOff val="35000"/>
                  </a:schemeClr>
                </a:solidFill>
              </a:rPr>
              <a:t>Tập trung đào tạo các kỹ năng cốt lõi như Học máy (ML), Dữ liệu lớn (</a:t>
            </a:r>
            <a:r>
              <a:rPr lang="vi-VN" b="1" dirty="0" err="1">
                <a:solidFill>
                  <a:schemeClr val="tx1">
                    <a:lumMod val="65000"/>
                    <a:lumOff val="35000"/>
                  </a:schemeClr>
                </a:solidFill>
              </a:rPr>
              <a:t>Big</a:t>
            </a:r>
            <a:r>
              <a:rPr lang="vi-VN" b="1" dirty="0">
                <a:solidFill>
                  <a:schemeClr val="tx1">
                    <a:lumMod val="65000"/>
                    <a:lumOff val="35000"/>
                  </a:schemeClr>
                </a:solidFill>
              </a:rPr>
              <a:t> </a:t>
            </a:r>
            <a:r>
              <a:rPr lang="vi-VN" b="1" dirty="0" err="1">
                <a:solidFill>
                  <a:schemeClr val="tx1">
                    <a:lumMod val="65000"/>
                    <a:lumOff val="35000"/>
                  </a:schemeClr>
                </a:solidFill>
              </a:rPr>
              <a:t>Data</a:t>
            </a:r>
            <a:r>
              <a:rPr lang="vi-VN" b="1" dirty="0">
                <a:solidFill>
                  <a:schemeClr val="tx1">
                    <a:lumMod val="65000"/>
                    <a:lumOff val="35000"/>
                  </a:schemeClr>
                </a:solidFill>
              </a:rPr>
              <a:t>), Xử lý ngôn ngữ tự nhiên (NLP) và phát triển phần mềm AI</a:t>
            </a:r>
            <a:endParaRPr b="1" dirty="0">
              <a:solidFill>
                <a:schemeClr val="tx1">
                  <a:lumMod val="65000"/>
                  <a:lumOff val="35000"/>
                </a:schemeClr>
              </a:solidFill>
            </a:endParaRPr>
          </a:p>
        </p:txBody>
      </p:sp>
      <p:sp>
        <p:nvSpPr>
          <p:cNvPr id="24" name="Rounded Rectangle 20"/>
          <p:cNvSpPr/>
          <p:nvPr/>
        </p:nvSpPr>
        <p:spPr>
          <a:xfrm>
            <a:off x="6564956" y="3317954"/>
            <a:ext cx="417833" cy="614076"/>
          </a:xfrm>
          <a:custGeom>
            <a:avLst/>
            <a:gdLst/>
            <a:ahLst/>
            <a:cxnLst/>
            <a:rect l="0" t="0" r="0" b="0"/>
            <a:pathLst>
              <a:path w="264715" h="328612">
                <a:moveTo>
                  <a:pt x="207168" y="125872"/>
                </a:moveTo>
                <a:lnTo>
                  <a:pt x="207168" y="198739"/>
                </a:lnTo>
                <a:moveTo>
                  <a:pt x="264715" y="164306"/>
                </a:moveTo>
                <a:cubicBezTo>
                  <a:pt x="264715" y="255050"/>
                  <a:pt x="205457" y="328612"/>
                  <a:pt x="132357" y="328612"/>
                </a:cubicBezTo>
                <a:cubicBezTo>
                  <a:pt x="92075" y="328612"/>
                  <a:pt x="50756" y="298037"/>
                  <a:pt x="26471" y="262889"/>
                </a:cubicBezTo>
                <a:moveTo>
                  <a:pt x="0" y="164306"/>
                </a:moveTo>
                <a:cubicBezTo>
                  <a:pt x="0" y="73562"/>
                  <a:pt x="59258" y="0"/>
                  <a:pt x="132357" y="0"/>
                </a:cubicBezTo>
                <a:cubicBezTo>
                  <a:pt x="172640" y="0"/>
                  <a:pt x="213959" y="30575"/>
                  <a:pt x="238244" y="65722"/>
                </a:cubicBezTo>
                <a:moveTo>
                  <a:pt x="235942" y="0"/>
                </a:moveTo>
                <a:lnTo>
                  <a:pt x="238244" y="65722"/>
                </a:lnTo>
                <a:lnTo>
                  <a:pt x="185300" y="65722"/>
                </a:lnTo>
                <a:moveTo>
                  <a:pt x="26471" y="328612"/>
                </a:moveTo>
                <a:lnTo>
                  <a:pt x="26471" y="262889"/>
                </a:lnTo>
                <a:lnTo>
                  <a:pt x="79414" y="262889"/>
                </a:lnTo>
                <a:moveTo>
                  <a:pt x="128099" y="86725"/>
                </a:moveTo>
                <a:lnTo>
                  <a:pt x="58467" y="124158"/>
                </a:lnTo>
                <a:cubicBezTo>
                  <a:pt x="57882" y="124374"/>
                  <a:pt x="57481" y="125043"/>
                  <a:pt x="57481" y="125801"/>
                </a:cubicBezTo>
                <a:cubicBezTo>
                  <a:pt x="57481" y="126559"/>
                  <a:pt x="57882" y="127227"/>
                  <a:pt x="58467" y="127444"/>
                </a:cubicBezTo>
                <a:lnTo>
                  <a:pt x="128099" y="163306"/>
                </a:lnTo>
                <a:cubicBezTo>
                  <a:pt x="130833" y="164658"/>
                  <a:pt x="133881" y="164658"/>
                  <a:pt x="136616" y="163306"/>
                </a:cubicBezTo>
                <a:lnTo>
                  <a:pt x="207168" y="125872"/>
                </a:lnTo>
                <a:lnTo>
                  <a:pt x="136616" y="86725"/>
                </a:lnTo>
                <a:cubicBezTo>
                  <a:pt x="133881" y="85373"/>
                  <a:pt x="130833" y="85373"/>
                  <a:pt x="128099" y="86725"/>
                </a:cubicBezTo>
                <a:close/>
                <a:moveTo>
                  <a:pt x="80565" y="171450"/>
                </a:moveTo>
                <a:lnTo>
                  <a:pt x="80565" y="207168"/>
                </a:lnTo>
                <a:cubicBezTo>
                  <a:pt x="95077" y="222069"/>
                  <a:pt x="113546" y="229711"/>
                  <a:pt x="132357" y="228600"/>
                </a:cubicBezTo>
                <a:cubicBezTo>
                  <a:pt x="151169" y="229711"/>
                  <a:pt x="169638" y="222069"/>
                  <a:pt x="184149" y="207168"/>
                </a:cubicBezTo>
                <a:lnTo>
                  <a:pt x="184149" y="171450"/>
                </a:lnTo>
                <a:moveTo>
                  <a:pt x="207168" y="225885"/>
                </a:moveTo>
                <a:lnTo>
                  <a:pt x="207168" y="240172"/>
                </a:lnTo>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p>
        </p:txBody>
      </p:sp>
      <p:sp>
        <p:nvSpPr>
          <p:cNvPr id="25" name="Rounded Rectangle 21"/>
          <p:cNvSpPr/>
          <p:nvPr/>
        </p:nvSpPr>
        <p:spPr>
          <a:xfrm>
            <a:off x="6532856" y="5542719"/>
            <a:ext cx="437151" cy="499174"/>
          </a:xfrm>
          <a:custGeom>
            <a:avLst/>
            <a:gdLst/>
            <a:ahLst/>
            <a:cxnLst/>
            <a:rect l="0" t="0" r="0" b="0"/>
            <a:pathLst>
              <a:path w="258960" h="321468">
                <a:moveTo>
                  <a:pt x="129480" y="321468"/>
                </a:moveTo>
                <a:cubicBezTo>
                  <a:pt x="57970" y="321468"/>
                  <a:pt x="0" y="249505"/>
                  <a:pt x="0" y="160734"/>
                </a:cubicBezTo>
                <a:cubicBezTo>
                  <a:pt x="0" y="71963"/>
                  <a:pt x="57970" y="0"/>
                  <a:pt x="129480" y="0"/>
                </a:cubicBezTo>
                <a:moveTo>
                  <a:pt x="7458" y="107156"/>
                </a:moveTo>
                <a:lnTo>
                  <a:pt x="120848" y="107156"/>
                </a:lnTo>
                <a:moveTo>
                  <a:pt x="7504" y="214312"/>
                </a:moveTo>
                <a:lnTo>
                  <a:pt x="120848" y="214312"/>
                </a:lnTo>
                <a:moveTo>
                  <a:pt x="129480" y="0"/>
                </a:moveTo>
                <a:cubicBezTo>
                  <a:pt x="96103" y="0"/>
                  <a:pt x="69056" y="71966"/>
                  <a:pt x="69056" y="160734"/>
                </a:cubicBezTo>
                <a:cubicBezTo>
                  <a:pt x="69056" y="249502"/>
                  <a:pt x="96103" y="321468"/>
                  <a:pt x="129480" y="321468"/>
                </a:cubicBezTo>
                <a:moveTo>
                  <a:pt x="241696" y="49291"/>
                </a:moveTo>
                <a:lnTo>
                  <a:pt x="189904" y="49291"/>
                </a:lnTo>
                <a:cubicBezTo>
                  <a:pt x="170833" y="49291"/>
                  <a:pt x="161131" y="68479"/>
                  <a:pt x="161131" y="92154"/>
                </a:cubicBezTo>
                <a:cubicBezTo>
                  <a:pt x="161131" y="156448"/>
                  <a:pt x="247451" y="156448"/>
                  <a:pt x="247451" y="220741"/>
                </a:cubicBezTo>
                <a:cubicBezTo>
                  <a:pt x="247451" y="244416"/>
                  <a:pt x="237749" y="263604"/>
                  <a:pt x="218678" y="263604"/>
                </a:cubicBezTo>
                <a:lnTo>
                  <a:pt x="161131" y="263604"/>
                </a:lnTo>
                <a:moveTo>
                  <a:pt x="149621" y="185023"/>
                </a:moveTo>
                <a:lnTo>
                  <a:pt x="258960" y="185023"/>
                </a:lnTo>
                <a:moveTo>
                  <a:pt x="149621" y="127873"/>
                </a:moveTo>
                <a:lnTo>
                  <a:pt x="258960" y="127873"/>
                </a:lnTo>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6" name="Rounded Rectangle 22"/>
          <p:cNvSpPr/>
          <p:nvPr/>
        </p:nvSpPr>
        <p:spPr>
          <a:xfrm>
            <a:off x="6423445" y="7601358"/>
            <a:ext cx="555753" cy="776824"/>
          </a:xfrm>
          <a:custGeom>
            <a:avLst/>
            <a:gdLst/>
            <a:ahLst/>
            <a:cxnLst/>
            <a:rect l="0" t="0" r="0" b="0"/>
            <a:pathLst>
              <a:path w="269296" h="329326">
                <a:moveTo>
                  <a:pt x="41710" y="85010"/>
                </a:moveTo>
                <a:cubicBezTo>
                  <a:pt x="51244" y="85010"/>
                  <a:pt x="58974" y="75415"/>
                  <a:pt x="58974" y="63579"/>
                </a:cubicBezTo>
                <a:cubicBezTo>
                  <a:pt x="58974" y="51743"/>
                  <a:pt x="51244" y="42148"/>
                  <a:pt x="41710" y="42148"/>
                </a:cubicBezTo>
                <a:cubicBezTo>
                  <a:pt x="32175" y="42148"/>
                  <a:pt x="24446" y="51743"/>
                  <a:pt x="24446" y="63579"/>
                </a:cubicBezTo>
                <a:cubicBezTo>
                  <a:pt x="24446" y="75415"/>
                  <a:pt x="32175" y="85010"/>
                  <a:pt x="41710" y="85010"/>
                </a:cubicBezTo>
                <a:close/>
                <a:moveTo>
                  <a:pt x="0" y="0"/>
                </a:moveTo>
                <a:moveTo>
                  <a:pt x="58974" y="63579"/>
                </a:moveTo>
                <a:lnTo>
                  <a:pt x="120825" y="63579"/>
                </a:lnTo>
                <a:moveTo>
                  <a:pt x="25896" y="192166"/>
                </a:moveTo>
                <a:cubicBezTo>
                  <a:pt x="35430" y="192166"/>
                  <a:pt x="43160" y="182571"/>
                  <a:pt x="43160" y="170735"/>
                </a:cubicBezTo>
                <a:cubicBezTo>
                  <a:pt x="43160" y="158899"/>
                  <a:pt x="35430" y="149304"/>
                  <a:pt x="25896" y="149304"/>
                </a:cubicBezTo>
                <a:cubicBezTo>
                  <a:pt x="16361" y="149304"/>
                  <a:pt x="8632" y="158899"/>
                  <a:pt x="8632" y="170735"/>
                </a:cubicBezTo>
                <a:cubicBezTo>
                  <a:pt x="8632" y="182571"/>
                  <a:pt x="16361" y="192166"/>
                  <a:pt x="25896" y="192166"/>
                </a:cubicBezTo>
                <a:close/>
                <a:moveTo>
                  <a:pt x="0" y="0"/>
                </a:moveTo>
                <a:moveTo>
                  <a:pt x="43160" y="170735"/>
                </a:moveTo>
                <a:lnTo>
                  <a:pt x="120825" y="170735"/>
                </a:lnTo>
                <a:moveTo>
                  <a:pt x="41710" y="299323"/>
                </a:moveTo>
                <a:cubicBezTo>
                  <a:pt x="51244" y="299323"/>
                  <a:pt x="58974" y="289727"/>
                  <a:pt x="58974" y="277891"/>
                </a:cubicBezTo>
                <a:cubicBezTo>
                  <a:pt x="58974" y="266056"/>
                  <a:pt x="51244" y="256460"/>
                  <a:pt x="41710" y="256460"/>
                </a:cubicBezTo>
                <a:cubicBezTo>
                  <a:pt x="32175" y="256460"/>
                  <a:pt x="24446" y="266056"/>
                  <a:pt x="24446" y="277891"/>
                </a:cubicBezTo>
                <a:cubicBezTo>
                  <a:pt x="24446" y="289727"/>
                  <a:pt x="32175" y="299323"/>
                  <a:pt x="41710" y="299323"/>
                </a:cubicBezTo>
                <a:close/>
                <a:moveTo>
                  <a:pt x="0" y="0"/>
                </a:moveTo>
                <a:moveTo>
                  <a:pt x="58985" y="277891"/>
                </a:moveTo>
                <a:lnTo>
                  <a:pt x="120825" y="277891"/>
                </a:lnTo>
                <a:moveTo>
                  <a:pt x="64728" y="227885"/>
                </a:moveTo>
                <a:lnTo>
                  <a:pt x="87747" y="227885"/>
                </a:lnTo>
                <a:lnTo>
                  <a:pt x="87747" y="277811"/>
                </a:lnTo>
                <a:moveTo>
                  <a:pt x="81268" y="120729"/>
                </a:moveTo>
                <a:lnTo>
                  <a:pt x="120825" y="120729"/>
                </a:lnTo>
                <a:moveTo>
                  <a:pt x="120825" y="13573"/>
                </a:moveTo>
                <a:cubicBezTo>
                  <a:pt x="214051" y="13573"/>
                  <a:pt x="233617" y="107870"/>
                  <a:pt x="266994" y="215026"/>
                </a:cubicBezTo>
                <a:cubicBezTo>
                  <a:pt x="269296" y="223599"/>
                  <a:pt x="264692" y="232171"/>
                  <a:pt x="257786" y="232171"/>
                </a:cubicBezTo>
                <a:lnTo>
                  <a:pt x="233617" y="232171"/>
                </a:lnTo>
                <a:lnTo>
                  <a:pt x="233617" y="280749"/>
                </a:lnTo>
                <a:cubicBezTo>
                  <a:pt x="233617" y="307895"/>
                  <a:pt x="216353" y="329326"/>
                  <a:pt x="194485" y="329326"/>
                </a:cubicBezTo>
                <a:lnTo>
                  <a:pt x="120825" y="329326"/>
                </a:lnTo>
                <a:close/>
                <a:moveTo>
                  <a:pt x="199075" y="249316"/>
                </a:moveTo>
                <a:cubicBezTo>
                  <a:pt x="204830" y="263604"/>
                  <a:pt x="222094" y="263604"/>
                  <a:pt x="233603" y="263604"/>
                </a:cubicBezTo>
                <a:moveTo>
                  <a:pt x="193334" y="153589"/>
                </a:moveTo>
                <a:cubicBezTo>
                  <a:pt x="192063" y="153589"/>
                  <a:pt x="191032" y="154869"/>
                  <a:pt x="191032" y="156446"/>
                </a:cubicBezTo>
                <a:cubicBezTo>
                  <a:pt x="191032" y="158025"/>
                  <a:pt x="192063" y="159304"/>
                  <a:pt x="193334" y="159304"/>
                </a:cubicBezTo>
                <a:moveTo>
                  <a:pt x="193334" y="159304"/>
                </a:moveTo>
                <a:cubicBezTo>
                  <a:pt x="194605" y="159304"/>
                  <a:pt x="195636" y="158025"/>
                  <a:pt x="195636" y="156446"/>
                </a:cubicBezTo>
                <a:cubicBezTo>
                  <a:pt x="195636" y="154869"/>
                  <a:pt x="194605" y="153589"/>
                  <a:pt x="193334" y="153589"/>
                </a:cubicBezTo>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1" name="Rounded Rectangle 1"/>
          <p:cNvSpPr/>
          <p:nvPr/>
        </p:nvSpPr>
        <p:spPr>
          <a:xfrm>
            <a:off x="8904123" y="2520588"/>
            <a:ext cx="4096989" cy="6419152"/>
          </a:xfrm>
          <a:custGeom>
            <a:avLst/>
            <a:gdLst/>
            <a:ahLst/>
            <a:cxnLst/>
            <a:rect l="0" t="0" r="0" b="0"/>
            <a:pathLst>
              <a:path w="2861733" h="3191933">
                <a:moveTo>
                  <a:pt x="220133" y="2861733"/>
                </a:moveTo>
                <a:lnTo>
                  <a:pt x="220133" y="2751666"/>
                </a:lnTo>
                <a:lnTo>
                  <a:pt x="2641600" y="2751666"/>
                </a:lnTo>
                <a:lnTo>
                  <a:pt x="2641600" y="2861733"/>
                </a:lnTo>
                <a:lnTo>
                  <a:pt x="2751666" y="2861733"/>
                </a:lnTo>
                <a:lnTo>
                  <a:pt x="2751666" y="2971800"/>
                </a:lnTo>
                <a:lnTo>
                  <a:pt x="2861733" y="2971800"/>
                </a:lnTo>
                <a:lnTo>
                  <a:pt x="2861733" y="3191933"/>
                </a:lnTo>
                <a:lnTo>
                  <a:pt x="0" y="3191933"/>
                </a:lnTo>
                <a:lnTo>
                  <a:pt x="0" y="2971800"/>
                </a:lnTo>
                <a:lnTo>
                  <a:pt x="110066" y="2971800"/>
                </a:lnTo>
                <a:lnTo>
                  <a:pt x="110066" y="2861733"/>
                </a:lnTo>
                <a:lnTo>
                  <a:pt x="220133" y="2861733"/>
                </a:lnTo>
                <a:moveTo>
                  <a:pt x="2641600" y="770466"/>
                </a:moveTo>
                <a:lnTo>
                  <a:pt x="2641600" y="880533"/>
                </a:lnTo>
                <a:lnTo>
                  <a:pt x="220133" y="880533"/>
                </a:lnTo>
                <a:lnTo>
                  <a:pt x="220133" y="770466"/>
                </a:lnTo>
                <a:lnTo>
                  <a:pt x="110066" y="770466"/>
                </a:lnTo>
                <a:lnTo>
                  <a:pt x="110066" y="660400"/>
                </a:lnTo>
                <a:lnTo>
                  <a:pt x="0" y="660400"/>
                </a:lnTo>
                <a:lnTo>
                  <a:pt x="0" y="550333"/>
                </a:lnTo>
                <a:lnTo>
                  <a:pt x="1430866" y="0"/>
                </a:lnTo>
                <a:lnTo>
                  <a:pt x="2861733" y="550333"/>
                </a:lnTo>
                <a:lnTo>
                  <a:pt x="2861733" y="660400"/>
                </a:lnTo>
                <a:lnTo>
                  <a:pt x="2751666" y="660400"/>
                </a:lnTo>
                <a:lnTo>
                  <a:pt x="2751666" y="770466"/>
                </a:lnTo>
                <a:lnTo>
                  <a:pt x="2641600" y="770466"/>
                </a:lnTo>
              </a:path>
            </a:pathLst>
          </a:custGeom>
          <a:solidFill>
            <a:srgbClr val="96969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2" name="Rounded Rectangle 2"/>
          <p:cNvSpPr/>
          <p:nvPr/>
        </p:nvSpPr>
        <p:spPr>
          <a:xfrm>
            <a:off x="8904123" y="2520588"/>
            <a:ext cx="4096989" cy="6419152"/>
          </a:xfrm>
          <a:custGeom>
            <a:avLst/>
            <a:gdLst/>
            <a:ahLst/>
            <a:cxnLst/>
            <a:rect l="0" t="0" r="0" b="0"/>
            <a:pathLst>
              <a:path w="2861733" h="3191933">
                <a:moveTo>
                  <a:pt x="0" y="2971800"/>
                </a:moveTo>
                <a:lnTo>
                  <a:pt x="110066" y="2971800"/>
                </a:lnTo>
                <a:lnTo>
                  <a:pt x="2751666" y="2971800"/>
                </a:lnTo>
                <a:lnTo>
                  <a:pt x="2861733" y="2971800"/>
                </a:lnTo>
                <a:lnTo>
                  <a:pt x="2861733" y="3191933"/>
                </a:lnTo>
                <a:lnTo>
                  <a:pt x="0" y="3191933"/>
                </a:lnTo>
                <a:lnTo>
                  <a:pt x="0" y="2971800"/>
                </a:lnTo>
                <a:close/>
                <a:moveTo>
                  <a:pt x="220133" y="2751666"/>
                </a:moveTo>
                <a:lnTo>
                  <a:pt x="2641600" y="2751666"/>
                </a:lnTo>
                <a:lnTo>
                  <a:pt x="2641600" y="2861733"/>
                </a:lnTo>
                <a:lnTo>
                  <a:pt x="220133" y="2861733"/>
                </a:lnTo>
                <a:lnTo>
                  <a:pt x="220133" y="2751666"/>
                </a:lnTo>
                <a:close/>
                <a:moveTo>
                  <a:pt x="1430866" y="0"/>
                </a:moveTo>
                <a:lnTo>
                  <a:pt x="2861733" y="550333"/>
                </a:lnTo>
                <a:lnTo>
                  <a:pt x="2861733" y="660400"/>
                </a:lnTo>
                <a:lnTo>
                  <a:pt x="2751666" y="660400"/>
                </a:lnTo>
                <a:lnTo>
                  <a:pt x="110066" y="660400"/>
                </a:lnTo>
                <a:lnTo>
                  <a:pt x="0" y="660400"/>
                </a:lnTo>
                <a:lnTo>
                  <a:pt x="0" y="550333"/>
                </a:lnTo>
                <a:lnTo>
                  <a:pt x="1430866" y="0"/>
                </a:lnTo>
                <a:close/>
                <a:moveTo>
                  <a:pt x="220133" y="880533"/>
                </a:moveTo>
                <a:lnTo>
                  <a:pt x="2641600" y="880533"/>
                </a:lnTo>
                <a:lnTo>
                  <a:pt x="2641600" y="770466"/>
                </a:lnTo>
                <a:lnTo>
                  <a:pt x="220133" y="770466"/>
                </a:lnTo>
                <a:lnTo>
                  <a:pt x="220133" y="880533"/>
                </a:lnTo>
                <a:close/>
                <a:moveTo>
                  <a:pt x="110066" y="660400"/>
                </a:moveTo>
                <a:lnTo>
                  <a:pt x="110066" y="770466"/>
                </a:lnTo>
                <a:lnTo>
                  <a:pt x="220133" y="770466"/>
                </a:lnTo>
                <a:lnTo>
                  <a:pt x="2641600" y="770466"/>
                </a:lnTo>
                <a:lnTo>
                  <a:pt x="2751666" y="770466"/>
                </a:lnTo>
                <a:lnTo>
                  <a:pt x="2751666" y="660400"/>
                </a:lnTo>
                <a:lnTo>
                  <a:pt x="110066" y="660400"/>
                </a:lnTo>
                <a:close/>
                <a:moveTo>
                  <a:pt x="2641600" y="2861733"/>
                </a:moveTo>
                <a:lnTo>
                  <a:pt x="220133" y="2861733"/>
                </a:lnTo>
                <a:lnTo>
                  <a:pt x="110066" y="2861733"/>
                </a:lnTo>
                <a:lnTo>
                  <a:pt x="110066" y="2971800"/>
                </a:lnTo>
                <a:lnTo>
                  <a:pt x="2751666" y="2971800"/>
                </a:lnTo>
                <a:lnTo>
                  <a:pt x="2751666" y="2861733"/>
                </a:lnTo>
                <a:lnTo>
                  <a:pt x="2641600" y="2861733"/>
                </a:lnTo>
                <a:close/>
              </a:path>
            </a:pathLst>
          </a:custGeom>
          <a:noFill/>
          <a:ln w="13758">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3" name="Rounded Rectangle 3"/>
          <p:cNvSpPr/>
          <p:nvPr/>
        </p:nvSpPr>
        <p:spPr>
          <a:xfrm>
            <a:off x="9345573" y="4302662"/>
            <a:ext cx="945459" cy="3762950"/>
          </a:xfrm>
          <a:custGeom>
            <a:avLst/>
            <a:gdLst/>
            <a:ahLst/>
            <a:cxnLst/>
            <a:rect l="0" t="0" r="0" b="0"/>
            <a:pathLst>
              <a:path w="660400" h="1871133">
                <a:moveTo>
                  <a:pt x="660400" y="1761066"/>
                </a:moveTo>
                <a:lnTo>
                  <a:pt x="660400" y="1871133"/>
                </a:lnTo>
                <a:lnTo>
                  <a:pt x="0" y="1871133"/>
                </a:lnTo>
                <a:lnTo>
                  <a:pt x="0" y="1761066"/>
                </a:lnTo>
                <a:lnTo>
                  <a:pt x="55033" y="1761066"/>
                </a:lnTo>
                <a:lnTo>
                  <a:pt x="55033" y="1651000"/>
                </a:lnTo>
                <a:lnTo>
                  <a:pt x="110066" y="1651000"/>
                </a:lnTo>
                <a:lnTo>
                  <a:pt x="110066" y="220133"/>
                </a:lnTo>
                <a:lnTo>
                  <a:pt x="55033" y="220133"/>
                </a:lnTo>
                <a:lnTo>
                  <a:pt x="55033" y="110066"/>
                </a:lnTo>
                <a:lnTo>
                  <a:pt x="0" y="110066"/>
                </a:lnTo>
                <a:lnTo>
                  <a:pt x="0" y="0"/>
                </a:lnTo>
                <a:lnTo>
                  <a:pt x="660400" y="0"/>
                </a:lnTo>
                <a:lnTo>
                  <a:pt x="660400" y="110066"/>
                </a:lnTo>
                <a:lnTo>
                  <a:pt x="605366" y="110066"/>
                </a:lnTo>
                <a:lnTo>
                  <a:pt x="605366" y="220133"/>
                </a:lnTo>
                <a:lnTo>
                  <a:pt x="550333" y="220133"/>
                </a:lnTo>
                <a:lnTo>
                  <a:pt x="550333" y="1651000"/>
                </a:lnTo>
                <a:lnTo>
                  <a:pt x="605366" y="1651000"/>
                </a:lnTo>
                <a:lnTo>
                  <a:pt x="605366" y="1761066"/>
                </a:lnTo>
                <a:lnTo>
                  <a:pt x="660400" y="1761066"/>
                </a:lnTo>
              </a:path>
            </a:pathLst>
          </a:custGeom>
          <a:solidFill>
            <a:srgbClr val="1EABDA"/>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4" name="Rounded Rectangle 4"/>
          <p:cNvSpPr/>
          <p:nvPr/>
        </p:nvSpPr>
        <p:spPr>
          <a:xfrm>
            <a:off x="9345573" y="4302662"/>
            <a:ext cx="945459" cy="3762950"/>
          </a:xfrm>
          <a:custGeom>
            <a:avLst/>
            <a:gdLst/>
            <a:ahLst/>
            <a:cxnLst/>
            <a:rect l="0" t="0" r="0" b="0"/>
            <a:pathLst>
              <a:path w="660400" h="1871133">
                <a:moveTo>
                  <a:pt x="110066" y="220133"/>
                </a:moveTo>
                <a:lnTo>
                  <a:pt x="550333" y="220133"/>
                </a:lnTo>
                <a:lnTo>
                  <a:pt x="550333" y="1651000"/>
                </a:lnTo>
                <a:lnTo>
                  <a:pt x="110066" y="1651000"/>
                </a:lnTo>
                <a:lnTo>
                  <a:pt x="110066" y="220133"/>
                </a:lnTo>
                <a:close/>
                <a:moveTo>
                  <a:pt x="55033" y="110066"/>
                </a:moveTo>
                <a:lnTo>
                  <a:pt x="605366" y="110066"/>
                </a:lnTo>
                <a:lnTo>
                  <a:pt x="660400" y="110066"/>
                </a:lnTo>
                <a:lnTo>
                  <a:pt x="660400" y="0"/>
                </a:lnTo>
                <a:lnTo>
                  <a:pt x="0" y="0"/>
                </a:lnTo>
                <a:lnTo>
                  <a:pt x="0" y="110066"/>
                </a:lnTo>
                <a:lnTo>
                  <a:pt x="55033" y="110066"/>
                </a:lnTo>
                <a:close/>
                <a:moveTo>
                  <a:pt x="605366" y="1761066"/>
                </a:moveTo>
                <a:lnTo>
                  <a:pt x="55033" y="1761066"/>
                </a:lnTo>
                <a:lnTo>
                  <a:pt x="0" y="1761066"/>
                </a:lnTo>
                <a:lnTo>
                  <a:pt x="0" y="1871133"/>
                </a:lnTo>
                <a:lnTo>
                  <a:pt x="660400" y="1871133"/>
                </a:lnTo>
                <a:lnTo>
                  <a:pt x="660400" y="1761066"/>
                </a:lnTo>
                <a:lnTo>
                  <a:pt x="605366" y="1761066"/>
                </a:lnTo>
                <a:close/>
                <a:moveTo>
                  <a:pt x="605366" y="1761066"/>
                </a:moveTo>
                <a:lnTo>
                  <a:pt x="605366" y="1651000"/>
                </a:lnTo>
                <a:lnTo>
                  <a:pt x="550333" y="1651000"/>
                </a:lnTo>
                <a:lnTo>
                  <a:pt x="110066" y="1651000"/>
                </a:lnTo>
                <a:lnTo>
                  <a:pt x="55033" y="1651000"/>
                </a:lnTo>
                <a:lnTo>
                  <a:pt x="55033" y="1761066"/>
                </a:lnTo>
                <a:lnTo>
                  <a:pt x="605366" y="1761066"/>
                </a:lnTo>
                <a:close/>
                <a:moveTo>
                  <a:pt x="605366" y="110066"/>
                </a:moveTo>
                <a:lnTo>
                  <a:pt x="55033" y="110066"/>
                </a:lnTo>
                <a:lnTo>
                  <a:pt x="55033" y="220133"/>
                </a:lnTo>
                <a:lnTo>
                  <a:pt x="110066" y="220133"/>
                </a:lnTo>
                <a:lnTo>
                  <a:pt x="550333" y="220133"/>
                </a:lnTo>
                <a:lnTo>
                  <a:pt x="605366" y="220133"/>
                </a:lnTo>
                <a:lnTo>
                  <a:pt x="605366" y="110066"/>
                </a:lnTo>
                <a:close/>
              </a:path>
            </a:pathLst>
          </a:custGeom>
          <a:noFill/>
          <a:ln w="13758">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5" name="Rounded Rectangle 5"/>
          <p:cNvSpPr/>
          <p:nvPr/>
        </p:nvSpPr>
        <p:spPr>
          <a:xfrm>
            <a:off x="11713017" y="4302662"/>
            <a:ext cx="945459" cy="3762950"/>
          </a:xfrm>
          <a:custGeom>
            <a:avLst/>
            <a:gdLst/>
            <a:ahLst/>
            <a:cxnLst/>
            <a:rect l="0" t="0" r="0" b="0"/>
            <a:pathLst>
              <a:path w="660400" h="1871133">
                <a:moveTo>
                  <a:pt x="660400" y="1761066"/>
                </a:moveTo>
                <a:lnTo>
                  <a:pt x="660400" y="1871133"/>
                </a:lnTo>
                <a:lnTo>
                  <a:pt x="0" y="1871133"/>
                </a:lnTo>
                <a:lnTo>
                  <a:pt x="0" y="1761066"/>
                </a:lnTo>
                <a:lnTo>
                  <a:pt x="55033" y="1761066"/>
                </a:lnTo>
                <a:lnTo>
                  <a:pt x="55033" y="1651000"/>
                </a:lnTo>
                <a:lnTo>
                  <a:pt x="110066" y="1651000"/>
                </a:lnTo>
                <a:lnTo>
                  <a:pt x="110066" y="220133"/>
                </a:lnTo>
                <a:lnTo>
                  <a:pt x="55033" y="220133"/>
                </a:lnTo>
                <a:lnTo>
                  <a:pt x="55033" y="110066"/>
                </a:lnTo>
                <a:lnTo>
                  <a:pt x="0" y="110066"/>
                </a:lnTo>
                <a:lnTo>
                  <a:pt x="0" y="0"/>
                </a:lnTo>
                <a:lnTo>
                  <a:pt x="660400" y="0"/>
                </a:lnTo>
                <a:lnTo>
                  <a:pt x="660400" y="110066"/>
                </a:lnTo>
                <a:lnTo>
                  <a:pt x="605366" y="110066"/>
                </a:lnTo>
                <a:lnTo>
                  <a:pt x="605366" y="220133"/>
                </a:lnTo>
                <a:lnTo>
                  <a:pt x="550333" y="220133"/>
                </a:lnTo>
                <a:lnTo>
                  <a:pt x="550333" y="1651000"/>
                </a:lnTo>
                <a:lnTo>
                  <a:pt x="605366" y="1651000"/>
                </a:lnTo>
                <a:lnTo>
                  <a:pt x="605366" y="1761066"/>
                </a:lnTo>
                <a:lnTo>
                  <a:pt x="660400" y="1761066"/>
                </a:lnTo>
              </a:path>
            </a:pathLst>
          </a:custGeom>
          <a:solidFill>
            <a:srgbClr val="92BD3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6" name="Rounded Rectangle 6"/>
          <p:cNvSpPr/>
          <p:nvPr/>
        </p:nvSpPr>
        <p:spPr>
          <a:xfrm>
            <a:off x="11713017" y="4302662"/>
            <a:ext cx="945459" cy="3762950"/>
          </a:xfrm>
          <a:custGeom>
            <a:avLst/>
            <a:gdLst/>
            <a:ahLst/>
            <a:cxnLst/>
            <a:rect l="0" t="0" r="0" b="0"/>
            <a:pathLst>
              <a:path w="660400" h="1871133">
                <a:moveTo>
                  <a:pt x="110066" y="220133"/>
                </a:moveTo>
                <a:lnTo>
                  <a:pt x="550333" y="220133"/>
                </a:lnTo>
                <a:lnTo>
                  <a:pt x="550333" y="1651000"/>
                </a:lnTo>
                <a:lnTo>
                  <a:pt x="110066" y="1651000"/>
                </a:lnTo>
                <a:lnTo>
                  <a:pt x="110066" y="220133"/>
                </a:lnTo>
                <a:close/>
                <a:moveTo>
                  <a:pt x="55033" y="110066"/>
                </a:moveTo>
                <a:lnTo>
                  <a:pt x="605366" y="110066"/>
                </a:lnTo>
                <a:lnTo>
                  <a:pt x="660400" y="110066"/>
                </a:lnTo>
                <a:lnTo>
                  <a:pt x="660400" y="0"/>
                </a:lnTo>
                <a:lnTo>
                  <a:pt x="0" y="0"/>
                </a:lnTo>
                <a:lnTo>
                  <a:pt x="0" y="110066"/>
                </a:lnTo>
                <a:lnTo>
                  <a:pt x="55033" y="110066"/>
                </a:lnTo>
                <a:close/>
                <a:moveTo>
                  <a:pt x="605366" y="1761066"/>
                </a:moveTo>
                <a:lnTo>
                  <a:pt x="55033" y="1761066"/>
                </a:lnTo>
                <a:lnTo>
                  <a:pt x="0" y="1761066"/>
                </a:lnTo>
                <a:lnTo>
                  <a:pt x="0" y="1871133"/>
                </a:lnTo>
                <a:lnTo>
                  <a:pt x="660400" y="1871133"/>
                </a:lnTo>
                <a:lnTo>
                  <a:pt x="660400" y="1761066"/>
                </a:lnTo>
                <a:lnTo>
                  <a:pt x="605366" y="1761066"/>
                </a:lnTo>
                <a:close/>
                <a:moveTo>
                  <a:pt x="605366" y="1761066"/>
                </a:moveTo>
                <a:lnTo>
                  <a:pt x="605366" y="1651000"/>
                </a:lnTo>
                <a:lnTo>
                  <a:pt x="550333" y="1651000"/>
                </a:lnTo>
                <a:lnTo>
                  <a:pt x="110066" y="1651000"/>
                </a:lnTo>
                <a:lnTo>
                  <a:pt x="55033" y="1651000"/>
                </a:lnTo>
                <a:lnTo>
                  <a:pt x="55033" y="1761066"/>
                </a:lnTo>
                <a:lnTo>
                  <a:pt x="605366" y="1761066"/>
                </a:lnTo>
                <a:close/>
                <a:moveTo>
                  <a:pt x="605366" y="110066"/>
                </a:moveTo>
                <a:lnTo>
                  <a:pt x="55033" y="110066"/>
                </a:lnTo>
                <a:lnTo>
                  <a:pt x="55033" y="220133"/>
                </a:lnTo>
                <a:lnTo>
                  <a:pt x="110066" y="220133"/>
                </a:lnTo>
                <a:lnTo>
                  <a:pt x="550333" y="220133"/>
                </a:lnTo>
                <a:lnTo>
                  <a:pt x="605366" y="220133"/>
                </a:lnTo>
                <a:lnTo>
                  <a:pt x="605366" y="110066"/>
                </a:lnTo>
                <a:close/>
              </a:path>
            </a:pathLst>
          </a:custGeom>
          <a:noFill/>
          <a:ln w="13758">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7" name="Rounded Rectangle 7"/>
          <p:cNvSpPr/>
          <p:nvPr/>
        </p:nvSpPr>
        <p:spPr>
          <a:xfrm>
            <a:off x="10542445" y="4317459"/>
            <a:ext cx="945459" cy="3762950"/>
          </a:xfrm>
          <a:custGeom>
            <a:avLst/>
            <a:gdLst/>
            <a:ahLst/>
            <a:cxnLst/>
            <a:rect l="0" t="0" r="0" b="0"/>
            <a:pathLst>
              <a:path w="660400" h="1871133">
                <a:moveTo>
                  <a:pt x="660400" y="1761066"/>
                </a:moveTo>
                <a:lnTo>
                  <a:pt x="660400" y="1871133"/>
                </a:lnTo>
                <a:lnTo>
                  <a:pt x="0" y="1871133"/>
                </a:lnTo>
                <a:lnTo>
                  <a:pt x="0" y="1761066"/>
                </a:lnTo>
                <a:lnTo>
                  <a:pt x="55033" y="1761066"/>
                </a:lnTo>
                <a:lnTo>
                  <a:pt x="55033" y="1651000"/>
                </a:lnTo>
                <a:lnTo>
                  <a:pt x="110066" y="1651000"/>
                </a:lnTo>
                <a:lnTo>
                  <a:pt x="110066" y="220133"/>
                </a:lnTo>
                <a:lnTo>
                  <a:pt x="55033" y="220133"/>
                </a:lnTo>
                <a:lnTo>
                  <a:pt x="55033" y="110066"/>
                </a:lnTo>
                <a:lnTo>
                  <a:pt x="0" y="110066"/>
                </a:lnTo>
                <a:lnTo>
                  <a:pt x="0" y="0"/>
                </a:lnTo>
                <a:lnTo>
                  <a:pt x="660400" y="0"/>
                </a:lnTo>
                <a:lnTo>
                  <a:pt x="660400" y="110066"/>
                </a:lnTo>
                <a:lnTo>
                  <a:pt x="605366" y="110066"/>
                </a:lnTo>
                <a:lnTo>
                  <a:pt x="605366" y="220133"/>
                </a:lnTo>
                <a:lnTo>
                  <a:pt x="550333" y="220133"/>
                </a:lnTo>
                <a:lnTo>
                  <a:pt x="550333" y="1651000"/>
                </a:lnTo>
                <a:lnTo>
                  <a:pt x="605366" y="1651000"/>
                </a:lnTo>
                <a:lnTo>
                  <a:pt x="605366" y="1761066"/>
                </a:lnTo>
                <a:lnTo>
                  <a:pt x="660400" y="1761066"/>
                </a:lnTo>
              </a:path>
            </a:pathLst>
          </a:custGeom>
          <a:solidFill>
            <a:srgbClr val="3CC583"/>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8" name="Rounded Rectangle 8"/>
          <p:cNvSpPr/>
          <p:nvPr/>
        </p:nvSpPr>
        <p:spPr>
          <a:xfrm>
            <a:off x="10542445" y="4317459"/>
            <a:ext cx="945459" cy="3762950"/>
          </a:xfrm>
          <a:custGeom>
            <a:avLst/>
            <a:gdLst/>
            <a:ahLst/>
            <a:cxnLst/>
            <a:rect l="0" t="0" r="0" b="0"/>
            <a:pathLst>
              <a:path w="660400" h="1871133">
                <a:moveTo>
                  <a:pt x="110066" y="220133"/>
                </a:moveTo>
                <a:lnTo>
                  <a:pt x="550333" y="220133"/>
                </a:lnTo>
                <a:lnTo>
                  <a:pt x="550333" y="1651000"/>
                </a:lnTo>
                <a:lnTo>
                  <a:pt x="110066" y="1651000"/>
                </a:lnTo>
                <a:lnTo>
                  <a:pt x="110066" y="220133"/>
                </a:lnTo>
                <a:close/>
                <a:moveTo>
                  <a:pt x="55033" y="110066"/>
                </a:moveTo>
                <a:lnTo>
                  <a:pt x="605366" y="110066"/>
                </a:lnTo>
                <a:lnTo>
                  <a:pt x="660400" y="110066"/>
                </a:lnTo>
                <a:lnTo>
                  <a:pt x="660400" y="0"/>
                </a:lnTo>
                <a:lnTo>
                  <a:pt x="0" y="0"/>
                </a:lnTo>
                <a:lnTo>
                  <a:pt x="0" y="110066"/>
                </a:lnTo>
                <a:lnTo>
                  <a:pt x="55033" y="110066"/>
                </a:lnTo>
                <a:close/>
                <a:moveTo>
                  <a:pt x="605366" y="1761066"/>
                </a:moveTo>
                <a:lnTo>
                  <a:pt x="55033" y="1761066"/>
                </a:lnTo>
                <a:lnTo>
                  <a:pt x="0" y="1761066"/>
                </a:lnTo>
                <a:lnTo>
                  <a:pt x="0" y="1871133"/>
                </a:lnTo>
                <a:lnTo>
                  <a:pt x="660400" y="1871133"/>
                </a:lnTo>
                <a:lnTo>
                  <a:pt x="660400" y="1761066"/>
                </a:lnTo>
                <a:lnTo>
                  <a:pt x="605366" y="1761066"/>
                </a:lnTo>
                <a:close/>
                <a:moveTo>
                  <a:pt x="605366" y="1761066"/>
                </a:moveTo>
                <a:lnTo>
                  <a:pt x="605366" y="1651000"/>
                </a:lnTo>
                <a:lnTo>
                  <a:pt x="550333" y="1651000"/>
                </a:lnTo>
                <a:lnTo>
                  <a:pt x="110066" y="1651000"/>
                </a:lnTo>
                <a:lnTo>
                  <a:pt x="55033" y="1651000"/>
                </a:lnTo>
                <a:lnTo>
                  <a:pt x="55033" y="1761066"/>
                </a:lnTo>
                <a:lnTo>
                  <a:pt x="605366" y="1761066"/>
                </a:lnTo>
                <a:close/>
                <a:moveTo>
                  <a:pt x="605366" y="110066"/>
                </a:moveTo>
                <a:lnTo>
                  <a:pt x="55033" y="110066"/>
                </a:lnTo>
                <a:lnTo>
                  <a:pt x="55033" y="220133"/>
                </a:lnTo>
                <a:lnTo>
                  <a:pt x="110066" y="220133"/>
                </a:lnTo>
                <a:lnTo>
                  <a:pt x="550333" y="220133"/>
                </a:lnTo>
                <a:lnTo>
                  <a:pt x="605366" y="220133"/>
                </a:lnTo>
                <a:lnTo>
                  <a:pt x="605366" y="110066"/>
                </a:lnTo>
                <a:close/>
              </a:path>
            </a:pathLst>
          </a:custGeom>
          <a:noFill/>
          <a:ln w="13758">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0" name="TextBox 10"/>
          <p:cNvSpPr txBox="1"/>
          <p:nvPr/>
        </p:nvSpPr>
        <p:spPr>
          <a:xfrm>
            <a:off x="13758233" y="2440090"/>
            <a:ext cx="3951210"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400" b="1" dirty="0">
                <a:solidFill>
                  <a:srgbClr val="1EABDA"/>
                </a:solidFill>
                <a:latin typeface="+mj-lt"/>
              </a:rPr>
              <a:t>Hoàn </a:t>
            </a:r>
            <a:r>
              <a:rPr sz="2400" b="1" dirty="0" err="1">
                <a:solidFill>
                  <a:srgbClr val="1EABDA"/>
                </a:solidFill>
                <a:latin typeface="+mj-lt"/>
              </a:rPr>
              <a:t>thiện</a:t>
            </a:r>
            <a:r>
              <a:rPr sz="2400" b="1" dirty="0">
                <a:solidFill>
                  <a:srgbClr val="1EABDA"/>
                </a:solidFill>
                <a:latin typeface="+mj-lt"/>
              </a:rPr>
              <a:t> </a:t>
            </a:r>
            <a:r>
              <a:rPr sz="2400" b="1" dirty="0" err="1">
                <a:solidFill>
                  <a:srgbClr val="1EABDA"/>
                </a:solidFill>
                <a:latin typeface="+mj-lt"/>
              </a:rPr>
              <a:t>Luật</a:t>
            </a:r>
            <a:r>
              <a:rPr sz="2400" b="1" dirty="0">
                <a:solidFill>
                  <a:srgbClr val="1EABDA"/>
                </a:solidFill>
                <a:latin typeface="+mj-lt"/>
              </a:rPr>
              <a:t> </a:t>
            </a:r>
            <a:r>
              <a:rPr sz="2400" b="1" dirty="0" err="1">
                <a:solidFill>
                  <a:srgbClr val="1EABDA"/>
                </a:solidFill>
                <a:latin typeface="+mj-lt"/>
              </a:rPr>
              <a:t>pháp</a:t>
            </a:r>
            <a:r>
              <a:rPr sz="2400" b="1" dirty="0">
                <a:solidFill>
                  <a:srgbClr val="1EABDA"/>
                </a:solidFill>
                <a:latin typeface="+mj-lt"/>
              </a:rPr>
              <a:t> </a:t>
            </a:r>
            <a:r>
              <a:rPr sz="2400" b="1" dirty="0" err="1">
                <a:solidFill>
                  <a:srgbClr val="1EABDA"/>
                </a:solidFill>
                <a:latin typeface="+mj-lt"/>
              </a:rPr>
              <a:t>về</a:t>
            </a:r>
            <a:r>
              <a:rPr sz="2400" b="1" dirty="0">
                <a:solidFill>
                  <a:srgbClr val="1EABDA"/>
                </a:solidFill>
                <a:latin typeface="+mj-lt"/>
              </a:rPr>
              <a:t> AI</a:t>
            </a:r>
          </a:p>
        </p:txBody>
      </p:sp>
      <p:sp>
        <p:nvSpPr>
          <p:cNvPr id="41" name="TextBox 11"/>
          <p:cNvSpPr txBox="1"/>
          <p:nvPr/>
        </p:nvSpPr>
        <p:spPr>
          <a:xfrm>
            <a:off x="13826130" y="2937234"/>
            <a:ext cx="3857514" cy="1384995"/>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b="1" dirty="0" err="1">
                <a:solidFill>
                  <a:schemeClr val="tx1">
                    <a:lumMod val="65000"/>
                    <a:lumOff val="35000"/>
                  </a:schemeClr>
                </a:solidFill>
                <a:latin typeface="+mj-lt"/>
              </a:rPr>
              <a:t>Xây</a:t>
            </a:r>
            <a:r>
              <a:rPr b="1" dirty="0">
                <a:solidFill>
                  <a:schemeClr val="tx1">
                    <a:lumMod val="65000"/>
                    <a:lumOff val="35000"/>
                  </a:schemeClr>
                </a:solidFill>
                <a:latin typeface="+mj-lt"/>
              </a:rPr>
              <a:t> </a:t>
            </a:r>
            <a:r>
              <a:rPr b="1" dirty="0" err="1">
                <a:solidFill>
                  <a:schemeClr val="tx1">
                    <a:lumMod val="65000"/>
                    <a:lumOff val="35000"/>
                  </a:schemeClr>
                </a:solidFill>
                <a:latin typeface="+mj-lt"/>
              </a:rPr>
              <a:t>dựng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và</a:t>
            </a:r>
            <a:r>
              <a:rPr b="1" dirty="0">
                <a:solidFill>
                  <a:schemeClr val="tx1">
                    <a:lumMod val="65000"/>
                    <a:lumOff val="35000"/>
                  </a:schemeClr>
                </a:solidFill>
                <a:latin typeface="+mj-lt"/>
              </a:rPr>
              <a:t> </a:t>
            </a:r>
            <a:r>
              <a:rPr b="1" dirty="0" err="1">
                <a:solidFill>
                  <a:schemeClr val="tx1">
                    <a:lumMod val="65000"/>
                    <a:lumOff val="35000"/>
                  </a:schemeClr>
                </a:solidFill>
                <a:latin typeface="+mj-lt"/>
              </a:rPr>
              <a:t>hoàn</a:t>
            </a:r>
            <a:r>
              <a:rPr b="1" dirty="0">
                <a:solidFill>
                  <a:schemeClr val="tx1">
                    <a:lumMod val="65000"/>
                    <a:lumOff val="35000"/>
                  </a:schemeClr>
                </a:solidFill>
                <a:latin typeface="+mj-lt"/>
              </a:rPr>
              <a:t> </a:t>
            </a:r>
            <a:r>
              <a:rPr b="1" dirty="0" err="1">
                <a:solidFill>
                  <a:schemeClr val="tx1">
                    <a:lumMod val="65000"/>
                    <a:lumOff val="35000"/>
                  </a:schemeClr>
                </a:solidFill>
                <a:latin typeface="+mj-lt"/>
              </a:rPr>
              <a:t>thiện</a:t>
            </a:r>
            <a:r>
              <a:rPr b="1" dirty="0">
                <a:solidFill>
                  <a:schemeClr val="tx1">
                    <a:lumMod val="65000"/>
                    <a:lumOff val="35000"/>
                  </a:schemeClr>
                </a:solidFill>
                <a:latin typeface="+mj-lt"/>
              </a:rPr>
              <a:t> </a:t>
            </a:r>
            <a:r>
              <a:rPr b="1" dirty="0" err="1">
                <a:solidFill>
                  <a:schemeClr val="tx1">
                    <a:lumMod val="65000"/>
                    <a:lumOff val="35000"/>
                  </a:schemeClr>
                </a:solidFill>
                <a:latin typeface="+mj-lt"/>
              </a:rPr>
              <a:t>các</a:t>
            </a:r>
            <a:r>
              <a:rPr b="1" dirty="0">
                <a:solidFill>
                  <a:schemeClr val="tx1">
                    <a:lumMod val="65000"/>
                    <a:lumOff val="35000"/>
                  </a:schemeClr>
                </a:solidFill>
                <a:latin typeface="+mj-lt"/>
              </a:rPr>
              <a:t> </a:t>
            </a:r>
            <a:r>
              <a:rPr b="1" dirty="0" err="1">
                <a:solidFill>
                  <a:schemeClr val="tx1">
                    <a:lumMod val="65000"/>
                    <a:lumOff val="35000"/>
                  </a:schemeClr>
                </a:solidFill>
                <a:latin typeface="+mj-lt"/>
              </a:rPr>
              <a:t>quy</a:t>
            </a:r>
            <a:endParaRPr lang="en-US" b="1" dirty="0">
              <a:solidFill>
                <a:schemeClr val="tx1">
                  <a:lumMod val="65000"/>
                  <a:lumOff val="35000"/>
                </a:schemeClr>
              </a:solidFill>
              <a:latin typeface="+mj-lt"/>
            </a:endParaRPr>
          </a:p>
          <a:p>
            <a:pPr algn="just"/>
            <a:r>
              <a:rPr lang="en-US" b="1" dirty="0">
                <a:solidFill>
                  <a:schemeClr val="tx1">
                    <a:lumMod val="65000"/>
                    <a:lumOff val="35000"/>
                  </a:schemeClr>
                </a:solidFill>
                <a:latin typeface="+mj-lt"/>
              </a:rPr>
              <a:t>Đ</a:t>
            </a:r>
            <a:r>
              <a:rPr b="1" dirty="0">
                <a:solidFill>
                  <a:schemeClr val="tx1">
                    <a:lumMod val="65000"/>
                    <a:lumOff val="35000"/>
                  </a:schemeClr>
                </a:solidFill>
                <a:latin typeface="+mj-lt"/>
              </a:rPr>
              <a:t>ịnh</a:t>
            </a:r>
            <a:r>
              <a:rPr lang="en-US" b="1" dirty="0">
                <a:solidFill>
                  <a:schemeClr val="tx1">
                    <a:lumMod val="65000"/>
                    <a:lumOff val="35000"/>
                  </a:schemeClr>
                </a:solidFill>
                <a:latin typeface="+mj-lt"/>
              </a:rPr>
              <a:t> </a:t>
            </a:r>
            <a:r>
              <a:rPr b="1" dirty="0" err="1">
                <a:solidFill>
                  <a:schemeClr val="tx1">
                    <a:lumMod val="65000"/>
                    <a:lumOff val="35000"/>
                  </a:schemeClr>
                </a:solidFill>
                <a:latin typeface="+mj-lt"/>
              </a:rPr>
              <a:t>pháp</a:t>
            </a:r>
            <a:r>
              <a:rPr b="1" dirty="0">
                <a:solidFill>
                  <a:schemeClr val="tx1">
                    <a:lumMod val="65000"/>
                    <a:lumOff val="35000"/>
                  </a:schemeClr>
                </a:solidFill>
                <a:latin typeface="+mj-lt"/>
              </a:rPr>
              <a:t> </a:t>
            </a:r>
            <a:r>
              <a:rPr b="1" dirty="0" err="1">
                <a:solidFill>
                  <a:schemeClr val="tx1">
                    <a:lumMod val="65000"/>
                    <a:lumOff val="35000"/>
                  </a:schemeClr>
                </a:solidFill>
                <a:latin typeface="+mj-lt"/>
              </a:rPr>
              <a:t>luật</a:t>
            </a:r>
            <a:r>
              <a:rPr b="1" dirty="0">
                <a:solidFill>
                  <a:schemeClr val="tx1">
                    <a:lumMod val="65000"/>
                    <a:lumOff val="35000"/>
                  </a:schemeClr>
                </a:solidFill>
                <a:latin typeface="+mj-lt"/>
              </a:rPr>
              <a:t> </a:t>
            </a:r>
            <a:r>
              <a:rPr b="1" dirty="0" err="1">
                <a:solidFill>
                  <a:schemeClr val="tx1">
                    <a:lumMod val="65000"/>
                    <a:lumOff val="35000"/>
                  </a:schemeClr>
                </a:solidFill>
                <a:latin typeface="+mj-lt"/>
              </a:rPr>
              <a:t>liên</a:t>
            </a:r>
            <a:r>
              <a:rPr b="1" dirty="0">
                <a:solidFill>
                  <a:schemeClr val="tx1">
                    <a:lumMod val="65000"/>
                    <a:lumOff val="35000"/>
                  </a:schemeClr>
                </a:solidFill>
                <a:latin typeface="+mj-lt"/>
              </a:rPr>
              <a:t> </a:t>
            </a:r>
            <a:r>
              <a:rPr b="1" dirty="0" err="1">
                <a:solidFill>
                  <a:schemeClr val="tx1">
                    <a:lumMod val="65000"/>
                    <a:lumOff val="35000"/>
                  </a:schemeClr>
                </a:solidFill>
                <a:latin typeface="+mj-lt"/>
              </a:rPr>
              <a:t>quan</a:t>
            </a:r>
            <a:r>
              <a:rPr b="1" dirty="0">
                <a:solidFill>
                  <a:schemeClr val="tx1">
                    <a:lumMod val="65000"/>
                    <a:lumOff val="35000"/>
                  </a:schemeClr>
                </a:solidFill>
                <a:latin typeface="+mj-lt"/>
              </a:rPr>
              <a:t> </a:t>
            </a:r>
            <a:r>
              <a:rPr b="1" dirty="0" err="1">
                <a:solidFill>
                  <a:schemeClr val="tx1">
                    <a:lumMod val="65000"/>
                    <a:lumOff val="35000"/>
                  </a:schemeClr>
                </a:solidFill>
                <a:latin typeface="+mj-lt"/>
              </a:rPr>
              <a:t>đến</a:t>
            </a:r>
            <a:r>
              <a:rPr b="1" dirty="0">
                <a:solidFill>
                  <a:schemeClr val="tx1">
                    <a:lumMod val="65000"/>
                    <a:lumOff val="35000"/>
                  </a:schemeClr>
                </a:solidFill>
                <a:latin typeface="+mj-lt"/>
              </a:rPr>
              <a:t> AI, </a:t>
            </a:r>
            <a:r>
              <a:rPr b="1" dirty="0" err="1">
                <a:solidFill>
                  <a:schemeClr val="tx1">
                    <a:lumMod val="65000"/>
                    <a:lumOff val="35000"/>
                  </a:schemeClr>
                </a:solidFill>
                <a:latin typeface="+mj-lt"/>
              </a:rPr>
              <a:t>xác</a:t>
            </a:r>
            <a:r>
              <a:rPr b="1" dirty="0">
                <a:solidFill>
                  <a:schemeClr val="tx1">
                    <a:lumMod val="65000"/>
                    <a:lumOff val="35000"/>
                  </a:schemeClr>
                </a:solidFill>
                <a:latin typeface="+mj-lt"/>
              </a:rPr>
              <a:t> </a:t>
            </a:r>
            <a:r>
              <a:rPr b="1" dirty="0" err="1">
                <a:solidFill>
                  <a:schemeClr val="tx1">
                    <a:lumMod val="65000"/>
                    <a:lumOff val="35000"/>
                  </a:schemeClr>
                </a:solidFill>
                <a:latin typeface="+mj-lt"/>
              </a:rPr>
              <a:t>định</a:t>
            </a:r>
            <a:r>
              <a:rPr b="1" dirty="0">
                <a:solidFill>
                  <a:schemeClr val="tx1">
                    <a:lumMod val="65000"/>
                    <a:lumOff val="35000"/>
                  </a:schemeClr>
                </a:solidFill>
                <a:latin typeface="+mj-lt"/>
              </a:rPr>
              <a:t> </a:t>
            </a:r>
            <a:r>
              <a:rPr b="1" dirty="0" err="1">
                <a:solidFill>
                  <a:schemeClr val="tx1">
                    <a:lumMod val="65000"/>
                    <a:lumOff val="35000"/>
                  </a:schemeClr>
                </a:solidFill>
                <a:latin typeface="+mj-lt"/>
              </a:rPr>
              <a:t>rõ</a:t>
            </a:r>
            <a:r>
              <a:rPr lang="en-US" b="1" dirty="0">
                <a:solidFill>
                  <a:schemeClr val="tx1">
                    <a:lumMod val="65000"/>
                    <a:lumOff val="35000"/>
                  </a:schemeClr>
                </a:solidFill>
                <a:latin typeface="+mj-lt"/>
              </a:rPr>
              <a:t> </a:t>
            </a:r>
            <a:r>
              <a:rPr b="1" dirty="0" err="1">
                <a:solidFill>
                  <a:schemeClr val="tx1">
                    <a:lumMod val="65000"/>
                    <a:lumOff val="35000"/>
                  </a:schemeClr>
                </a:solidFill>
                <a:latin typeface="+mj-lt"/>
              </a:rPr>
              <a:t>trách</a:t>
            </a:r>
            <a:r>
              <a:rPr b="1" dirty="0">
                <a:solidFill>
                  <a:schemeClr val="tx1">
                    <a:lumMod val="65000"/>
                    <a:lumOff val="35000"/>
                  </a:schemeClr>
                </a:solidFill>
                <a:latin typeface="+mj-lt"/>
              </a:rPr>
              <a:t> </a:t>
            </a:r>
            <a:r>
              <a:rPr b="1" dirty="0" err="1">
                <a:solidFill>
                  <a:schemeClr val="tx1">
                    <a:lumMod val="65000"/>
                    <a:lumOff val="35000"/>
                  </a:schemeClr>
                </a:solidFill>
                <a:latin typeface="+mj-lt"/>
              </a:rPr>
              <a:t>nhiệm</a:t>
            </a:r>
            <a:r>
              <a:rPr b="1" dirty="0">
                <a:solidFill>
                  <a:schemeClr val="tx1">
                    <a:lumMod val="65000"/>
                    <a:lumOff val="35000"/>
                  </a:schemeClr>
                </a:solidFill>
                <a:latin typeface="+mj-lt"/>
              </a:rPr>
              <a:t> </a:t>
            </a:r>
            <a:r>
              <a:rPr b="1" dirty="0" err="1">
                <a:solidFill>
                  <a:schemeClr val="tx1">
                    <a:lumMod val="65000"/>
                    <a:lumOff val="35000"/>
                  </a:schemeClr>
                </a:solidFill>
                <a:latin typeface="+mj-lt"/>
              </a:rPr>
              <a:t>của</a:t>
            </a:r>
            <a:r>
              <a:rPr b="1" dirty="0">
                <a:solidFill>
                  <a:schemeClr val="tx1">
                    <a:lumMod val="65000"/>
                    <a:lumOff val="35000"/>
                  </a:schemeClr>
                </a:solidFill>
                <a:latin typeface="+mj-lt"/>
              </a:rPr>
              <a:t> </a:t>
            </a:r>
            <a:r>
              <a:rPr b="1" dirty="0" err="1">
                <a:solidFill>
                  <a:schemeClr val="tx1">
                    <a:lumMod val="65000"/>
                    <a:lumOff val="35000"/>
                  </a:schemeClr>
                </a:solidFill>
                <a:latin typeface="+mj-lt"/>
              </a:rPr>
              <a:t>các</a:t>
            </a:r>
            <a:r>
              <a:rPr b="1" dirty="0">
                <a:solidFill>
                  <a:schemeClr val="tx1">
                    <a:lumMod val="65000"/>
                    <a:lumOff val="35000"/>
                  </a:schemeClr>
                </a:solidFill>
                <a:latin typeface="+mj-lt"/>
              </a:rPr>
              <a:t> </a:t>
            </a:r>
            <a:r>
              <a:rPr b="1" dirty="0" err="1">
                <a:solidFill>
                  <a:schemeClr val="tx1">
                    <a:lumMod val="65000"/>
                    <a:lumOff val="35000"/>
                  </a:schemeClr>
                </a:solidFill>
                <a:latin typeface="+mj-lt"/>
              </a:rPr>
              <a:t>bên</a:t>
            </a:r>
            <a:r>
              <a:rPr b="1" dirty="0">
                <a:solidFill>
                  <a:schemeClr val="tx1">
                    <a:lumMod val="65000"/>
                    <a:lumOff val="35000"/>
                  </a:schemeClr>
                </a:solidFill>
                <a:latin typeface="+mj-lt"/>
              </a:rPr>
              <a:t> </a:t>
            </a:r>
            <a:r>
              <a:rPr b="1" dirty="0" err="1">
                <a:solidFill>
                  <a:schemeClr val="tx1">
                    <a:lumMod val="65000"/>
                    <a:lumOff val="35000"/>
                  </a:schemeClr>
                </a:solidFill>
                <a:latin typeface="+mj-lt"/>
              </a:rPr>
              <a:t>và</a:t>
            </a:r>
            <a:r>
              <a:rPr b="1" dirty="0">
                <a:solidFill>
                  <a:schemeClr val="tx1">
                    <a:lumMod val="65000"/>
                    <a:lumOff val="35000"/>
                  </a:schemeClr>
                </a:solidFill>
                <a:latin typeface="+mj-lt"/>
              </a:rPr>
              <a:t> </a:t>
            </a:r>
            <a:r>
              <a:rPr b="1" dirty="0" err="1">
                <a:solidFill>
                  <a:schemeClr val="tx1">
                    <a:lumMod val="65000"/>
                    <a:lumOff val="35000"/>
                  </a:schemeClr>
                </a:solidFill>
                <a:latin typeface="+mj-lt"/>
              </a:rPr>
              <a:t>bảo</a:t>
            </a:r>
            <a:r>
              <a:rPr b="1" dirty="0">
                <a:solidFill>
                  <a:schemeClr val="tx1">
                    <a:lumMod val="65000"/>
                    <a:lumOff val="35000"/>
                  </a:schemeClr>
                </a:solidFill>
                <a:latin typeface="+mj-lt"/>
              </a:rPr>
              <a:t> </a:t>
            </a:r>
            <a:r>
              <a:rPr b="1" dirty="0" err="1">
                <a:solidFill>
                  <a:schemeClr val="tx1">
                    <a:lumMod val="65000"/>
                    <a:lumOff val="35000"/>
                  </a:schemeClr>
                </a:solidFill>
                <a:latin typeface="+mj-lt"/>
              </a:rPr>
              <a:t>vệ</a:t>
            </a:r>
            <a:r>
              <a:rPr lang="en-US" b="1" dirty="0">
                <a:solidFill>
                  <a:schemeClr val="tx1">
                    <a:lumMod val="65000"/>
                    <a:lumOff val="35000"/>
                  </a:schemeClr>
                </a:solidFill>
                <a:latin typeface="+mj-lt"/>
              </a:rPr>
              <a:t> </a:t>
            </a:r>
            <a:r>
              <a:rPr b="1" dirty="0" err="1">
                <a:solidFill>
                  <a:schemeClr val="tx1">
                    <a:lumMod val="65000"/>
                    <a:lumOff val="35000"/>
                  </a:schemeClr>
                </a:solidFill>
                <a:latin typeface="+mj-lt"/>
              </a:rPr>
              <a:t>quyền</a:t>
            </a:r>
            <a:r>
              <a:rPr b="1" dirty="0">
                <a:solidFill>
                  <a:schemeClr val="tx1">
                    <a:lumMod val="65000"/>
                    <a:lumOff val="35000"/>
                  </a:schemeClr>
                </a:solidFill>
                <a:latin typeface="+mj-lt"/>
              </a:rPr>
              <a:t> </a:t>
            </a:r>
            <a:r>
              <a:rPr b="1" dirty="0" err="1">
                <a:solidFill>
                  <a:schemeClr val="tx1">
                    <a:lumMod val="65000"/>
                    <a:lumOff val="35000"/>
                  </a:schemeClr>
                </a:solidFill>
                <a:latin typeface="+mj-lt"/>
              </a:rPr>
              <a:t>lợi</a:t>
            </a:r>
            <a:r>
              <a:rPr b="1" dirty="0">
                <a:solidFill>
                  <a:schemeClr val="tx1">
                    <a:lumMod val="65000"/>
                    <a:lumOff val="35000"/>
                  </a:schemeClr>
                </a:solidFill>
                <a:latin typeface="+mj-lt"/>
              </a:rPr>
              <a:t> </a:t>
            </a:r>
            <a:r>
              <a:rPr b="1" dirty="0" err="1">
                <a:solidFill>
                  <a:schemeClr val="tx1">
                    <a:lumMod val="65000"/>
                    <a:lumOff val="35000"/>
                  </a:schemeClr>
                </a:solidFill>
                <a:latin typeface="+mj-lt"/>
              </a:rPr>
              <a:t>của</a:t>
            </a:r>
            <a:r>
              <a:rPr b="1" dirty="0">
                <a:solidFill>
                  <a:schemeClr val="tx1">
                    <a:lumMod val="65000"/>
                    <a:lumOff val="35000"/>
                  </a:schemeClr>
                </a:solidFill>
                <a:latin typeface="+mj-lt"/>
              </a:rPr>
              <a:t> </a:t>
            </a:r>
            <a:r>
              <a:rPr b="1" dirty="0" err="1">
                <a:solidFill>
                  <a:schemeClr val="tx1">
                    <a:lumMod val="65000"/>
                    <a:lumOff val="35000"/>
                  </a:schemeClr>
                </a:solidFill>
                <a:latin typeface="+mj-lt"/>
              </a:rPr>
              <a:t>người</a:t>
            </a:r>
            <a:r>
              <a:rPr b="1" dirty="0">
                <a:solidFill>
                  <a:schemeClr val="tx1">
                    <a:lumMod val="65000"/>
                    <a:lumOff val="35000"/>
                  </a:schemeClr>
                </a:solidFill>
                <a:latin typeface="+mj-lt"/>
              </a:rPr>
              <a:t> </a:t>
            </a:r>
            <a:r>
              <a:rPr b="1" dirty="0" err="1">
                <a:solidFill>
                  <a:schemeClr val="tx1">
                    <a:lumMod val="65000"/>
                    <a:lumOff val="35000"/>
                  </a:schemeClr>
                </a:solidFill>
                <a:latin typeface="+mj-lt"/>
              </a:rPr>
              <a:t>dân</a:t>
            </a:r>
            <a:r>
              <a:rPr b="1" dirty="0">
                <a:solidFill>
                  <a:schemeClr val="tx1">
                    <a:lumMod val="65000"/>
                    <a:lumOff val="35000"/>
                  </a:schemeClr>
                </a:solidFill>
                <a:latin typeface="+mj-lt"/>
              </a:rPr>
              <a:t> </a:t>
            </a:r>
            <a:r>
              <a:rPr b="1" dirty="0" err="1">
                <a:solidFill>
                  <a:schemeClr val="tx1">
                    <a:lumMod val="65000"/>
                    <a:lumOff val="35000"/>
                  </a:schemeClr>
                </a:solidFill>
                <a:latin typeface="+mj-lt"/>
              </a:rPr>
              <a:t>trong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kỷ</a:t>
            </a:r>
            <a:r>
              <a:rPr lang="en-US" b="1" dirty="0">
                <a:solidFill>
                  <a:schemeClr val="tx1">
                    <a:lumMod val="65000"/>
                    <a:lumOff val="35000"/>
                  </a:schemeClr>
                </a:solidFill>
                <a:latin typeface="+mj-lt"/>
              </a:rPr>
              <a:t> </a:t>
            </a:r>
            <a:r>
              <a:rPr b="1" dirty="0" err="1">
                <a:solidFill>
                  <a:schemeClr val="tx1">
                    <a:lumMod val="65000"/>
                    <a:lumOff val="35000"/>
                  </a:schemeClr>
                </a:solidFill>
                <a:latin typeface="+mj-lt"/>
              </a:rPr>
              <a:t>nguyên</a:t>
            </a:r>
            <a:r>
              <a:rPr b="1" dirty="0">
                <a:solidFill>
                  <a:schemeClr val="tx1">
                    <a:lumMod val="65000"/>
                    <a:lumOff val="35000"/>
                  </a:schemeClr>
                </a:solidFill>
                <a:latin typeface="+mj-lt"/>
              </a:rPr>
              <a:t> </a:t>
            </a:r>
            <a:r>
              <a:rPr b="1" dirty="0" err="1">
                <a:solidFill>
                  <a:schemeClr val="tx1">
                    <a:lumMod val="65000"/>
                    <a:lumOff val="35000"/>
                  </a:schemeClr>
                </a:solidFill>
                <a:latin typeface="+mj-lt"/>
              </a:rPr>
              <a:t>số</a:t>
            </a:r>
            <a:r>
              <a:rPr b="1" dirty="0">
                <a:solidFill>
                  <a:schemeClr val="tx1">
                    <a:lumMod val="65000"/>
                    <a:lumOff val="35000"/>
                  </a:schemeClr>
                </a:solidFill>
                <a:latin typeface="+mj-lt"/>
              </a:rPr>
              <a:t>.</a:t>
            </a:r>
          </a:p>
        </p:txBody>
      </p:sp>
      <p:sp>
        <p:nvSpPr>
          <p:cNvPr id="42" name="TextBox 12"/>
          <p:cNvSpPr txBox="1"/>
          <p:nvPr/>
        </p:nvSpPr>
        <p:spPr>
          <a:xfrm>
            <a:off x="13903139" y="4970262"/>
            <a:ext cx="3374129"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400" b="1">
                <a:solidFill>
                  <a:srgbClr val="3CC583"/>
                </a:solidFill>
                <a:latin typeface="+mj-lt"/>
              </a:rPr>
              <a:t>Nguyên tắc Đạo đức AI</a:t>
            </a:r>
          </a:p>
        </p:txBody>
      </p:sp>
      <p:sp>
        <p:nvSpPr>
          <p:cNvPr id="43" name="TextBox 13"/>
          <p:cNvSpPr txBox="1"/>
          <p:nvPr/>
        </p:nvSpPr>
        <p:spPr>
          <a:xfrm>
            <a:off x="13868582" y="5530203"/>
            <a:ext cx="3927647" cy="1384995"/>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b="1" dirty="0" err="1">
                <a:solidFill>
                  <a:schemeClr val="tx1">
                    <a:lumMod val="65000"/>
                    <a:lumOff val="35000"/>
                  </a:schemeClr>
                </a:solidFill>
                <a:latin typeface="+mj-lt"/>
              </a:rPr>
              <a:t>Thiết</a:t>
            </a:r>
            <a:r>
              <a:rPr b="1" dirty="0">
                <a:solidFill>
                  <a:schemeClr val="tx1">
                    <a:lumMod val="65000"/>
                    <a:lumOff val="35000"/>
                  </a:schemeClr>
                </a:solidFill>
                <a:latin typeface="+mj-lt"/>
              </a:rPr>
              <a:t> </a:t>
            </a:r>
            <a:r>
              <a:rPr b="1" dirty="0" err="1">
                <a:solidFill>
                  <a:schemeClr val="tx1">
                    <a:lumMod val="65000"/>
                    <a:lumOff val="35000"/>
                  </a:schemeClr>
                </a:solidFill>
                <a:latin typeface="+mj-lt"/>
              </a:rPr>
              <a:t>lập</a:t>
            </a:r>
            <a:r>
              <a:rPr b="1" dirty="0">
                <a:solidFill>
                  <a:schemeClr val="tx1">
                    <a:lumMod val="65000"/>
                    <a:lumOff val="35000"/>
                  </a:schemeClr>
                </a:solidFill>
                <a:latin typeface="+mj-lt"/>
              </a:rPr>
              <a:t> </a:t>
            </a:r>
            <a:r>
              <a:rPr b="1" dirty="0" err="1">
                <a:solidFill>
                  <a:schemeClr val="tx1">
                    <a:lumMod val="65000"/>
                    <a:lumOff val="35000"/>
                  </a:schemeClr>
                </a:solidFill>
                <a:latin typeface="+mj-lt"/>
              </a:rPr>
              <a:t>các</a:t>
            </a:r>
            <a:r>
              <a:rPr b="1" dirty="0">
                <a:solidFill>
                  <a:schemeClr val="tx1">
                    <a:lumMod val="65000"/>
                    <a:lumOff val="35000"/>
                  </a:schemeClr>
                </a:solidFill>
                <a:latin typeface="+mj-lt"/>
              </a:rPr>
              <a:t> </a:t>
            </a:r>
            <a:r>
              <a:rPr b="1" dirty="0" err="1">
                <a:solidFill>
                  <a:schemeClr val="tx1">
                    <a:lumMod val="65000"/>
                    <a:lumOff val="35000"/>
                  </a:schemeClr>
                </a:solidFill>
                <a:latin typeface="+mj-lt"/>
              </a:rPr>
              <a:t>nguyên</a:t>
            </a:r>
            <a:r>
              <a:rPr b="1" dirty="0">
                <a:solidFill>
                  <a:schemeClr val="tx1">
                    <a:lumMod val="65000"/>
                    <a:lumOff val="35000"/>
                  </a:schemeClr>
                </a:solidFill>
                <a:latin typeface="+mj-lt"/>
              </a:rPr>
              <a:t> </a:t>
            </a:r>
            <a:r>
              <a:rPr b="1" dirty="0" err="1">
                <a:solidFill>
                  <a:schemeClr val="tx1">
                    <a:lumMod val="65000"/>
                    <a:lumOff val="35000"/>
                  </a:schemeClr>
                </a:solidFill>
                <a:latin typeface="+mj-lt"/>
              </a:rPr>
              <a:t>tắc</a:t>
            </a:r>
            <a:r>
              <a:rPr b="1" dirty="0">
                <a:solidFill>
                  <a:schemeClr val="tx1">
                    <a:lumMod val="65000"/>
                    <a:lumOff val="35000"/>
                  </a:schemeClr>
                </a:solidFill>
                <a:latin typeface="+mj-lt"/>
              </a:rPr>
              <a:t> </a:t>
            </a:r>
            <a:r>
              <a:rPr b="1" dirty="0" err="1">
                <a:solidFill>
                  <a:schemeClr val="tx1">
                    <a:lumMod val="65000"/>
                    <a:lumOff val="35000"/>
                  </a:schemeClr>
                </a:solidFill>
                <a:latin typeface="+mj-lt"/>
              </a:rPr>
              <a:t>cốt</a:t>
            </a:r>
            <a:r>
              <a:rPr b="1" dirty="0">
                <a:solidFill>
                  <a:schemeClr val="tx1">
                    <a:lumMod val="65000"/>
                    <a:lumOff val="35000"/>
                  </a:schemeClr>
                </a:solidFill>
                <a:latin typeface="+mj-lt"/>
              </a:rPr>
              <a:t> </a:t>
            </a:r>
            <a:r>
              <a:rPr b="1" dirty="0" err="1">
                <a:solidFill>
                  <a:schemeClr val="tx1">
                    <a:lumMod val="65000"/>
                    <a:lumOff val="35000"/>
                  </a:schemeClr>
                </a:solidFill>
                <a:latin typeface="+mj-lt"/>
              </a:rPr>
              <a:t>lõi</a:t>
            </a:r>
            <a:r>
              <a:rPr b="1" dirty="0">
                <a:solidFill>
                  <a:schemeClr val="tx1">
                    <a:lumMod val="65000"/>
                    <a:lumOff val="35000"/>
                  </a:schemeClr>
                </a:solidFill>
                <a:latin typeface="+mj-lt"/>
              </a:rPr>
              <a:t> </a:t>
            </a:r>
            <a:r>
              <a:rPr b="1" dirty="0" err="1">
                <a:solidFill>
                  <a:schemeClr val="tx1">
                    <a:lumMod val="65000"/>
                    <a:lumOff val="35000"/>
                  </a:schemeClr>
                </a:solidFill>
                <a:latin typeface="+mj-lt"/>
              </a:rPr>
              <a:t>như</a:t>
            </a:r>
            <a:r>
              <a:rPr b="1" dirty="0">
                <a:solidFill>
                  <a:schemeClr val="tx1">
                    <a:lumMod val="65000"/>
                    <a:lumOff val="35000"/>
                  </a:schemeClr>
                </a:solidFill>
                <a:latin typeface="+mj-lt"/>
              </a:rPr>
              <a:t>
</a:t>
            </a:r>
            <a:r>
              <a:rPr b="1" dirty="0" err="1">
                <a:solidFill>
                  <a:schemeClr val="tx1">
                    <a:lumMod val="65000"/>
                    <a:lumOff val="35000"/>
                  </a:schemeClr>
                </a:solidFill>
                <a:latin typeface="+mj-lt"/>
              </a:rPr>
              <a:t>công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bằng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minh</a:t>
            </a:r>
            <a:r>
              <a:rPr b="1" dirty="0">
                <a:solidFill>
                  <a:schemeClr val="tx1">
                    <a:lumMod val="65000"/>
                    <a:lumOff val="35000"/>
                  </a:schemeClr>
                </a:solidFill>
                <a:latin typeface="+mj-lt"/>
              </a:rPr>
              <a:t> </a:t>
            </a:r>
            <a:r>
              <a:rPr b="1" dirty="0" err="1">
                <a:solidFill>
                  <a:schemeClr val="tx1">
                    <a:lumMod val="65000"/>
                    <a:lumOff val="35000"/>
                  </a:schemeClr>
                </a:solidFill>
                <a:latin typeface="+mj-lt"/>
              </a:rPr>
              <a:t>bạch</a:t>
            </a:r>
            <a:r>
              <a:rPr b="1" dirty="0">
                <a:solidFill>
                  <a:schemeClr val="tx1">
                    <a:lumMod val="65000"/>
                    <a:lumOff val="35000"/>
                  </a:schemeClr>
                </a:solidFill>
                <a:latin typeface="+mj-lt"/>
              </a:rPr>
              <a:t>, an </a:t>
            </a:r>
            <a:r>
              <a:rPr b="1" dirty="0" err="1">
                <a:solidFill>
                  <a:schemeClr val="tx1">
                    <a:lumMod val="65000"/>
                    <a:lumOff val="35000"/>
                  </a:schemeClr>
                </a:solidFill>
                <a:latin typeface="+mj-lt"/>
              </a:rPr>
              <a:t>toàn</a:t>
            </a:r>
            <a:r>
              <a:rPr b="1" dirty="0">
                <a:solidFill>
                  <a:schemeClr val="tx1">
                    <a:lumMod val="65000"/>
                    <a:lumOff val="35000"/>
                  </a:schemeClr>
                </a:solidFill>
                <a:latin typeface="+mj-lt"/>
              </a:rPr>
              <a:t> </a:t>
            </a:r>
            <a:r>
              <a:rPr b="1" dirty="0" err="1">
                <a:solidFill>
                  <a:schemeClr val="tx1">
                    <a:lumMod val="65000"/>
                    <a:lumOff val="35000"/>
                  </a:schemeClr>
                </a:solidFill>
                <a:latin typeface="+mj-lt"/>
              </a:rPr>
              <a:t>và</a:t>
            </a:r>
            <a:r>
              <a:rPr b="1" dirty="0">
                <a:solidFill>
                  <a:schemeClr val="tx1">
                    <a:lumMod val="65000"/>
                    <a:lumOff val="35000"/>
                  </a:schemeClr>
                </a:solidFill>
                <a:latin typeface="+mj-lt"/>
              </a:rPr>
              <a:t>
</a:t>
            </a:r>
            <a:r>
              <a:rPr b="1" dirty="0" err="1">
                <a:solidFill>
                  <a:schemeClr val="tx1">
                    <a:lumMod val="65000"/>
                    <a:lumOff val="35000"/>
                  </a:schemeClr>
                </a:solidFill>
                <a:latin typeface="+mj-lt"/>
              </a:rPr>
              <a:t>tránh</a:t>
            </a:r>
            <a:r>
              <a:rPr b="1" dirty="0">
                <a:solidFill>
                  <a:schemeClr val="tx1">
                    <a:lumMod val="65000"/>
                    <a:lumOff val="35000"/>
                  </a:schemeClr>
                </a:solidFill>
                <a:latin typeface="+mj-lt"/>
              </a:rPr>
              <a:t> </a:t>
            </a:r>
            <a:r>
              <a:rPr b="1" dirty="0" err="1">
                <a:solidFill>
                  <a:schemeClr val="tx1">
                    <a:lumMod val="65000"/>
                    <a:lumOff val="35000"/>
                  </a:schemeClr>
                </a:solidFill>
                <a:latin typeface="+mj-lt"/>
              </a:rPr>
              <a:t>định</a:t>
            </a:r>
            <a:r>
              <a:rPr b="1" dirty="0">
                <a:solidFill>
                  <a:schemeClr val="tx1">
                    <a:lumMod val="65000"/>
                    <a:lumOff val="35000"/>
                  </a:schemeClr>
                </a:solidFill>
                <a:latin typeface="+mj-lt"/>
              </a:rPr>
              <a:t> </a:t>
            </a:r>
            <a:r>
              <a:rPr b="1" dirty="0" err="1">
                <a:solidFill>
                  <a:schemeClr val="tx1">
                    <a:lumMod val="65000"/>
                    <a:lumOff val="35000"/>
                  </a:schemeClr>
                </a:solidFill>
                <a:latin typeface="+mj-lt"/>
              </a:rPr>
              <a:t>kiến</a:t>
            </a:r>
            <a:r>
              <a:rPr b="1" dirty="0">
                <a:solidFill>
                  <a:schemeClr val="tx1">
                    <a:lumMod val="65000"/>
                    <a:lumOff val="35000"/>
                  </a:schemeClr>
                </a:solidFill>
                <a:latin typeface="+mj-lt"/>
              </a:rPr>
              <a:t> </a:t>
            </a:r>
            <a:r>
              <a:rPr b="1" dirty="0" err="1">
                <a:solidFill>
                  <a:schemeClr val="tx1">
                    <a:lumMod val="65000"/>
                    <a:lumOff val="35000"/>
                  </a:schemeClr>
                </a:solidFill>
                <a:latin typeface="+mj-lt"/>
              </a:rPr>
              <a:t>trong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phát</a:t>
            </a:r>
            <a:r>
              <a:rPr b="1" dirty="0">
                <a:solidFill>
                  <a:schemeClr val="tx1">
                    <a:lumMod val="65000"/>
                    <a:lumOff val="35000"/>
                  </a:schemeClr>
                </a:solidFill>
                <a:latin typeface="+mj-lt"/>
              </a:rPr>
              <a:t> </a:t>
            </a:r>
            <a:r>
              <a:rPr b="1" dirty="0" err="1">
                <a:solidFill>
                  <a:schemeClr val="tx1">
                    <a:lumMod val="65000"/>
                    <a:lumOff val="35000"/>
                  </a:schemeClr>
                </a:solidFill>
                <a:latin typeface="+mj-lt"/>
              </a:rPr>
              <a:t>triển</a:t>
            </a:r>
            <a:r>
              <a:rPr b="1" dirty="0">
                <a:solidFill>
                  <a:schemeClr val="tx1">
                    <a:lumMod val="65000"/>
                    <a:lumOff val="35000"/>
                  </a:schemeClr>
                </a:solidFill>
                <a:latin typeface="+mj-lt"/>
              </a:rPr>
              <a:t> </a:t>
            </a:r>
            <a:r>
              <a:rPr b="1" dirty="0" err="1">
                <a:solidFill>
                  <a:schemeClr val="tx1">
                    <a:lumMod val="65000"/>
                    <a:lumOff val="35000"/>
                  </a:schemeClr>
                </a:solidFill>
                <a:latin typeface="+mj-lt"/>
              </a:rPr>
              <a:t>và</a:t>
            </a:r>
            <a:r>
              <a:rPr b="1" dirty="0">
                <a:solidFill>
                  <a:schemeClr val="tx1">
                    <a:lumMod val="65000"/>
                    <a:lumOff val="35000"/>
                  </a:schemeClr>
                </a:solidFill>
                <a:latin typeface="+mj-lt"/>
              </a:rPr>
              <a:t> </a:t>
            </a:r>
            <a:r>
              <a:rPr b="1" dirty="0" err="1">
                <a:solidFill>
                  <a:schemeClr val="tx1">
                    <a:lumMod val="65000"/>
                    <a:lumOff val="35000"/>
                  </a:schemeClr>
                </a:solidFill>
                <a:latin typeface="+mj-lt"/>
              </a:rPr>
              <a:t>ứng</a:t>
            </a:r>
            <a:r>
              <a:rPr lang="en-US" b="1" dirty="0">
                <a:solidFill>
                  <a:schemeClr val="tx1">
                    <a:lumMod val="65000"/>
                    <a:lumOff val="35000"/>
                  </a:schemeClr>
                </a:solidFill>
                <a:latin typeface="+mj-lt"/>
              </a:rPr>
              <a:t> </a:t>
            </a:r>
            <a:r>
              <a:rPr b="1" dirty="0" err="1">
                <a:solidFill>
                  <a:schemeClr val="tx1">
                    <a:lumMod val="65000"/>
                    <a:lumOff val="35000"/>
                  </a:schemeClr>
                </a:solidFill>
                <a:latin typeface="+mj-lt"/>
              </a:rPr>
              <a:t>dụng</a:t>
            </a:r>
            <a:r>
              <a:rPr b="1" dirty="0">
                <a:solidFill>
                  <a:schemeClr val="tx1">
                    <a:lumMod val="65000"/>
                    <a:lumOff val="35000"/>
                  </a:schemeClr>
                </a:solidFill>
                <a:latin typeface="+mj-lt"/>
              </a:rPr>
              <a:t> AI, </a:t>
            </a:r>
            <a:r>
              <a:rPr b="1" dirty="0" err="1">
                <a:solidFill>
                  <a:schemeClr val="tx1">
                    <a:lumMod val="65000"/>
                    <a:lumOff val="35000"/>
                  </a:schemeClr>
                </a:solidFill>
                <a:latin typeface="+mj-lt"/>
              </a:rPr>
              <a:t>đảm</a:t>
            </a:r>
            <a:r>
              <a:rPr b="1" dirty="0">
                <a:solidFill>
                  <a:schemeClr val="tx1">
                    <a:lumMod val="65000"/>
                    <a:lumOff val="35000"/>
                  </a:schemeClr>
                </a:solidFill>
                <a:latin typeface="+mj-lt"/>
              </a:rPr>
              <a:t> </a:t>
            </a:r>
            <a:r>
              <a:rPr b="1" dirty="0" err="1">
                <a:solidFill>
                  <a:schemeClr val="tx1">
                    <a:lumMod val="65000"/>
                    <a:lumOff val="35000"/>
                  </a:schemeClr>
                </a:solidFill>
                <a:latin typeface="+mj-lt"/>
              </a:rPr>
              <a:t>bảo</a:t>
            </a:r>
            <a:r>
              <a:rPr b="1" dirty="0">
                <a:solidFill>
                  <a:schemeClr val="tx1">
                    <a:lumMod val="65000"/>
                    <a:lumOff val="35000"/>
                  </a:schemeClr>
                </a:solidFill>
                <a:latin typeface="+mj-lt"/>
              </a:rPr>
              <a:t> AI </a:t>
            </a:r>
            <a:r>
              <a:rPr b="1" dirty="0" err="1">
                <a:solidFill>
                  <a:schemeClr val="tx1">
                    <a:lumMod val="65000"/>
                    <a:lumOff val="35000"/>
                  </a:schemeClr>
                </a:solidFill>
                <a:latin typeface="+mj-lt"/>
              </a:rPr>
              <a:t>phục</a:t>
            </a:r>
            <a:r>
              <a:rPr b="1" dirty="0">
                <a:solidFill>
                  <a:schemeClr val="tx1">
                    <a:lumMod val="65000"/>
                    <a:lumOff val="35000"/>
                  </a:schemeClr>
                </a:solidFill>
                <a:latin typeface="+mj-lt"/>
              </a:rPr>
              <a:t> </a:t>
            </a:r>
            <a:r>
              <a:rPr b="1" dirty="0" err="1">
                <a:solidFill>
                  <a:schemeClr val="tx1">
                    <a:lumMod val="65000"/>
                    <a:lumOff val="35000"/>
                  </a:schemeClr>
                </a:solidFill>
                <a:latin typeface="+mj-lt"/>
              </a:rPr>
              <a:t>vụ</a:t>
            </a:r>
            <a:r>
              <a:rPr b="1" dirty="0">
                <a:solidFill>
                  <a:schemeClr val="tx1">
                    <a:lumMod val="65000"/>
                    <a:lumOff val="35000"/>
                  </a:schemeClr>
                </a:solidFill>
                <a:latin typeface="+mj-lt"/>
              </a:rPr>
              <a:t> </a:t>
            </a:r>
            <a:r>
              <a:rPr b="1" dirty="0" err="1">
                <a:solidFill>
                  <a:schemeClr val="tx1">
                    <a:lumMod val="65000"/>
                    <a:lumOff val="35000"/>
                  </a:schemeClr>
                </a:solidFill>
                <a:latin typeface="+mj-lt"/>
              </a:rPr>
              <a:t>lợi</a:t>
            </a:r>
            <a:r>
              <a:rPr b="1" dirty="0">
                <a:solidFill>
                  <a:schemeClr val="tx1">
                    <a:lumMod val="65000"/>
                    <a:lumOff val="35000"/>
                  </a:schemeClr>
                </a:solidFill>
                <a:latin typeface="+mj-lt"/>
              </a:rPr>
              <a:t> </a:t>
            </a:r>
            <a:r>
              <a:rPr b="1" dirty="0" err="1">
                <a:solidFill>
                  <a:schemeClr val="tx1">
                    <a:lumMod val="65000"/>
                    <a:lumOff val="35000"/>
                  </a:schemeClr>
                </a:solidFill>
                <a:latin typeface="+mj-lt"/>
              </a:rPr>
              <a:t>ích</a:t>
            </a:r>
            <a:r>
              <a:rPr lang="en-US" b="1" dirty="0">
                <a:solidFill>
                  <a:schemeClr val="tx1">
                    <a:lumMod val="65000"/>
                    <a:lumOff val="35000"/>
                  </a:schemeClr>
                </a:solidFill>
                <a:latin typeface="+mj-lt"/>
              </a:rPr>
              <a:t> </a:t>
            </a:r>
            <a:r>
              <a:rPr b="1" dirty="0">
                <a:solidFill>
                  <a:schemeClr val="tx1">
                    <a:lumMod val="65000"/>
                    <a:lumOff val="35000"/>
                  </a:schemeClr>
                </a:solidFill>
                <a:latin typeface="+mj-lt"/>
              </a:rPr>
              <a:t>con </a:t>
            </a:r>
            <a:r>
              <a:rPr b="1" dirty="0" err="1">
                <a:solidFill>
                  <a:schemeClr val="tx1">
                    <a:lumMod val="65000"/>
                    <a:lumOff val="35000"/>
                  </a:schemeClr>
                </a:solidFill>
                <a:latin typeface="+mj-lt"/>
              </a:rPr>
              <a:t>người</a:t>
            </a:r>
            <a:r>
              <a:rPr b="1" dirty="0">
                <a:solidFill>
                  <a:schemeClr val="tx1">
                    <a:lumMod val="65000"/>
                    <a:lumOff val="35000"/>
                  </a:schemeClr>
                </a:solidFill>
                <a:latin typeface="+mj-lt"/>
              </a:rPr>
              <a:t>.</a:t>
            </a:r>
          </a:p>
        </p:txBody>
      </p:sp>
      <p:sp>
        <p:nvSpPr>
          <p:cNvPr id="44" name="TextBox 14"/>
          <p:cNvSpPr txBox="1"/>
          <p:nvPr/>
        </p:nvSpPr>
        <p:spPr>
          <a:xfrm>
            <a:off x="13931357" y="7578151"/>
            <a:ext cx="3999493" cy="73866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400" b="1" dirty="0" err="1">
                <a:solidFill>
                  <a:srgbClr val="92BD39"/>
                </a:solidFill>
                <a:latin typeface="+mj-lt"/>
              </a:rPr>
              <a:t>Hệ</a:t>
            </a:r>
            <a:r>
              <a:rPr sz="2400" b="1" dirty="0">
                <a:solidFill>
                  <a:srgbClr val="92BD39"/>
                </a:solidFill>
                <a:latin typeface="+mj-lt"/>
              </a:rPr>
              <a:t> </a:t>
            </a:r>
            <a:r>
              <a:rPr sz="2400" b="1" dirty="0" err="1">
                <a:solidFill>
                  <a:srgbClr val="92BD39"/>
                </a:solidFill>
                <a:latin typeface="+mj-lt"/>
              </a:rPr>
              <a:t>thống</a:t>
            </a:r>
            <a:r>
              <a:rPr sz="2400" b="1" dirty="0">
                <a:solidFill>
                  <a:srgbClr val="92BD39"/>
                </a:solidFill>
                <a:latin typeface="+mj-lt"/>
              </a:rPr>
              <a:t> </a:t>
            </a:r>
            <a:r>
              <a:rPr sz="2400" b="1" dirty="0" err="1">
                <a:solidFill>
                  <a:srgbClr val="92BD39"/>
                </a:solidFill>
                <a:latin typeface="+mj-lt"/>
              </a:rPr>
              <a:t>Giám</a:t>
            </a:r>
            <a:r>
              <a:rPr sz="2400" b="1" dirty="0">
                <a:solidFill>
                  <a:srgbClr val="92BD39"/>
                </a:solidFill>
                <a:latin typeface="+mj-lt"/>
              </a:rPr>
              <a:t> </a:t>
            </a:r>
            <a:r>
              <a:rPr sz="2400" b="1" dirty="0" err="1">
                <a:solidFill>
                  <a:srgbClr val="92BD39"/>
                </a:solidFill>
                <a:latin typeface="+mj-lt"/>
              </a:rPr>
              <a:t>sát</a:t>
            </a:r>
            <a:r>
              <a:rPr sz="2400" b="1" dirty="0">
                <a:solidFill>
                  <a:srgbClr val="92BD39"/>
                </a:solidFill>
                <a:latin typeface="+mj-lt"/>
              </a:rPr>
              <a:t> </a:t>
            </a:r>
            <a:r>
              <a:rPr sz="2400" b="1" dirty="0" err="1">
                <a:solidFill>
                  <a:srgbClr val="92BD39"/>
                </a:solidFill>
                <a:latin typeface="+mj-lt"/>
              </a:rPr>
              <a:t>và</a:t>
            </a:r>
            <a:r>
              <a:rPr sz="2400" b="1" dirty="0">
                <a:solidFill>
                  <a:srgbClr val="92BD39"/>
                </a:solidFill>
                <a:latin typeface="+mj-lt"/>
              </a:rPr>
              <a:t> </a:t>
            </a:r>
            <a:r>
              <a:rPr sz="2400" b="1" dirty="0" err="1">
                <a:solidFill>
                  <a:srgbClr val="92BD39"/>
                </a:solidFill>
                <a:latin typeface="+mj-lt"/>
              </a:rPr>
              <a:t>Xử</a:t>
            </a:r>
            <a:r>
              <a:rPr sz="2400" b="1" dirty="0">
                <a:solidFill>
                  <a:srgbClr val="92BD39"/>
                </a:solidFill>
                <a:latin typeface="+mj-lt"/>
              </a:rPr>
              <a:t> </a:t>
            </a:r>
            <a:r>
              <a:rPr sz="2400" b="1" dirty="0" err="1">
                <a:solidFill>
                  <a:srgbClr val="92BD39"/>
                </a:solidFill>
                <a:latin typeface="+mj-lt"/>
              </a:rPr>
              <a:t>lý</a:t>
            </a:r>
            <a:r>
              <a:rPr sz="2400" b="1" dirty="0">
                <a:solidFill>
                  <a:srgbClr val="92BD39"/>
                </a:solidFill>
                <a:latin typeface="+mj-lt"/>
              </a:rPr>
              <a:t>
Vi </a:t>
            </a:r>
            <a:r>
              <a:rPr sz="2400" b="1" dirty="0" err="1">
                <a:solidFill>
                  <a:srgbClr val="92BD39"/>
                </a:solidFill>
                <a:latin typeface="+mj-lt"/>
              </a:rPr>
              <a:t>phạm</a:t>
            </a:r>
            <a:endParaRPr sz="2400" b="1" dirty="0">
              <a:solidFill>
                <a:srgbClr val="92BD39"/>
              </a:solidFill>
              <a:latin typeface="+mj-lt"/>
            </a:endParaRPr>
          </a:p>
        </p:txBody>
      </p:sp>
      <p:sp>
        <p:nvSpPr>
          <p:cNvPr id="45" name="TextBox 15"/>
          <p:cNvSpPr txBox="1"/>
          <p:nvPr/>
        </p:nvSpPr>
        <p:spPr>
          <a:xfrm>
            <a:off x="13931357" y="8507424"/>
            <a:ext cx="3999493" cy="110799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b="1" dirty="0" err="1">
                <a:solidFill>
                  <a:schemeClr val="tx1">
                    <a:lumMod val="65000"/>
                    <a:lumOff val="35000"/>
                  </a:schemeClr>
                </a:solidFill>
                <a:latin typeface="+mj-lt"/>
              </a:rPr>
              <a:t>Xây</a:t>
            </a:r>
            <a:r>
              <a:rPr b="1" dirty="0">
                <a:solidFill>
                  <a:schemeClr val="tx1">
                    <a:lumMod val="65000"/>
                    <a:lumOff val="35000"/>
                  </a:schemeClr>
                </a:solidFill>
                <a:latin typeface="+mj-lt"/>
              </a:rPr>
              <a:t> </a:t>
            </a:r>
            <a:r>
              <a:rPr b="1" dirty="0" err="1">
                <a:solidFill>
                  <a:schemeClr val="tx1">
                    <a:lumMod val="65000"/>
                    <a:lumOff val="35000"/>
                  </a:schemeClr>
                </a:solidFill>
                <a:latin typeface="+mj-lt"/>
              </a:rPr>
              <a:t>dựng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cơ</a:t>
            </a:r>
            <a:r>
              <a:rPr b="1" dirty="0">
                <a:solidFill>
                  <a:schemeClr val="tx1">
                    <a:lumMod val="65000"/>
                    <a:lumOff val="35000"/>
                  </a:schemeClr>
                </a:solidFill>
                <a:latin typeface="+mj-lt"/>
              </a:rPr>
              <a:t> </a:t>
            </a:r>
            <a:r>
              <a:rPr b="1" dirty="0" err="1">
                <a:solidFill>
                  <a:schemeClr val="tx1">
                    <a:lumMod val="65000"/>
                    <a:lumOff val="35000"/>
                  </a:schemeClr>
                </a:solidFill>
                <a:latin typeface="+mj-lt"/>
              </a:rPr>
              <a:t>chế</a:t>
            </a:r>
            <a:r>
              <a:rPr b="1" dirty="0">
                <a:solidFill>
                  <a:schemeClr val="tx1">
                    <a:lumMod val="65000"/>
                    <a:lumOff val="35000"/>
                  </a:schemeClr>
                </a:solidFill>
                <a:latin typeface="+mj-lt"/>
              </a:rPr>
              <a:t> </a:t>
            </a:r>
            <a:r>
              <a:rPr b="1" dirty="0" err="1">
                <a:solidFill>
                  <a:schemeClr val="tx1">
                    <a:lumMod val="65000"/>
                    <a:lumOff val="35000"/>
                  </a:schemeClr>
                </a:solidFill>
                <a:latin typeface="+mj-lt"/>
              </a:rPr>
              <a:t>giám</a:t>
            </a:r>
            <a:r>
              <a:rPr b="1" dirty="0">
                <a:solidFill>
                  <a:schemeClr val="tx1">
                    <a:lumMod val="65000"/>
                    <a:lumOff val="35000"/>
                  </a:schemeClr>
                </a:solidFill>
                <a:latin typeface="+mj-lt"/>
              </a:rPr>
              <a:t> </a:t>
            </a:r>
            <a:r>
              <a:rPr b="1" dirty="0" err="1">
                <a:solidFill>
                  <a:schemeClr val="tx1">
                    <a:lumMod val="65000"/>
                    <a:lumOff val="35000"/>
                  </a:schemeClr>
                </a:solidFill>
                <a:latin typeface="+mj-lt"/>
              </a:rPr>
              <a:t>sát</a:t>
            </a:r>
            <a:r>
              <a:rPr b="1" dirty="0">
                <a:solidFill>
                  <a:schemeClr val="tx1">
                    <a:lumMod val="65000"/>
                    <a:lumOff val="35000"/>
                  </a:schemeClr>
                </a:solidFill>
                <a:latin typeface="+mj-lt"/>
              </a:rPr>
              <a:t> </a:t>
            </a:r>
            <a:r>
              <a:rPr b="1" dirty="0" err="1">
                <a:solidFill>
                  <a:schemeClr val="tx1">
                    <a:lumMod val="65000"/>
                    <a:lumOff val="35000"/>
                  </a:schemeClr>
                </a:solidFill>
                <a:latin typeface="+mj-lt"/>
              </a:rPr>
              <a:t>hiệu</a:t>
            </a:r>
            <a:r>
              <a:rPr b="1" dirty="0">
                <a:solidFill>
                  <a:schemeClr val="tx1">
                    <a:lumMod val="65000"/>
                    <a:lumOff val="35000"/>
                  </a:schemeClr>
                </a:solidFill>
                <a:latin typeface="+mj-lt"/>
              </a:rPr>
              <a:t> </a:t>
            </a:r>
            <a:r>
              <a:rPr b="1" dirty="0" err="1">
                <a:solidFill>
                  <a:schemeClr val="tx1">
                    <a:lumMod val="65000"/>
                    <a:lumOff val="35000"/>
                  </a:schemeClr>
                </a:solidFill>
                <a:latin typeface="+mj-lt"/>
              </a:rPr>
              <a:t>quả</a:t>
            </a:r>
            <a:r>
              <a:rPr b="1" dirty="0">
                <a:solidFill>
                  <a:schemeClr val="tx1">
                    <a:lumMod val="65000"/>
                    <a:lumOff val="35000"/>
                  </a:schemeClr>
                </a:solidFill>
                <a:latin typeface="+mj-lt"/>
              </a:rPr>
              <a:t> </a:t>
            </a:r>
            <a:r>
              <a:rPr b="1" dirty="0" err="1">
                <a:solidFill>
                  <a:schemeClr val="tx1">
                    <a:lumMod val="65000"/>
                    <a:lumOff val="35000"/>
                  </a:schemeClr>
                </a:solidFill>
                <a:latin typeface="+mj-lt"/>
              </a:rPr>
              <a:t>và</a:t>
            </a:r>
            <a:r>
              <a:rPr lang="en-US" b="1" dirty="0">
                <a:solidFill>
                  <a:schemeClr val="tx1">
                    <a:lumMod val="65000"/>
                    <a:lumOff val="35000"/>
                  </a:schemeClr>
                </a:solidFill>
                <a:latin typeface="+mj-lt"/>
              </a:rPr>
              <a:t> </a:t>
            </a:r>
            <a:r>
              <a:rPr b="1" dirty="0" err="1">
                <a:solidFill>
                  <a:schemeClr val="tx1">
                    <a:lumMod val="65000"/>
                    <a:lumOff val="35000"/>
                  </a:schemeClr>
                </a:solidFill>
                <a:latin typeface="+mj-lt"/>
              </a:rPr>
              <a:t>hệ</a:t>
            </a:r>
            <a:r>
              <a:rPr b="1" dirty="0">
                <a:solidFill>
                  <a:schemeClr val="tx1">
                    <a:lumMod val="65000"/>
                    <a:lumOff val="35000"/>
                  </a:schemeClr>
                </a:solidFill>
                <a:latin typeface="+mj-lt"/>
              </a:rPr>
              <a:t> </a:t>
            </a:r>
            <a:r>
              <a:rPr b="1" dirty="0" err="1">
                <a:solidFill>
                  <a:schemeClr val="tx1">
                    <a:lumMod val="65000"/>
                    <a:lumOff val="35000"/>
                  </a:schemeClr>
                </a:solidFill>
                <a:latin typeface="+mj-lt"/>
              </a:rPr>
              <a:t>thống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xử</a:t>
            </a:r>
            <a:r>
              <a:rPr b="1" dirty="0">
                <a:solidFill>
                  <a:schemeClr val="tx1">
                    <a:lumMod val="65000"/>
                    <a:lumOff val="35000"/>
                  </a:schemeClr>
                </a:solidFill>
                <a:latin typeface="+mj-lt"/>
              </a:rPr>
              <a:t> </a:t>
            </a:r>
            <a:r>
              <a:rPr b="1" dirty="0" err="1">
                <a:solidFill>
                  <a:schemeClr val="tx1">
                    <a:lumMod val="65000"/>
                    <a:lumOff val="35000"/>
                  </a:schemeClr>
                </a:solidFill>
                <a:latin typeface="+mj-lt"/>
              </a:rPr>
              <a:t>lý</a:t>
            </a:r>
            <a:r>
              <a:rPr b="1" dirty="0">
                <a:solidFill>
                  <a:schemeClr val="tx1">
                    <a:lumMod val="65000"/>
                    <a:lumOff val="35000"/>
                  </a:schemeClr>
                </a:solidFill>
                <a:latin typeface="+mj-lt"/>
              </a:rPr>
              <a:t> vi </a:t>
            </a:r>
            <a:r>
              <a:rPr b="1" dirty="0" err="1">
                <a:solidFill>
                  <a:schemeClr val="tx1">
                    <a:lumMod val="65000"/>
                    <a:lumOff val="35000"/>
                  </a:schemeClr>
                </a:solidFill>
                <a:latin typeface="+mj-lt"/>
              </a:rPr>
              <a:t>phạm</a:t>
            </a:r>
            <a:r>
              <a:rPr b="1" dirty="0">
                <a:solidFill>
                  <a:schemeClr val="tx1">
                    <a:lumMod val="65000"/>
                    <a:lumOff val="35000"/>
                  </a:schemeClr>
                </a:solidFill>
                <a:latin typeface="+mj-lt"/>
              </a:rPr>
              <a:t> </a:t>
            </a:r>
            <a:r>
              <a:rPr b="1" dirty="0" err="1">
                <a:solidFill>
                  <a:schemeClr val="tx1">
                    <a:lumMod val="65000"/>
                    <a:lumOff val="35000"/>
                  </a:schemeClr>
                </a:solidFill>
                <a:latin typeface="+mj-lt"/>
              </a:rPr>
              <a:t>đạo</a:t>
            </a:r>
            <a:r>
              <a:rPr b="1" dirty="0">
                <a:solidFill>
                  <a:schemeClr val="tx1">
                    <a:lumMod val="65000"/>
                    <a:lumOff val="35000"/>
                  </a:schemeClr>
                </a:solidFill>
                <a:latin typeface="+mj-lt"/>
              </a:rPr>
              <a:t> </a:t>
            </a:r>
            <a:r>
              <a:rPr b="1" dirty="0" err="1">
                <a:solidFill>
                  <a:schemeClr val="tx1">
                    <a:lumMod val="65000"/>
                    <a:lumOff val="35000"/>
                  </a:schemeClr>
                </a:solidFill>
                <a:latin typeface="+mj-lt"/>
              </a:rPr>
              <a:t>đức</a:t>
            </a:r>
            <a:r>
              <a:rPr b="1" dirty="0">
                <a:solidFill>
                  <a:schemeClr val="tx1">
                    <a:lumMod val="65000"/>
                    <a:lumOff val="35000"/>
                  </a:schemeClr>
                </a:solidFill>
                <a:latin typeface="+mj-lt"/>
              </a:rPr>
              <a:t> – </a:t>
            </a:r>
            <a:r>
              <a:rPr b="1" dirty="0" err="1">
                <a:solidFill>
                  <a:schemeClr val="tx1">
                    <a:lumMod val="65000"/>
                    <a:lumOff val="35000"/>
                  </a:schemeClr>
                </a:solidFill>
                <a:latin typeface="+mj-lt"/>
              </a:rPr>
              <a:t>phá</a:t>
            </a:r>
            <a:r>
              <a:rPr lang="en-US" b="1" dirty="0" err="1">
                <a:solidFill>
                  <a:schemeClr val="tx1">
                    <a:lumMod val="65000"/>
                    <a:lumOff val="35000"/>
                  </a:schemeClr>
                </a:solidFill>
                <a:latin typeface="+mj-lt"/>
              </a:rPr>
              <a:t>p</a:t>
            </a:r>
            <a:r>
              <a:rPr lang="en-US" b="1" dirty="0">
                <a:solidFill>
                  <a:schemeClr val="tx1">
                    <a:lumMod val="65000"/>
                    <a:lumOff val="35000"/>
                  </a:schemeClr>
                </a:solidFill>
                <a:latin typeface="+mj-lt"/>
              </a:rPr>
              <a:t> </a:t>
            </a:r>
            <a:r>
              <a:rPr b="1" dirty="0" err="1">
                <a:solidFill>
                  <a:schemeClr val="tx1">
                    <a:lumMod val="65000"/>
                    <a:lumOff val="35000"/>
                  </a:schemeClr>
                </a:solidFill>
                <a:latin typeface="+mj-lt"/>
              </a:rPr>
              <a:t>lý</a:t>
            </a:r>
            <a:r>
              <a:rPr b="1" dirty="0">
                <a:solidFill>
                  <a:schemeClr val="tx1">
                    <a:lumMod val="65000"/>
                    <a:lumOff val="35000"/>
                  </a:schemeClr>
                </a:solidFill>
                <a:latin typeface="+mj-lt"/>
              </a:rPr>
              <a:t> </a:t>
            </a:r>
            <a:r>
              <a:rPr b="1" dirty="0" err="1">
                <a:solidFill>
                  <a:schemeClr val="tx1">
                    <a:lumMod val="65000"/>
                    <a:lumOff val="35000"/>
                  </a:schemeClr>
                </a:solidFill>
                <a:latin typeface="+mj-lt"/>
              </a:rPr>
              <a:t>trong</a:t>
            </a:r>
            <a:r>
              <a:rPr b="1" dirty="0">
                <a:solidFill>
                  <a:schemeClr val="tx1">
                    <a:lumMod val="65000"/>
                    <a:lumOff val="35000"/>
                  </a:schemeClr>
                </a:solidFill>
                <a:latin typeface="+mj-lt"/>
              </a:rPr>
              <a:t> </a:t>
            </a:r>
            <a:r>
              <a:rPr b="1" dirty="0" err="1">
                <a:solidFill>
                  <a:schemeClr val="tx1">
                    <a:lumMod val="65000"/>
                    <a:lumOff val="35000"/>
                  </a:schemeClr>
                </a:solidFill>
                <a:latin typeface="+mj-lt"/>
              </a:rPr>
              <a:t>lĩnh</a:t>
            </a:r>
            <a:r>
              <a:rPr b="1" dirty="0">
                <a:solidFill>
                  <a:schemeClr val="tx1">
                    <a:lumMod val="65000"/>
                    <a:lumOff val="35000"/>
                  </a:schemeClr>
                </a:solidFill>
                <a:latin typeface="+mj-lt"/>
              </a:rPr>
              <a:t> </a:t>
            </a:r>
            <a:r>
              <a:rPr b="1" dirty="0" err="1">
                <a:solidFill>
                  <a:schemeClr val="tx1">
                    <a:lumMod val="65000"/>
                    <a:lumOff val="35000"/>
                  </a:schemeClr>
                </a:solidFill>
                <a:latin typeface="+mj-lt"/>
              </a:rPr>
              <a:t>vực</a:t>
            </a:r>
            <a:r>
              <a:rPr b="1" dirty="0">
                <a:solidFill>
                  <a:schemeClr val="tx1">
                    <a:lumMod val="65000"/>
                    <a:lumOff val="35000"/>
                  </a:schemeClr>
                </a:solidFill>
                <a:latin typeface="+mj-lt"/>
              </a:rPr>
              <a:t> AI, </a:t>
            </a:r>
            <a:r>
              <a:rPr b="1" dirty="0" err="1">
                <a:solidFill>
                  <a:schemeClr val="tx1">
                    <a:lumMod val="65000"/>
                    <a:lumOff val="35000"/>
                  </a:schemeClr>
                </a:solidFill>
                <a:latin typeface="+mj-lt"/>
              </a:rPr>
              <a:t>đảm</a:t>
            </a:r>
            <a:r>
              <a:rPr b="1" dirty="0">
                <a:solidFill>
                  <a:schemeClr val="tx1">
                    <a:lumMod val="65000"/>
                    <a:lumOff val="35000"/>
                  </a:schemeClr>
                </a:solidFill>
                <a:latin typeface="+mj-lt"/>
              </a:rPr>
              <a:t> </a:t>
            </a:r>
            <a:r>
              <a:rPr b="1" dirty="0" err="1">
                <a:solidFill>
                  <a:schemeClr val="tx1">
                    <a:lumMod val="65000"/>
                    <a:lumOff val="35000"/>
                  </a:schemeClr>
                </a:solidFill>
                <a:latin typeface="+mj-lt"/>
              </a:rPr>
              <a:t>bảo</a:t>
            </a:r>
            <a:r>
              <a:rPr b="1" dirty="0">
                <a:solidFill>
                  <a:schemeClr val="tx1">
                    <a:lumMod val="65000"/>
                    <a:lumOff val="35000"/>
                  </a:schemeClr>
                </a:solidFill>
                <a:latin typeface="+mj-lt"/>
              </a:rPr>
              <a:t> </a:t>
            </a:r>
            <a:r>
              <a:rPr b="1" dirty="0" err="1">
                <a:solidFill>
                  <a:schemeClr val="tx1">
                    <a:lumMod val="65000"/>
                    <a:lumOff val="35000"/>
                  </a:schemeClr>
                </a:solidFill>
                <a:latin typeface="+mj-lt"/>
              </a:rPr>
              <a:t>tuân</a:t>
            </a:r>
            <a:r>
              <a:rPr b="1" dirty="0">
                <a:solidFill>
                  <a:schemeClr val="tx1">
                    <a:lumMod val="65000"/>
                    <a:lumOff val="35000"/>
                  </a:schemeClr>
                </a:solidFill>
                <a:latin typeface="+mj-lt"/>
              </a:rPr>
              <a:t> </a:t>
            </a:r>
            <a:r>
              <a:rPr b="1" dirty="0" err="1">
                <a:solidFill>
                  <a:schemeClr val="tx1">
                    <a:lumMod val="65000"/>
                    <a:lumOff val="35000"/>
                  </a:schemeClr>
                </a:solidFill>
                <a:latin typeface="+mj-lt"/>
              </a:rPr>
              <a:t>thủ</a:t>
            </a:r>
            <a:r>
              <a:rPr lang="en-US" b="1" dirty="0">
                <a:solidFill>
                  <a:schemeClr val="tx1">
                    <a:lumMod val="65000"/>
                    <a:lumOff val="35000"/>
                  </a:schemeClr>
                </a:solidFill>
                <a:latin typeface="+mj-lt"/>
              </a:rPr>
              <a:t> </a:t>
            </a:r>
            <a:r>
              <a:rPr b="1" dirty="0" err="1">
                <a:solidFill>
                  <a:schemeClr val="tx1">
                    <a:lumMod val="65000"/>
                    <a:lumOff val="35000"/>
                  </a:schemeClr>
                </a:solidFill>
                <a:latin typeface="+mj-lt"/>
              </a:rPr>
              <a:t>các</a:t>
            </a:r>
            <a:r>
              <a:rPr b="1" dirty="0">
                <a:solidFill>
                  <a:schemeClr val="tx1">
                    <a:lumMod val="65000"/>
                    <a:lumOff val="35000"/>
                  </a:schemeClr>
                </a:solidFill>
                <a:latin typeface="+mj-lt"/>
              </a:rPr>
              <a:t> </a:t>
            </a:r>
            <a:r>
              <a:rPr b="1" dirty="0" err="1">
                <a:solidFill>
                  <a:schemeClr val="tx1">
                    <a:lumMod val="65000"/>
                    <a:lumOff val="35000"/>
                  </a:schemeClr>
                </a:solidFill>
                <a:latin typeface="+mj-lt"/>
              </a:rPr>
              <a:t>quy</a:t>
            </a:r>
            <a:r>
              <a:rPr b="1" dirty="0">
                <a:solidFill>
                  <a:schemeClr val="tx1">
                    <a:lumMod val="65000"/>
                    <a:lumOff val="35000"/>
                  </a:schemeClr>
                </a:solidFill>
                <a:latin typeface="+mj-lt"/>
              </a:rPr>
              <a:t> </a:t>
            </a:r>
            <a:r>
              <a:rPr b="1" dirty="0" err="1">
                <a:solidFill>
                  <a:schemeClr val="tx1">
                    <a:lumMod val="65000"/>
                    <a:lumOff val="35000"/>
                  </a:schemeClr>
                </a:solidFill>
                <a:latin typeface="+mj-lt"/>
              </a:rPr>
              <a:t>định</a:t>
            </a:r>
            <a:r>
              <a:rPr b="1" dirty="0">
                <a:solidFill>
                  <a:schemeClr val="tx1">
                    <a:lumMod val="65000"/>
                    <a:lumOff val="35000"/>
                  </a:schemeClr>
                </a:solidFill>
                <a:latin typeface="+mj-lt"/>
              </a:rPr>
              <a:t> </a:t>
            </a:r>
            <a:r>
              <a:rPr b="1" dirty="0" err="1">
                <a:solidFill>
                  <a:schemeClr val="tx1">
                    <a:lumMod val="65000"/>
                    <a:lumOff val="35000"/>
                  </a:schemeClr>
                </a:solidFill>
                <a:latin typeface="+mj-lt"/>
              </a:rPr>
              <a:t>đã</a:t>
            </a:r>
            <a:r>
              <a:rPr b="1" dirty="0">
                <a:solidFill>
                  <a:schemeClr val="tx1">
                    <a:lumMod val="65000"/>
                    <a:lumOff val="35000"/>
                  </a:schemeClr>
                </a:solidFill>
                <a:latin typeface="+mj-lt"/>
              </a:rPr>
              <a:t> </a:t>
            </a:r>
            <a:r>
              <a:rPr b="1" dirty="0" err="1">
                <a:solidFill>
                  <a:schemeClr val="tx1">
                    <a:lumMod val="65000"/>
                    <a:lumOff val="35000"/>
                  </a:schemeClr>
                </a:solidFill>
                <a:latin typeface="+mj-lt"/>
              </a:rPr>
              <a:t>đề</a:t>
            </a:r>
            <a:r>
              <a:rPr b="1" dirty="0">
                <a:solidFill>
                  <a:schemeClr val="tx1">
                    <a:lumMod val="65000"/>
                    <a:lumOff val="35000"/>
                  </a:schemeClr>
                </a:solidFill>
                <a:latin typeface="+mj-lt"/>
              </a:rPr>
              <a:t> </a:t>
            </a:r>
            <a:r>
              <a:rPr b="1" dirty="0" err="1">
                <a:solidFill>
                  <a:schemeClr val="tx1">
                    <a:lumMod val="65000"/>
                    <a:lumOff val="35000"/>
                  </a:schemeClr>
                </a:solidFill>
                <a:latin typeface="+mj-lt"/>
              </a:rPr>
              <a:t>ra.</a:t>
            </a:r>
            <a:endParaRPr b="1" dirty="0">
              <a:solidFill>
                <a:schemeClr val="tx1">
                  <a:lumMod val="65000"/>
                  <a:lumOff val="35000"/>
                </a:schemeClr>
              </a:solidFill>
              <a:latin typeface="+mj-lt"/>
            </a:endParaRPr>
          </a:p>
        </p:txBody>
      </p:sp>
      <p:sp>
        <p:nvSpPr>
          <p:cNvPr id="46" name="Rounded Rectangle 16"/>
          <p:cNvSpPr/>
          <p:nvPr/>
        </p:nvSpPr>
        <p:spPr>
          <a:xfrm>
            <a:off x="12883589" y="2226244"/>
            <a:ext cx="737142" cy="753220"/>
          </a:xfrm>
          <a:custGeom>
            <a:avLst/>
            <a:gdLst/>
            <a:ahLst/>
            <a:cxnLst/>
            <a:rect l="0" t="0" r="0" b="0"/>
            <a:pathLst>
              <a:path w="427092" h="422284">
                <a:moveTo>
                  <a:pt x="277001" y="143449"/>
                </a:moveTo>
                <a:lnTo>
                  <a:pt x="249814" y="185182"/>
                </a:lnTo>
                <a:cubicBezTo>
                  <a:pt x="247363" y="188946"/>
                  <a:pt x="243336" y="191393"/>
                  <a:pt x="238867" y="191835"/>
                </a:cubicBezTo>
                <a:cubicBezTo>
                  <a:pt x="234398" y="192277"/>
                  <a:pt x="229970" y="190667"/>
                  <a:pt x="226829" y="187457"/>
                </a:cubicBezTo>
                <a:lnTo>
                  <a:pt x="169741" y="129158"/>
                </a:lnTo>
                <a:cubicBezTo>
                  <a:pt x="166601" y="125943"/>
                  <a:pt x="165090" y="121477"/>
                  <a:pt x="165632" y="117015"/>
                </a:cubicBezTo>
                <a:cubicBezTo>
                  <a:pt x="166174" y="112554"/>
                  <a:pt x="168711" y="108580"/>
                  <a:pt x="172529" y="106209"/>
                </a:cubicBezTo>
                <a:lnTo>
                  <a:pt x="214831" y="79922"/>
                </a:lnTo>
                <a:lnTo>
                  <a:pt x="246567" y="48828"/>
                </a:lnTo>
                <a:lnTo>
                  <a:pt x="273754" y="7094"/>
                </a:lnTo>
                <a:cubicBezTo>
                  <a:pt x="276205" y="3331"/>
                  <a:pt x="280231" y="884"/>
                  <a:pt x="284701" y="442"/>
                </a:cubicBezTo>
                <a:cubicBezTo>
                  <a:pt x="289170" y="0"/>
                  <a:pt x="293598" y="1610"/>
                  <a:pt x="296739" y="4820"/>
                </a:cubicBezTo>
                <a:lnTo>
                  <a:pt x="353809" y="63082"/>
                </a:lnTo>
                <a:cubicBezTo>
                  <a:pt x="356950" y="66295"/>
                  <a:pt x="358465" y="70759"/>
                  <a:pt x="357926" y="75220"/>
                </a:cubicBezTo>
                <a:cubicBezTo>
                  <a:pt x="357388" y="79681"/>
                  <a:pt x="354855" y="83657"/>
                  <a:pt x="351039" y="86031"/>
                </a:cubicBezTo>
                <a:lnTo>
                  <a:pt x="308737" y="112263"/>
                </a:lnTo>
                <a:close/>
                <a:moveTo>
                  <a:pt x="318441" y="110557"/>
                </a:moveTo>
                <a:lnTo>
                  <a:pt x="414694" y="208865"/>
                </a:lnTo>
                <a:cubicBezTo>
                  <a:pt x="427092" y="221538"/>
                  <a:pt x="426878" y="241858"/>
                  <a:pt x="414217" y="254267"/>
                </a:cubicBezTo>
                <a:lnTo>
                  <a:pt x="414217" y="254267"/>
                </a:lnTo>
                <a:cubicBezTo>
                  <a:pt x="401544" y="266665"/>
                  <a:pt x="381224" y="266452"/>
                  <a:pt x="368815" y="253791"/>
                </a:cubicBezTo>
                <a:lnTo>
                  <a:pt x="272561" y="155483"/>
                </a:lnTo>
                <a:moveTo>
                  <a:pt x="192616" y="422284"/>
                </a:moveTo>
                <a:lnTo>
                  <a:pt x="192616" y="307613"/>
                </a:lnTo>
                <a:cubicBezTo>
                  <a:pt x="192616" y="262022"/>
                  <a:pt x="155657" y="225063"/>
                  <a:pt x="110066" y="225063"/>
                </a:cubicBezTo>
                <a:lnTo>
                  <a:pt x="110066" y="225063"/>
                </a:lnTo>
                <a:cubicBezTo>
                  <a:pt x="64475" y="225063"/>
                  <a:pt x="27516" y="262022"/>
                  <a:pt x="27516" y="307613"/>
                </a:cubicBezTo>
                <a:lnTo>
                  <a:pt x="27516" y="422284"/>
                </a:lnTo>
                <a:moveTo>
                  <a:pt x="87264" y="358079"/>
                </a:moveTo>
                <a:lnTo>
                  <a:pt x="109938" y="376423"/>
                </a:lnTo>
                <a:lnTo>
                  <a:pt x="132887" y="358592"/>
                </a:lnTo>
                <a:moveTo>
                  <a:pt x="82550" y="303027"/>
                </a:moveTo>
                <a:lnTo>
                  <a:pt x="82550" y="321371"/>
                </a:lnTo>
                <a:moveTo>
                  <a:pt x="137583" y="303027"/>
                </a:moveTo>
                <a:lnTo>
                  <a:pt x="137583" y="321371"/>
                </a:lnTo>
                <a:moveTo>
                  <a:pt x="0" y="422284"/>
                </a:moveTo>
                <a:lnTo>
                  <a:pt x="218372" y="422284"/>
                </a:lnTo>
                <a:moveTo>
                  <a:pt x="87136" y="81371"/>
                </a:moveTo>
                <a:lnTo>
                  <a:pt x="105480" y="108888"/>
                </a:lnTo>
                <a:moveTo>
                  <a:pt x="50447" y="154749"/>
                </a:moveTo>
                <a:lnTo>
                  <a:pt x="87136" y="163921"/>
                </a:lnTo>
                <a:moveTo>
                  <a:pt x="190268" y="95184"/>
                </a:moveTo>
                <a:lnTo>
                  <a:pt x="261224" y="167627"/>
                </a:lnTo>
                <a:moveTo>
                  <a:pt x="230974" y="67906"/>
                </a:moveTo>
                <a:lnTo>
                  <a:pt x="290190" y="128370"/>
                </a:lnTo>
                <a:moveTo>
                  <a:pt x="262692" y="24063"/>
                </a:moveTo>
                <a:lnTo>
                  <a:pt x="333832" y="96725"/>
                </a:lnTo>
              </a:path>
            </a:pathLst>
          </a:custGeom>
          <a:noFill/>
          <a:ln w="13758">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7" name="Rounded Rectangle 17"/>
          <p:cNvSpPr/>
          <p:nvPr/>
        </p:nvSpPr>
        <p:spPr>
          <a:xfrm>
            <a:off x="12883589" y="4789424"/>
            <a:ext cx="737142" cy="666978"/>
          </a:xfrm>
          <a:custGeom>
            <a:avLst/>
            <a:gdLst/>
            <a:ahLst/>
            <a:cxnLst/>
            <a:rect l="0" t="0" r="0" b="0"/>
            <a:pathLst>
              <a:path w="426508" h="400826">
                <a:moveTo>
                  <a:pt x="96308" y="261408"/>
                </a:moveTo>
                <a:lnTo>
                  <a:pt x="96308" y="343958"/>
                </a:lnTo>
                <a:lnTo>
                  <a:pt x="13758" y="343958"/>
                </a:lnTo>
                <a:moveTo>
                  <a:pt x="343958" y="178858"/>
                </a:moveTo>
                <a:lnTo>
                  <a:pt x="343958" y="96308"/>
                </a:lnTo>
                <a:lnTo>
                  <a:pt x="426508" y="96308"/>
                </a:lnTo>
                <a:moveTo>
                  <a:pt x="349461" y="96308"/>
                </a:moveTo>
                <a:cubicBezTo>
                  <a:pt x="380647" y="129328"/>
                  <a:pt x="398991" y="171520"/>
                  <a:pt x="398991" y="221050"/>
                </a:cubicBezTo>
                <a:cubicBezTo>
                  <a:pt x="398991" y="320110"/>
                  <a:pt x="318276" y="400826"/>
                  <a:pt x="219216" y="400826"/>
                </a:cubicBezTo>
                <a:cubicBezTo>
                  <a:pt x="195368" y="400826"/>
                  <a:pt x="171520" y="395322"/>
                  <a:pt x="149507" y="387984"/>
                </a:cubicBezTo>
                <a:moveTo>
                  <a:pt x="90805" y="343958"/>
                </a:moveTo>
                <a:cubicBezTo>
                  <a:pt x="59619" y="310938"/>
                  <a:pt x="41275" y="268746"/>
                  <a:pt x="41275" y="219216"/>
                </a:cubicBezTo>
                <a:cubicBezTo>
                  <a:pt x="41275" y="120156"/>
                  <a:pt x="121990" y="39440"/>
                  <a:pt x="221050" y="39440"/>
                </a:cubicBezTo>
                <a:cubicBezTo>
                  <a:pt x="244898" y="39440"/>
                  <a:pt x="268746" y="44944"/>
                  <a:pt x="290759" y="52282"/>
                </a:cubicBezTo>
                <a:moveTo>
                  <a:pt x="0" y="0"/>
                </a:moveTo>
                <a:moveTo>
                  <a:pt x="166819" y="284109"/>
                </a:moveTo>
                <a:lnTo>
                  <a:pt x="206098" y="166272"/>
                </a:lnTo>
                <a:cubicBezTo>
                  <a:pt x="208112" y="160231"/>
                  <a:pt x="213765" y="156157"/>
                  <a:pt x="220133" y="156157"/>
                </a:cubicBezTo>
                <a:lnTo>
                  <a:pt x="220133" y="156157"/>
                </a:lnTo>
                <a:cubicBezTo>
                  <a:pt x="226500" y="156157"/>
                  <a:pt x="232154" y="160231"/>
                  <a:pt x="234168" y="166272"/>
                </a:cubicBezTo>
                <a:lnTo>
                  <a:pt x="273447" y="284109"/>
                </a:lnTo>
                <a:moveTo>
                  <a:pt x="259230" y="241458"/>
                </a:moveTo>
                <a:lnTo>
                  <a:pt x="181036" y="241458"/>
                </a:lnTo>
              </a:path>
            </a:pathLst>
          </a:custGeom>
          <a:noFill/>
          <a:ln w="13758">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8" name="Rounded Rectangle 18"/>
          <p:cNvSpPr/>
          <p:nvPr/>
        </p:nvSpPr>
        <p:spPr>
          <a:xfrm>
            <a:off x="13159829" y="7590364"/>
            <a:ext cx="422724" cy="419899"/>
          </a:xfrm>
          <a:custGeom>
            <a:avLst/>
            <a:gdLst/>
            <a:ahLst/>
            <a:cxnLst/>
            <a:rect l="0" t="0" r="0" b="0"/>
            <a:pathLst>
              <a:path w="422724" h="419899">
                <a:moveTo>
                  <a:pt x="269456" y="302182"/>
                </a:moveTo>
                <a:lnTo>
                  <a:pt x="301760" y="391025"/>
                </a:lnTo>
                <a:moveTo>
                  <a:pt x="326507" y="265934"/>
                </a:moveTo>
                <a:lnTo>
                  <a:pt x="403480" y="419899"/>
                </a:lnTo>
                <a:moveTo>
                  <a:pt x="99073" y="165590"/>
                </a:moveTo>
                <a:cubicBezTo>
                  <a:pt x="95323" y="169184"/>
                  <a:pt x="93203" y="174154"/>
                  <a:pt x="93203" y="179348"/>
                </a:cubicBezTo>
                <a:cubicBezTo>
                  <a:pt x="93203" y="184542"/>
                  <a:pt x="95323" y="189512"/>
                  <a:pt x="99073" y="193106"/>
                </a:cubicBezTo>
                <a:cubicBezTo>
                  <a:pt x="119582" y="212790"/>
                  <a:pt x="162012" y="246727"/>
                  <a:pt x="211029" y="246727"/>
                </a:cubicBezTo>
                <a:cubicBezTo>
                  <a:pt x="260045" y="246727"/>
                  <a:pt x="302476" y="212827"/>
                  <a:pt x="322930" y="193125"/>
                </a:cubicBezTo>
                <a:cubicBezTo>
                  <a:pt x="326679" y="189530"/>
                  <a:pt x="328799" y="184561"/>
                  <a:pt x="328799" y="179366"/>
                </a:cubicBezTo>
                <a:cubicBezTo>
                  <a:pt x="328799" y="174172"/>
                  <a:pt x="326679" y="169203"/>
                  <a:pt x="322930" y="165608"/>
                </a:cubicBezTo>
                <a:cubicBezTo>
                  <a:pt x="302421" y="145906"/>
                  <a:pt x="259990" y="112006"/>
                  <a:pt x="211029" y="112006"/>
                </a:cubicBezTo>
                <a:cubicBezTo>
                  <a:pt x="162067" y="112006"/>
                  <a:pt x="119582" y="145833"/>
                  <a:pt x="99073" y="165590"/>
                </a:cubicBezTo>
                <a:close/>
                <a:moveTo>
                  <a:pt x="152602" y="302182"/>
                </a:moveTo>
                <a:lnTo>
                  <a:pt x="120297" y="391025"/>
                </a:lnTo>
                <a:moveTo>
                  <a:pt x="95569" y="265934"/>
                </a:moveTo>
                <a:lnTo>
                  <a:pt x="18577" y="419899"/>
                </a:lnTo>
                <a:moveTo>
                  <a:pt x="179898" y="179348"/>
                </a:moveTo>
                <a:cubicBezTo>
                  <a:pt x="179895" y="162153"/>
                  <a:pt x="193834" y="148212"/>
                  <a:pt x="211029" y="148212"/>
                </a:cubicBezTo>
                <a:cubicBezTo>
                  <a:pt x="228224" y="148212"/>
                  <a:pt x="242163" y="162153"/>
                  <a:pt x="242159" y="179348"/>
                </a:cubicBezTo>
                <a:cubicBezTo>
                  <a:pt x="242163" y="196543"/>
                  <a:pt x="228224" y="210484"/>
                  <a:pt x="211029" y="210484"/>
                </a:cubicBezTo>
                <a:cubicBezTo>
                  <a:pt x="193834" y="210484"/>
                  <a:pt x="179895" y="196543"/>
                  <a:pt x="179898" y="179348"/>
                </a:cubicBezTo>
                <a:moveTo>
                  <a:pt x="21329" y="237078"/>
                </a:moveTo>
                <a:cubicBezTo>
                  <a:pt x="7433" y="223001"/>
                  <a:pt x="0" y="203790"/>
                  <a:pt x="801" y="184026"/>
                </a:cubicBezTo>
                <a:cubicBezTo>
                  <a:pt x="1660" y="141353"/>
                  <a:pt x="36487" y="107202"/>
                  <a:pt x="79169" y="107181"/>
                </a:cubicBezTo>
                <a:lnTo>
                  <a:pt x="79976" y="107181"/>
                </a:lnTo>
                <a:cubicBezTo>
                  <a:pt x="92377" y="45241"/>
                  <a:pt x="146595" y="541"/>
                  <a:pt x="209763" y="178"/>
                </a:cubicBezTo>
                <a:lnTo>
                  <a:pt x="212019" y="178"/>
                </a:lnTo>
                <a:cubicBezTo>
                  <a:pt x="259768" y="0"/>
                  <a:pt x="304037" y="25129"/>
                  <a:pt x="328360" y="66218"/>
                </a:cubicBezTo>
                <a:cubicBezTo>
                  <a:pt x="380469" y="68572"/>
                  <a:pt x="421780" y="111014"/>
                  <a:pt x="422724" y="163168"/>
                </a:cubicBezTo>
                <a:lnTo>
                  <a:pt x="422724" y="164177"/>
                </a:lnTo>
                <a:cubicBezTo>
                  <a:pt x="422045" y="182517"/>
                  <a:pt x="416395" y="200328"/>
                  <a:pt x="406379" y="215707"/>
                </a:cubicBezTo>
                <a:moveTo>
                  <a:pt x="211029" y="303833"/>
                </a:moveTo>
                <a:lnTo>
                  <a:pt x="211029" y="384457"/>
                </a:lnTo>
              </a:path>
            </a:pathLst>
          </a:custGeom>
          <a:noFill/>
          <a:ln w="13758">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0" name="Google Shape;243;p6"/>
          <p:cNvSpPr/>
          <p:nvPr/>
        </p:nvSpPr>
        <p:spPr>
          <a:xfrm>
            <a:off x="1307447" y="586462"/>
            <a:ext cx="5662560" cy="1217769"/>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51" name="Google Shape;243;p6"/>
          <p:cNvSpPr/>
          <p:nvPr/>
        </p:nvSpPr>
        <p:spPr>
          <a:xfrm>
            <a:off x="10116814" y="485570"/>
            <a:ext cx="7630429" cy="1217769"/>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17" name="TextBox 13"/>
          <p:cNvSpPr txBox="1"/>
          <p:nvPr/>
        </p:nvSpPr>
        <p:spPr>
          <a:xfrm>
            <a:off x="1039817" y="544523"/>
            <a:ext cx="6238443" cy="1231106"/>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4000" b="1" dirty="0" err="1">
                <a:solidFill>
                  <a:srgbClr val="366092"/>
                </a:solidFill>
                <a:latin typeface="+mj-lt"/>
              </a:rPr>
              <a:t>Giáo</a:t>
            </a:r>
            <a:r>
              <a:rPr sz="4000" b="1" dirty="0">
                <a:solidFill>
                  <a:srgbClr val="366092"/>
                </a:solidFill>
                <a:latin typeface="+mj-lt"/>
              </a:rPr>
              <a:t> </a:t>
            </a:r>
            <a:r>
              <a:rPr sz="4000" b="1" dirty="0" err="1">
                <a:solidFill>
                  <a:srgbClr val="366092"/>
                </a:solidFill>
                <a:latin typeface="+mj-lt"/>
              </a:rPr>
              <a:t>dục</a:t>
            </a:r>
            <a:r>
              <a:rPr sz="4000" b="1" dirty="0">
                <a:solidFill>
                  <a:srgbClr val="366092"/>
                </a:solidFill>
                <a:latin typeface="+mj-lt"/>
              </a:rPr>
              <a:t> </a:t>
            </a:r>
            <a:r>
              <a:rPr sz="4000" b="1" dirty="0" err="1">
                <a:solidFill>
                  <a:srgbClr val="366092"/>
                </a:solidFill>
                <a:latin typeface="+mj-lt"/>
              </a:rPr>
              <a:t>và</a:t>
            </a:r>
            <a:r>
              <a:rPr sz="4000" b="1" dirty="0">
                <a:solidFill>
                  <a:srgbClr val="366092"/>
                </a:solidFill>
                <a:latin typeface="+mj-lt"/>
              </a:rPr>
              <a:t> Đào </a:t>
            </a:r>
            <a:r>
              <a:rPr sz="4000" b="1" dirty="0" err="1">
                <a:solidFill>
                  <a:srgbClr val="366092"/>
                </a:solidFill>
                <a:latin typeface="+mj-lt"/>
              </a:rPr>
              <a:t>tạo</a:t>
            </a:r>
            <a:r>
              <a:rPr sz="4000" b="1" dirty="0">
                <a:solidFill>
                  <a:srgbClr val="366092"/>
                </a:solidFill>
                <a:latin typeface="+mj-lt"/>
              </a:rPr>
              <a:t> </a:t>
            </a:r>
            <a:r>
              <a:rPr sz="4000" b="1" dirty="0" err="1">
                <a:solidFill>
                  <a:srgbClr val="366092"/>
                </a:solidFill>
                <a:latin typeface="+mj-lt"/>
              </a:rPr>
              <a:t>Nguồn</a:t>
            </a:r>
            <a:r>
              <a:rPr sz="4000" b="1" dirty="0">
                <a:solidFill>
                  <a:srgbClr val="366092"/>
                </a:solidFill>
                <a:latin typeface="+mj-lt"/>
              </a:rPr>
              <a:t> </a:t>
            </a:r>
            <a:r>
              <a:rPr sz="4000" b="1" dirty="0" err="1">
                <a:solidFill>
                  <a:srgbClr val="366092"/>
                </a:solidFill>
                <a:latin typeface="+mj-lt"/>
              </a:rPr>
              <a:t>nhân</a:t>
            </a:r>
            <a:r>
              <a:rPr sz="4000" b="1" dirty="0">
                <a:solidFill>
                  <a:srgbClr val="366092"/>
                </a:solidFill>
                <a:latin typeface="+mj-lt"/>
              </a:rPr>
              <a:t> </a:t>
            </a:r>
            <a:r>
              <a:rPr sz="4000" b="1" dirty="0" err="1">
                <a:solidFill>
                  <a:srgbClr val="366092"/>
                </a:solidFill>
                <a:latin typeface="+mj-lt"/>
              </a:rPr>
              <a:t>lực</a:t>
            </a:r>
            <a:r>
              <a:rPr sz="4000" b="1" dirty="0">
                <a:solidFill>
                  <a:srgbClr val="366092"/>
                </a:solidFill>
                <a:latin typeface="+mj-lt"/>
              </a:rPr>
              <a:t> AI</a:t>
            </a:r>
          </a:p>
        </p:txBody>
      </p:sp>
      <p:sp>
        <p:nvSpPr>
          <p:cNvPr id="39" name="TextBox 9"/>
          <p:cNvSpPr txBox="1"/>
          <p:nvPr/>
        </p:nvSpPr>
        <p:spPr>
          <a:xfrm>
            <a:off x="10629383" y="753886"/>
            <a:ext cx="6618800" cy="61555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4000" b="1" dirty="0">
                <a:solidFill>
                  <a:srgbClr val="366092"/>
                </a:solidFill>
                <a:latin typeface="Roboto" panose="02000000000000000000"/>
              </a:rPr>
              <a:t>Khung </a:t>
            </a:r>
            <a:r>
              <a:rPr sz="4000" b="1" dirty="0" err="1">
                <a:solidFill>
                  <a:srgbClr val="366092"/>
                </a:solidFill>
                <a:latin typeface="Roboto" panose="02000000000000000000"/>
              </a:rPr>
              <a:t>pháp</a:t>
            </a:r>
            <a:r>
              <a:rPr sz="4000" b="1" dirty="0">
                <a:solidFill>
                  <a:srgbClr val="366092"/>
                </a:solidFill>
                <a:latin typeface="Roboto" panose="02000000000000000000"/>
              </a:rPr>
              <a:t> </a:t>
            </a:r>
            <a:r>
              <a:rPr sz="4000" b="1" dirty="0" err="1">
                <a:solidFill>
                  <a:srgbClr val="366092"/>
                </a:solidFill>
                <a:latin typeface="Roboto" panose="02000000000000000000"/>
              </a:rPr>
              <a:t>lý</a:t>
            </a:r>
            <a:r>
              <a:rPr sz="4000" b="1" dirty="0">
                <a:solidFill>
                  <a:srgbClr val="366092"/>
                </a:solidFill>
                <a:latin typeface="Roboto" panose="02000000000000000000"/>
              </a:rPr>
              <a:t> </a:t>
            </a:r>
            <a:r>
              <a:rPr sz="4000" b="1" dirty="0" err="1">
                <a:solidFill>
                  <a:srgbClr val="366092"/>
                </a:solidFill>
                <a:latin typeface="Roboto" panose="02000000000000000000"/>
              </a:rPr>
              <a:t>và</a:t>
            </a:r>
            <a:r>
              <a:rPr sz="4000" b="1" dirty="0">
                <a:solidFill>
                  <a:srgbClr val="366092"/>
                </a:solidFill>
                <a:latin typeface="Roboto" panose="02000000000000000000"/>
              </a:rPr>
              <a:t> </a:t>
            </a:r>
            <a:r>
              <a:rPr sz="4000" b="1" dirty="0" err="1">
                <a:solidFill>
                  <a:srgbClr val="366092"/>
                </a:solidFill>
                <a:latin typeface="Roboto" panose="02000000000000000000"/>
              </a:rPr>
              <a:t>Đạo</a:t>
            </a:r>
            <a:r>
              <a:rPr sz="4000" b="1" dirty="0">
                <a:solidFill>
                  <a:srgbClr val="366092"/>
                </a:solidFill>
                <a:latin typeface="Roboto" panose="02000000000000000000"/>
              </a:rPr>
              <a:t> </a:t>
            </a:r>
            <a:r>
              <a:rPr sz="4000" b="1" dirty="0" err="1">
                <a:solidFill>
                  <a:srgbClr val="366092"/>
                </a:solidFill>
                <a:latin typeface="Roboto" panose="02000000000000000000"/>
              </a:rPr>
              <a:t>đức</a:t>
            </a:r>
            <a:r>
              <a:rPr sz="4000" b="1" dirty="0">
                <a:solidFill>
                  <a:srgbClr val="366092"/>
                </a:solidFill>
                <a:latin typeface="Roboto" panose="02000000000000000000"/>
              </a:rPr>
              <a:t> AI</a:t>
            </a:r>
          </a:p>
        </p:txBody>
      </p:sp>
      <p:sp>
        <p:nvSpPr>
          <p:cNvPr id="54" name="Google Shape;183;p4"/>
          <p:cNvSpPr/>
          <p:nvPr/>
        </p:nvSpPr>
        <p:spPr>
          <a:xfrm>
            <a:off x="-4092542" y="9216697"/>
            <a:ext cx="7958305"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4"/>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 name="Google Shape;1045;p32"/>
          <p:cNvSpPr/>
          <p:nvPr/>
        </p:nvSpPr>
        <p:spPr>
          <a:xfrm>
            <a:off x="7629717" y="996111"/>
            <a:ext cx="1977734" cy="367941"/>
          </a:xfrm>
          <a:custGeom>
            <a:avLst/>
            <a:gdLst/>
            <a:ahLst/>
            <a:cxnLst/>
            <a:rect l="l" t="t" r="r" b="b"/>
            <a:pathLst>
              <a:path w="2455232" h="611576" extrusionOk="0">
                <a:moveTo>
                  <a:pt x="0" y="0"/>
                </a:moveTo>
                <a:lnTo>
                  <a:pt x="2455232" y="0"/>
                </a:lnTo>
                <a:lnTo>
                  <a:pt x="2455232" y="611576"/>
                </a:lnTo>
                <a:lnTo>
                  <a:pt x="0" y="611576"/>
                </a:lnTo>
                <a:lnTo>
                  <a:pt x="0" y="0"/>
                </a:lnTo>
                <a:close/>
              </a:path>
            </a:pathLst>
          </a:custGeom>
          <a:blipFill rotWithShape="1">
            <a:blip r:embed="rId5"/>
            <a:stretch>
              <a:fillRect/>
            </a:stretch>
          </a:blipFill>
          <a:ln>
            <a:noFill/>
          </a:ln>
        </p:spPr>
      </p:sp>
      <p:sp>
        <p:nvSpPr>
          <p:cNvPr id="56" name="TextBox 55"/>
          <p:cNvSpPr txBox="1"/>
          <p:nvPr/>
        </p:nvSpPr>
        <p:spPr>
          <a:xfrm>
            <a:off x="9710667" y="9638220"/>
            <a:ext cx="656296" cy="738664"/>
          </a:xfrm>
          <a:prstGeom prst="rect">
            <a:avLst/>
          </a:prstGeom>
          <a:noFill/>
        </p:spPr>
        <p:txBody>
          <a:bodyPr wrap="square" rtlCol="0">
            <a:spAutoFit/>
          </a:bodyPr>
          <a:lstStyle/>
          <a:p>
            <a:r>
              <a:rPr lang="en-US" sz="2800" b="1" dirty="0"/>
              <a:t>25</a:t>
            </a:r>
          </a:p>
          <a:p>
            <a:endParaRPr lang="en-US" b="1" dirty="0"/>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177;p4"/>
          <p:cNvSpPr/>
          <p:nvPr/>
        </p:nvSpPr>
        <p:spPr>
          <a:xfrm>
            <a:off x="-114300" y="-192341"/>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stretch>
              <a:fillRect t="-24351" r="-1467" b="-56030"/>
            </a:stretch>
          </a:blipFill>
          <a:ln>
            <a:noFill/>
          </a:ln>
        </p:spPr>
      </p:sp>
      <p:sp>
        <p:nvSpPr>
          <p:cNvPr id="34" name="Google Shape;243;p6"/>
          <p:cNvSpPr/>
          <p:nvPr/>
        </p:nvSpPr>
        <p:spPr>
          <a:xfrm>
            <a:off x="3493477" y="341969"/>
            <a:ext cx="12426043" cy="1068780"/>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2" name="Text 0"/>
          <p:cNvSpPr/>
          <p:nvPr/>
        </p:nvSpPr>
        <p:spPr>
          <a:xfrm>
            <a:off x="4621275" y="758047"/>
            <a:ext cx="6393775" cy="501610"/>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3900"/>
              </a:lnSpc>
              <a:buNone/>
            </a:pPr>
            <a:r>
              <a:rPr lang="en-US" sz="4400" b="1" dirty="0">
                <a:solidFill>
                  <a:srgbClr val="366092"/>
                </a:solidFill>
                <a:latin typeface="+mj-lt"/>
                <a:ea typeface="Barlow Bold" panose="00000800000000000000" pitchFamily="34" charset="-122"/>
                <a:cs typeface="Barlow Bold" panose="00000800000000000000" pitchFamily="34" charset="-120"/>
              </a:rPr>
              <a:t>Hạ tầng, Dữ liệu mở và An sinh Xã hội</a:t>
            </a:r>
            <a:endParaRPr lang="en-US" sz="4400" dirty="0">
              <a:solidFill>
                <a:srgbClr val="366092"/>
              </a:solidFill>
              <a:latin typeface="+mj-lt"/>
            </a:endParaRPr>
          </a:p>
        </p:txBody>
      </p:sp>
      <p:sp>
        <p:nvSpPr>
          <p:cNvPr id="19" name="Text 11"/>
          <p:cNvSpPr/>
          <p:nvPr/>
        </p:nvSpPr>
        <p:spPr>
          <a:xfrm>
            <a:off x="11222373" y="2097372"/>
            <a:ext cx="4328993" cy="401360"/>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150"/>
              </a:lnSpc>
              <a:buNone/>
            </a:pPr>
            <a:r>
              <a:rPr lang="en-US" sz="2800" b="1" dirty="0">
                <a:solidFill>
                  <a:srgbClr val="00B050"/>
                </a:solidFill>
                <a:latin typeface="+mj-lt"/>
                <a:ea typeface="Barlow Bold" panose="00000800000000000000" pitchFamily="34" charset="-122"/>
                <a:cs typeface="Barlow Bold" panose="00000800000000000000" pitchFamily="34" charset="-120"/>
              </a:rPr>
              <a:t>An sinh và Chuyển đổi Việc làm</a:t>
            </a:r>
            <a:endParaRPr lang="en-US" sz="2800" dirty="0">
              <a:solidFill>
                <a:srgbClr val="00B050"/>
              </a:solidFill>
              <a:latin typeface="+mj-lt"/>
            </a:endParaRPr>
          </a:p>
        </p:txBody>
      </p:sp>
      <p:sp>
        <p:nvSpPr>
          <p:cNvPr id="20" name="Shape 12"/>
          <p:cNvSpPr/>
          <p:nvPr/>
        </p:nvSpPr>
        <p:spPr>
          <a:xfrm>
            <a:off x="10659666" y="2852848"/>
            <a:ext cx="6637734" cy="1951247"/>
          </a:xfrm>
          <a:prstGeom prst="roundRect">
            <a:avLst>
              <a:gd name="adj" fmla="val 8838"/>
            </a:avLst>
          </a:prstGeom>
          <a:solidFill>
            <a:srgbClr val="FFFFFF"/>
          </a:solidFill>
          <a:ln w="22860">
            <a:solidFill>
              <a:srgbClr val="BACFDD"/>
            </a:solidFill>
            <a:prstDash val="solid"/>
          </a:ln>
        </p:spPr>
      </p:sp>
      <p:pic>
        <p:nvPicPr>
          <p:cNvPr id="21" name="Image 6"/>
          <p:cNvPicPr>
            <a:picLocks noChangeAspect="1"/>
          </p:cNvPicPr>
          <p:nvPr/>
        </p:nvPicPr>
        <p:blipFill>
          <a:blip r:embed="rId3"/>
          <a:stretch>
            <a:fillRect/>
          </a:stretch>
        </p:blipFill>
        <p:spPr>
          <a:xfrm>
            <a:off x="10636806" y="2852848"/>
            <a:ext cx="143706" cy="1951247"/>
          </a:xfrm>
          <a:prstGeom prst="rect">
            <a:avLst/>
          </a:prstGeom>
        </p:spPr>
      </p:pic>
      <p:sp>
        <p:nvSpPr>
          <p:cNvPr id="22" name="Text 13"/>
          <p:cNvSpPr/>
          <p:nvPr/>
        </p:nvSpPr>
        <p:spPr>
          <a:xfrm>
            <a:off x="10900600" y="3144130"/>
            <a:ext cx="2859117" cy="394067"/>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0"/>
              </a:lnSpc>
              <a:buNone/>
            </a:pPr>
            <a:r>
              <a:rPr lang="en-US" sz="2400" b="1" dirty="0">
                <a:solidFill>
                  <a:srgbClr val="366092"/>
                </a:solidFill>
                <a:latin typeface="+mj-lt"/>
                <a:ea typeface="Barlow Bold" panose="00000800000000000000" pitchFamily="34" charset="-122"/>
                <a:cs typeface="Barlow Bold" panose="00000800000000000000" pitchFamily="34" charset="-120"/>
              </a:rPr>
              <a:t>Tái đào tạo và Nâng cao kỹ năng</a:t>
            </a:r>
            <a:endParaRPr lang="en-US" sz="2400" dirty="0">
              <a:solidFill>
                <a:srgbClr val="366092"/>
              </a:solidFill>
              <a:latin typeface="+mj-lt"/>
            </a:endParaRPr>
          </a:p>
        </p:txBody>
      </p:sp>
      <p:sp>
        <p:nvSpPr>
          <p:cNvPr id="23" name="Text 14"/>
          <p:cNvSpPr/>
          <p:nvPr/>
        </p:nvSpPr>
        <p:spPr>
          <a:xfrm>
            <a:off x="10903506" y="3640389"/>
            <a:ext cx="6211018" cy="766802"/>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19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Triển khai các chương trình reskilling/upskilling cho người lao động hiện tại, giúp họ thích ứng với sự thay đổi của thị trường lao động do AI mang lại.</a:t>
            </a:r>
            <a:endParaRPr lang="en-US" sz="2000" b="1" dirty="0">
              <a:solidFill>
                <a:schemeClr val="tx1">
                  <a:lumMod val="65000"/>
                  <a:lumOff val="35000"/>
                </a:schemeClr>
              </a:solidFill>
              <a:latin typeface="+mj-lt"/>
            </a:endParaRPr>
          </a:p>
        </p:txBody>
      </p:sp>
      <p:sp>
        <p:nvSpPr>
          <p:cNvPr id="24" name="Shape 15"/>
          <p:cNvSpPr/>
          <p:nvPr/>
        </p:nvSpPr>
        <p:spPr>
          <a:xfrm>
            <a:off x="10659666" y="5153366"/>
            <a:ext cx="6784477" cy="1951248"/>
          </a:xfrm>
          <a:prstGeom prst="roundRect">
            <a:avLst>
              <a:gd name="adj" fmla="val 8838"/>
            </a:avLst>
          </a:prstGeom>
          <a:solidFill>
            <a:srgbClr val="FFFFFF"/>
          </a:solidFill>
          <a:ln w="22860">
            <a:solidFill>
              <a:srgbClr val="BACFDD"/>
            </a:solidFill>
            <a:prstDash val="solid"/>
          </a:ln>
        </p:spPr>
      </p:sp>
      <p:pic>
        <p:nvPicPr>
          <p:cNvPr id="25" name="Image 7"/>
          <p:cNvPicPr>
            <a:picLocks noChangeAspect="1"/>
          </p:cNvPicPr>
          <p:nvPr/>
        </p:nvPicPr>
        <p:blipFill>
          <a:blip r:embed="rId3"/>
          <a:stretch>
            <a:fillRect/>
          </a:stretch>
        </p:blipFill>
        <p:spPr>
          <a:xfrm>
            <a:off x="10636806" y="5153366"/>
            <a:ext cx="143706" cy="1951248"/>
          </a:xfrm>
          <a:prstGeom prst="rect">
            <a:avLst/>
          </a:prstGeom>
        </p:spPr>
      </p:pic>
      <p:sp>
        <p:nvSpPr>
          <p:cNvPr id="26" name="Text 16"/>
          <p:cNvSpPr/>
          <p:nvPr/>
        </p:nvSpPr>
        <p:spPr>
          <a:xfrm>
            <a:off x="10877740" y="5450152"/>
            <a:ext cx="2088189" cy="394068"/>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0"/>
              </a:lnSpc>
              <a:buNone/>
            </a:pPr>
            <a:r>
              <a:rPr lang="en-US" sz="2400" b="1" dirty="0">
                <a:solidFill>
                  <a:srgbClr val="366092"/>
                </a:solidFill>
                <a:latin typeface="+mj-lt"/>
                <a:ea typeface="Barlow Bold" panose="00000800000000000000" pitchFamily="34" charset="-122"/>
                <a:cs typeface="Barlow Bold" panose="00000800000000000000" pitchFamily="34" charset="-120"/>
              </a:rPr>
              <a:t>Hỗ trợ An sinh Xã hội</a:t>
            </a:r>
            <a:endParaRPr lang="en-US" sz="2400" dirty="0">
              <a:solidFill>
                <a:srgbClr val="366092"/>
              </a:solidFill>
              <a:latin typeface="+mj-lt"/>
            </a:endParaRPr>
          </a:p>
        </p:txBody>
      </p:sp>
      <p:sp>
        <p:nvSpPr>
          <p:cNvPr id="27" name="Text 17"/>
          <p:cNvSpPr/>
          <p:nvPr/>
        </p:nvSpPr>
        <p:spPr>
          <a:xfrm>
            <a:off x="10877740" y="5946412"/>
            <a:ext cx="6348328" cy="766802"/>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19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Cung cấp bảo hiểm thất nghiệp, hỗ trợ tài chính và tư vấn nghề nghiệp để giảm thiểu tác động tiêu cực của tự động hóa đến người lao động.</a:t>
            </a:r>
            <a:endParaRPr lang="en-US" sz="2000" b="1" dirty="0">
              <a:solidFill>
                <a:schemeClr val="tx1">
                  <a:lumMod val="65000"/>
                  <a:lumOff val="35000"/>
                </a:schemeClr>
              </a:solidFill>
              <a:latin typeface="+mj-lt"/>
            </a:endParaRPr>
          </a:p>
        </p:txBody>
      </p:sp>
      <p:sp>
        <p:nvSpPr>
          <p:cNvPr id="28" name="Shape 18"/>
          <p:cNvSpPr/>
          <p:nvPr/>
        </p:nvSpPr>
        <p:spPr>
          <a:xfrm>
            <a:off x="10774116" y="7599375"/>
            <a:ext cx="6637734" cy="1951248"/>
          </a:xfrm>
          <a:prstGeom prst="roundRect">
            <a:avLst>
              <a:gd name="adj" fmla="val 8838"/>
            </a:avLst>
          </a:prstGeom>
          <a:solidFill>
            <a:srgbClr val="FFFFFF"/>
          </a:solidFill>
          <a:ln w="22860">
            <a:solidFill>
              <a:srgbClr val="BACFDD"/>
            </a:solidFill>
            <a:prstDash val="solid"/>
          </a:ln>
        </p:spPr>
      </p:sp>
      <p:pic>
        <p:nvPicPr>
          <p:cNvPr id="29" name="Image 8"/>
          <p:cNvPicPr>
            <a:picLocks noChangeAspect="1"/>
          </p:cNvPicPr>
          <p:nvPr/>
        </p:nvPicPr>
        <p:blipFill>
          <a:blip r:embed="rId3"/>
          <a:stretch>
            <a:fillRect/>
          </a:stretch>
        </p:blipFill>
        <p:spPr>
          <a:xfrm>
            <a:off x="10750877" y="7599375"/>
            <a:ext cx="143706" cy="1951248"/>
          </a:xfrm>
          <a:prstGeom prst="rect">
            <a:avLst/>
          </a:prstGeom>
        </p:spPr>
      </p:pic>
      <p:sp>
        <p:nvSpPr>
          <p:cNvPr id="30" name="Text 19"/>
          <p:cNvSpPr/>
          <p:nvPr/>
        </p:nvSpPr>
        <p:spPr>
          <a:xfrm>
            <a:off x="11015050" y="7878555"/>
            <a:ext cx="2715949" cy="394068"/>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0"/>
              </a:lnSpc>
              <a:buNone/>
            </a:pPr>
            <a:r>
              <a:rPr lang="en-US" sz="2400" b="1" dirty="0">
                <a:solidFill>
                  <a:srgbClr val="366092"/>
                </a:solidFill>
                <a:latin typeface="+mj-lt"/>
                <a:ea typeface="Barlow Bold" panose="00000800000000000000" pitchFamily="34" charset="-122"/>
                <a:cs typeface="Barlow Bold" panose="00000800000000000000" pitchFamily="34" charset="-120"/>
              </a:rPr>
              <a:t>Khuyến khích Học tập Suốt đời</a:t>
            </a:r>
            <a:endParaRPr lang="en-US" sz="2400" dirty="0">
              <a:solidFill>
                <a:srgbClr val="366092"/>
              </a:solidFill>
              <a:latin typeface="+mj-lt"/>
            </a:endParaRPr>
          </a:p>
        </p:txBody>
      </p:sp>
      <p:sp>
        <p:nvSpPr>
          <p:cNvPr id="31" name="Text 20"/>
          <p:cNvSpPr/>
          <p:nvPr/>
        </p:nvSpPr>
        <p:spPr>
          <a:xfrm>
            <a:off x="11015050" y="8429705"/>
            <a:ext cx="6211018" cy="766802"/>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19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Thúc đẩy văn hóa học tập suốt đời và học trực tuyến, giúp mọi người liên tục cập nhật kiến thức và kỹ năng mới.</a:t>
            </a:r>
            <a:endParaRPr lang="en-US" sz="2000" b="1" dirty="0">
              <a:solidFill>
                <a:schemeClr val="tx1">
                  <a:lumMod val="65000"/>
                  <a:lumOff val="35000"/>
                </a:schemeClr>
              </a:solidFill>
              <a:latin typeface="+mj-lt"/>
            </a:endParaRPr>
          </a:p>
        </p:txBody>
      </p:sp>
      <p:pic>
        <p:nvPicPr>
          <p:cNvPr id="33" name="Graphic 3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121" y="1362968"/>
            <a:ext cx="10431066" cy="9343658"/>
          </a:xfrm>
          <a:prstGeom prst="rect">
            <a:avLst/>
          </a:prstGeom>
        </p:spPr>
      </p:pic>
      <p:sp>
        <p:nvSpPr>
          <p:cNvPr id="36" name="Google Shape;183;p4"/>
          <p:cNvSpPr/>
          <p:nvPr/>
        </p:nvSpPr>
        <p:spPr>
          <a:xfrm>
            <a:off x="-3075516" y="450210"/>
            <a:ext cx="6810834"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6"/>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 name="Google Shape;346;p8"/>
          <p:cNvSpPr/>
          <p:nvPr/>
        </p:nvSpPr>
        <p:spPr>
          <a:xfrm>
            <a:off x="16166105" y="9196507"/>
            <a:ext cx="2731420" cy="1708061"/>
          </a:xfrm>
          <a:custGeom>
            <a:avLst/>
            <a:gdLst/>
            <a:ahLst/>
            <a:cxnLst/>
            <a:rect l="l" t="t" r="r" b="b"/>
            <a:pathLst>
              <a:path w="3821356" h="2390084" extrusionOk="0">
                <a:moveTo>
                  <a:pt x="0" y="0"/>
                </a:moveTo>
                <a:lnTo>
                  <a:pt x="3821355" y="0"/>
                </a:lnTo>
                <a:lnTo>
                  <a:pt x="3821355" y="2390084"/>
                </a:lnTo>
                <a:lnTo>
                  <a:pt x="0" y="2390084"/>
                </a:lnTo>
                <a:lnTo>
                  <a:pt x="0" y="0"/>
                </a:lnTo>
                <a:close/>
              </a:path>
            </a:pathLst>
          </a:custGeom>
          <a:blipFill rotWithShape="1">
            <a:blip r:embed="rId7"/>
            <a:stretch>
              <a:fillRect/>
            </a:stretch>
          </a:blipFill>
          <a:ln>
            <a:noFill/>
          </a:ln>
        </p:spPr>
      </p:sp>
      <p:sp>
        <p:nvSpPr>
          <p:cNvPr id="39" name="Google Shape;242;p6"/>
          <p:cNvSpPr/>
          <p:nvPr/>
        </p:nvSpPr>
        <p:spPr>
          <a:xfrm>
            <a:off x="15330558" y="952243"/>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8"/>
            <a:stretch>
              <a:fillRect/>
            </a:stretch>
          </a:blipFill>
          <a:ln>
            <a:noFill/>
          </a:ln>
        </p:spPr>
      </p:sp>
      <p:sp>
        <p:nvSpPr>
          <p:cNvPr id="40" name="TextBox 39"/>
          <p:cNvSpPr txBox="1"/>
          <p:nvPr/>
        </p:nvSpPr>
        <p:spPr>
          <a:xfrm>
            <a:off x="9339730" y="9494853"/>
            <a:ext cx="656296" cy="738664"/>
          </a:xfrm>
          <a:prstGeom prst="rect">
            <a:avLst/>
          </a:prstGeom>
          <a:noFill/>
        </p:spPr>
        <p:txBody>
          <a:bodyPr wrap="square" rtlCol="0">
            <a:spAutoFit/>
          </a:bodyPr>
          <a:lstStyle/>
          <a:p>
            <a:r>
              <a:rPr lang="en-US" sz="2800" b="1" dirty="0"/>
              <a:t>26</a:t>
            </a:r>
          </a:p>
          <a:p>
            <a:endParaRPr lang="en-US" b="1" dirty="0"/>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177;p4"/>
          <p:cNvSpPr/>
          <p:nvPr/>
        </p:nvSpPr>
        <p:spPr>
          <a:xfrm>
            <a:off x="-228600" y="-36195"/>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33" name="Google Shape;243;p6"/>
          <p:cNvSpPr/>
          <p:nvPr/>
        </p:nvSpPr>
        <p:spPr>
          <a:xfrm>
            <a:off x="3543299" y="498360"/>
            <a:ext cx="12426043" cy="1068780"/>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2" name="Text 0"/>
          <p:cNvSpPr/>
          <p:nvPr/>
        </p:nvSpPr>
        <p:spPr>
          <a:xfrm>
            <a:off x="3927337" y="772144"/>
            <a:ext cx="9012198" cy="602813"/>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700"/>
              </a:lnSpc>
              <a:buNone/>
            </a:pPr>
            <a:r>
              <a:rPr lang="en-US" sz="4400" b="1" dirty="0">
                <a:solidFill>
                  <a:srgbClr val="366092"/>
                </a:solidFill>
                <a:latin typeface="+mj-lt"/>
                <a:ea typeface="Barlow Bold" panose="00000800000000000000" pitchFamily="34" charset="-122"/>
                <a:cs typeface="Barlow Bold" panose="00000800000000000000" pitchFamily="34" charset="-120"/>
              </a:rPr>
              <a:t>Chiến lược AI cho Doanh nghiệp và Cá nhân</a:t>
            </a:r>
            <a:endParaRPr lang="en-US" sz="4400" dirty="0">
              <a:solidFill>
                <a:srgbClr val="366092"/>
              </a:solidFill>
              <a:latin typeface="+mj-lt"/>
            </a:endParaRPr>
          </a:p>
        </p:txBody>
      </p:sp>
      <p:sp>
        <p:nvSpPr>
          <p:cNvPr id="35" name="Google Shape;180;p4"/>
          <p:cNvSpPr/>
          <p:nvPr/>
        </p:nvSpPr>
        <p:spPr>
          <a:xfrm>
            <a:off x="10725823" y="2806476"/>
            <a:ext cx="6046570" cy="6708380"/>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13" name="Text 11"/>
          <p:cNvSpPr/>
          <p:nvPr/>
        </p:nvSpPr>
        <p:spPr>
          <a:xfrm>
            <a:off x="10725823" y="2046099"/>
            <a:ext cx="4736902" cy="482322"/>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750"/>
              </a:lnSpc>
              <a:buNone/>
            </a:pPr>
            <a:r>
              <a:rPr lang="en-US" sz="3600" b="1" dirty="0">
                <a:solidFill>
                  <a:srgbClr val="FF0000"/>
                </a:solidFill>
                <a:latin typeface="+mj-lt"/>
                <a:ea typeface="Barlow Bold" panose="00000800000000000000" pitchFamily="34" charset="-122"/>
                <a:cs typeface="Barlow Bold" panose="00000800000000000000" pitchFamily="34" charset="-120"/>
              </a:rPr>
              <a:t>Thích ứng Cá nhân Lao động</a:t>
            </a:r>
            <a:endParaRPr lang="en-US" sz="3600" dirty="0">
              <a:solidFill>
                <a:srgbClr val="FF0000"/>
              </a:solidFill>
              <a:latin typeface="+mj-lt"/>
            </a:endParaRPr>
          </a:p>
        </p:txBody>
      </p:sp>
      <p:sp>
        <p:nvSpPr>
          <p:cNvPr id="14" name="Shape 12"/>
          <p:cNvSpPr/>
          <p:nvPr/>
        </p:nvSpPr>
        <p:spPr>
          <a:xfrm>
            <a:off x="9572552" y="2943121"/>
            <a:ext cx="733187" cy="1437918"/>
          </a:xfrm>
          <a:prstGeom prst="roundRect">
            <a:avLst>
              <a:gd name="adj" fmla="val 360006"/>
            </a:avLst>
          </a:prstGeom>
          <a:solidFill>
            <a:schemeClr val="bg2">
              <a:lumMod val="60000"/>
              <a:lumOff val="40000"/>
            </a:schemeClr>
          </a:solidFill>
          <a:ln w="28575">
            <a:solidFill>
              <a:schemeClr val="bg2">
                <a:lumMod val="75000"/>
              </a:schemeClr>
            </a:solidFill>
            <a:prstDash val="solid"/>
          </a:ln>
        </p:spPr>
        <p:txBody>
          <a:bodyPr/>
          <a:lstStyle/>
          <a:p>
            <a:endParaRPr lang="en-US" dirty="0"/>
          </a:p>
        </p:txBody>
      </p:sp>
      <p:pic>
        <p:nvPicPr>
          <p:cNvPr id="15" name="Image 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7287" y="3500818"/>
            <a:ext cx="403716" cy="403716"/>
          </a:xfrm>
          <a:prstGeom prst="rect">
            <a:avLst/>
          </a:prstGeom>
        </p:spPr>
      </p:pic>
      <p:sp>
        <p:nvSpPr>
          <p:cNvPr id="16" name="Text 13"/>
          <p:cNvSpPr/>
          <p:nvPr/>
        </p:nvSpPr>
        <p:spPr>
          <a:xfrm>
            <a:off x="10929104" y="3241188"/>
            <a:ext cx="2411730" cy="30146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2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Học tập Suốt đời</a:t>
            </a:r>
            <a:endParaRPr lang="en-US" sz="2400" dirty="0">
              <a:solidFill>
                <a:srgbClr val="366092"/>
              </a:solidFill>
            </a:endParaRPr>
          </a:p>
        </p:txBody>
      </p:sp>
      <p:sp>
        <p:nvSpPr>
          <p:cNvPr id="17" name="Text 14"/>
          <p:cNvSpPr/>
          <p:nvPr/>
        </p:nvSpPr>
        <p:spPr>
          <a:xfrm>
            <a:off x="10929104" y="3725892"/>
            <a:ext cx="5441990" cy="586740"/>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Liên tục cập nhật kiến thức, chủ động học hỏi để không ngừng nâng cao năng lực bản thân.</a:t>
            </a:r>
            <a:endParaRPr lang="en-US" sz="2000" b="1" dirty="0">
              <a:solidFill>
                <a:schemeClr val="tx1">
                  <a:lumMod val="65000"/>
                  <a:lumOff val="35000"/>
                </a:schemeClr>
              </a:solidFill>
              <a:latin typeface="+mj-lt"/>
            </a:endParaRPr>
          </a:p>
        </p:txBody>
      </p:sp>
      <p:sp>
        <p:nvSpPr>
          <p:cNvPr id="18" name="Shape 15"/>
          <p:cNvSpPr/>
          <p:nvPr/>
        </p:nvSpPr>
        <p:spPr>
          <a:xfrm>
            <a:off x="9611097" y="5046176"/>
            <a:ext cx="733187" cy="1731288"/>
          </a:xfrm>
          <a:prstGeom prst="roundRect">
            <a:avLst>
              <a:gd name="adj" fmla="val 360006"/>
            </a:avLst>
          </a:prstGeom>
          <a:solidFill>
            <a:schemeClr val="bg2">
              <a:lumMod val="40000"/>
              <a:lumOff val="60000"/>
            </a:schemeClr>
          </a:solidFill>
          <a:ln w="28575">
            <a:solidFill>
              <a:srgbClr val="366092"/>
            </a:solidFill>
            <a:prstDash val="solid"/>
          </a:ln>
        </p:spPr>
      </p:sp>
      <p:pic>
        <p:nvPicPr>
          <p:cNvPr id="19" name="Image 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7287" y="5704117"/>
            <a:ext cx="504110" cy="504110"/>
          </a:xfrm>
          <a:prstGeom prst="rect">
            <a:avLst/>
          </a:prstGeom>
        </p:spPr>
      </p:pic>
      <p:sp>
        <p:nvSpPr>
          <p:cNvPr id="20" name="Text 16"/>
          <p:cNvSpPr/>
          <p:nvPr/>
        </p:nvSpPr>
        <p:spPr>
          <a:xfrm>
            <a:off x="10929104" y="5242629"/>
            <a:ext cx="3478649" cy="30146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2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Phát triển Kỹ năng "Khó thay thế"</a:t>
            </a:r>
            <a:endParaRPr lang="en-US" sz="2400" dirty="0">
              <a:solidFill>
                <a:srgbClr val="366092"/>
              </a:solidFill>
            </a:endParaRPr>
          </a:p>
        </p:txBody>
      </p:sp>
      <p:sp>
        <p:nvSpPr>
          <p:cNvPr id="21" name="Text 17"/>
          <p:cNvSpPr/>
          <p:nvPr/>
        </p:nvSpPr>
        <p:spPr>
          <a:xfrm>
            <a:off x="10929104" y="5727333"/>
            <a:ext cx="5441990" cy="880110"/>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Tập trung vào các kỹ năng như sáng tạo, tư duy phản biện, trí tuệ cảm xúc và giao tiếp, những kỹ năng mà AI khó có thể thay thế.</a:t>
            </a:r>
            <a:endParaRPr lang="en-US" sz="2000" b="1" dirty="0">
              <a:solidFill>
                <a:schemeClr val="tx1">
                  <a:lumMod val="65000"/>
                  <a:lumOff val="35000"/>
                </a:schemeClr>
              </a:solidFill>
              <a:latin typeface="+mj-lt"/>
            </a:endParaRPr>
          </a:p>
        </p:txBody>
      </p:sp>
      <p:sp>
        <p:nvSpPr>
          <p:cNvPr id="22" name="Shape 18"/>
          <p:cNvSpPr/>
          <p:nvPr/>
        </p:nvSpPr>
        <p:spPr>
          <a:xfrm>
            <a:off x="9737287" y="7551669"/>
            <a:ext cx="733187" cy="1731288"/>
          </a:xfrm>
          <a:prstGeom prst="roundRect">
            <a:avLst>
              <a:gd name="adj" fmla="val 360006"/>
            </a:avLst>
          </a:prstGeom>
          <a:solidFill>
            <a:srgbClr val="D4E9F7"/>
          </a:solidFill>
          <a:ln w="28575">
            <a:solidFill>
              <a:srgbClr val="366092"/>
            </a:solidFill>
            <a:prstDash val="solid"/>
          </a:ln>
        </p:spPr>
      </p:sp>
      <p:pic>
        <p:nvPicPr>
          <p:cNvPr id="23" name="Image 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2023" y="8215750"/>
            <a:ext cx="504110" cy="504110"/>
          </a:xfrm>
          <a:prstGeom prst="rect">
            <a:avLst/>
          </a:prstGeom>
        </p:spPr>
      </p:pic>
      <p:sp>
        <p:nvSpPr>
          <p:cNvPr id="24" name="Text 19"/>
          <p:cNvSpPr/>
          <p:nvPr/>
        </p:nvSpPr>
        <p:spPr>
          <a:xfrm>
            <a:off x="10929104" y="7712223"/>
            <a:ext cx="3055025" cy="30146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2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Hợp tác Con người – Máy móc</a:t>
            </a:r>
            <a:endParaRPr lang="en-US" sz="2400" dirty="0">
              <a:solidFill>
                <a:srgbClr val="366092"/>
              </a:solidFill>
            </a:endParaRPr>
          </a:p>
        </p:txBody>
      </p:sp>
      <p:sp>
        <p:nvSpPr>
          <p:cNvPr id="25" name="Text 20"/>
          <p:cNvSpPr/>
          <p:nvPr/>
        </p:nvSpPr>
        <p:spPr>
          <a:xfrm>
            <a:off x="10929104" y="8196927"/>
            <a:ext cx="5441990" cy="880110"/>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Học cách tận dụng sức mạnh của AI để nâng cao hiệu quả và chất lượng công việc, biến AI thành công cụ hỗ trợ đắc lực.</a:t>
            </a:r>
            <a:endParaRPr lang="en-US" sz="2000" b="1" dirty="0">
              <a:solidFill>
                <a:schemeClr val="tx1">
                  <a:lumMod val="65000"/>
                  <a:lumOff val="35000"/>
                </a:schemeClr>
              </a:solidFill>
              <a:latin typeface="+mj-lt"/>
            </a:endParaRPr>
          </a:p>
        </p:txBody>
      </p:sp>
      <p:sp>
        <p:nvSpPr>
          <p:cNvPr id="36" name="Google Shape;182;p4"/>
          <p:cNvSpPr/>
          <p:nvPr/>
        </p:nvSpPr>
        <p:spPr>
          <a:xfrm>
            <a:off x="16282988" y="8568147"/>
            <a:ext cx="1203235" cy="2017163"/>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10"/>
            <a:stretch>
              <a:fillRect/>
            </a:stretch>
          </a:blipFill>
          <a:ln>
            <a:noFill/>
          </a:ln>
        </p:spPr>
      </p:sp>
      <p:sp>
        <p:nvSpPr>
          <p:cNvPr id="37" name="Google Shape;184;p4"/>
          <p:cNvSpPr/>
          <p:nvPr/>
        </p:nvSpPr>
        <p:spPr>
          <a:xfrm>
            <a:off x="16300003" y="8849519"/>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11"/>
            <a:stretch>
              <a:fillRect/>
            </a:stretch>
          </a:blipFill>
          <a:ln>
            <a:noFill/>
          </a:ln>
        </p:spPr>
      </p:sp>
      <p:sp>
        <p:nvSpPr>
          <p:cNvPr id="38" name="Google Shape;183;p4"/>
          <p:cNvSpPr/>
          <p:nvPr/>
        </p:nvSpPr>
        <p:spPr>
          <a:xfrm>
            <a:off x="-3075516" y="450210"/>
            <a:ext cx="6810834"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12"/>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9" name="Image 0"/>
          <p:cNvPicPr>
            <a:picLocks noChangeAspect="1"/>
          </p:cNvPicPr>
          <p:nvPr/>
        </p:nvPicPr>
        <p:blipFill>
          <a:blip r:embed="rId13"/>
          <a:stretch>
            <a:fillRect/>
          </a:stretch>
        </p:blipFill>
        <p:spPr>
          <a:xfrm>
            <a:off x="15675390" y="-1100371"/>
            <a:ext cx="4025247" cy="3687263"/>
          </a:xfrm>
          <a:prstGeom prst="rect">
            <a:avLst/>
          </a:prstGeom>
        </p:spPr>
      </p:pic>
      <p:sp>
        <p:nvSpPr>
          <p:cNvPr id="28" name="Google Shape;201;p5"/>
          <p:cNvSpPr/>
          <p:nvPr/>
        </p:nvSpPr>
        <p:spPr>
          <a:xfrm>
            <a:off x="1369668" y="3015667"/>
            <a:ext cx="6385354" cy="1733671"/>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01;p5"/>
          <p:cNvSpPr/>
          <p:nvPr/>
        </p:nvSpPr>
        <p:spPr>
          <a:xfrm>
            <a:off x="1354159" y="7479381"/>
            <a:ext cx="6477952" cy="1951910"/>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01;p5"/>
          <p:cNvSpPr/>
          <p:nvPr/>
        </p:nvSpPr>
        <p:spPr>
          <a:xfrm>
            <a:off x="1354159" y="5098159"/>
            <a:ext cx="6477953" cy="1902801"/>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 1"/>
          <p:cNvSpPr/>
          <p:nvPr/>
        </p:nvSpPr>
        <p:spPr>
          <a:xfrm>
            <a:off x="1461908" y="2210873"/>
            <a:ext cx="4162782" cy="482322"/>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750"/>
              </a:lnSpc>
              <a:buNone/>
            </a:pPr>
            <a:r>
              <a:rPr lang="en-US" sz="4000" b="1" dirty="0">
                <a:solidFill>
                  <a:srgbClr val="00B050"/>
                </a:solidFill>
                <a:latin typeface="+mj-lt"/>
                <a:ea typeface="Barlow Bold" panose="00000800000000000000" pitchFamily="34" charset="-122"/>
                <a:cs typeface="Barlow Bold" panose="00000800000000000000" pitchFamily="34" charset="-120"/>
              </a:rPr>
              <a:t>Chiến lược Doanh nghiệp</a:t>
            </a:r>
            <a:endParaRPr lang="en-US" sz="4000" dirty="0">
              <a:solidFill>
                <a:srgbClr val="00B050"/>
              </a:solidFill>
              <a:latin typeface="+mj-lt"/>
            </a:endParaRPr>
          </a:p>
        </p:txBody>
      </p:sp>
      <p:sp>
        <p:nvSpPr>
          <p:cNvPr id="5" name="Text 3"/>
          <p:cNvSpPr/>
          <p:nvPr/>
        </p:nvSpPr>
        <p:spPr>
          <a:xfrm>
            <a:off x="1515607" y="3166104"/>
            <a:ext cx="2411730" cy="30146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2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AI </a:t>
            </a:r>
            <a:r>
              <a:rPr lang="en-US" sz="2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Nhân</a:t>
            </a:r>
            <a:r>
              <a:rPr lang="en-US" sz="2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văn</a:t>
            </a:r>
            <a:endParaRPr lang="en-US" sz="2400" dirty="0">
              <a:solidFill>
                <a:srgbClr val="366092"/>
              </a:solidFill>
            </a:endParaRPr>
          </a:p>
        </p:txBody>
      </p:sp>
      <p:sp>
        <p:nvSpPr>
          <p:cNvPr id="6" name="Text 4"/>
          <p:cNvSpPr/>
          <p:nvPr/>
        </p:nvSpPr>
        <p:spPr>
          <a:xfrm>
            <a:off x="1515607" y="3650808"/>
            <a:ext cx="5976699" cy="586740"/>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Đặt con người làm trung tâm, đảm bảo tính minh bạch, đáng tin cậy của AI để tăng phúc lợi và năng suất lao động.</a:t>
            </a:r>
            <a:endParaRPr lang="en-US" sz="2000" b="1" dirty="0">
              <a:solidFill>
                <a:schemeClr val="tx1">
                  <a:lumMod val="65000"/>
                  <a:lumOff val="35000"/>
                </a:schemeClr>
              </a:solidFill>
              <a:latin typeface="+mj-lt"/>
            </a:endParaRPr>
          </a:p>
        </p:txBody>
      </p:sp>
      <p:sp>
        <p:nvSpPr>
          <p:cNvPr id="8" name="Text 6"/>
          <p:cNvSpPr/>
          <p:nvPr/>
        </p:nvSpPr>
        <p:spPr>
          <a:xfrm>
            <a:off x="1515607" y="5330600"/>
            <a:ext cx="2411730" cy="30146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2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Đào </a:t>
            </a:r>
            <a:r>
              <a:rPr lang="en-US" sz="2400" b="1" dirty="0" err="1">
                <a:solidFill>
                  <a:srgbClr val="366092"/>
                </a:solidFill>
                <a:latin typeface="Barlow Bold" panose="00000800000000000000" pitchFamily="34" charset="0"/>
                <a:ea typeface="Barlow Bold" panose="00000800000000000000" pitchFamily="34" charset="-122"/>
                <a:cs typeface="Barlow Bold" panose="00000800000000000000" pitchFamily="34" charset="-120"/>
              </a:rPr>
              <a:t>tạo</a:t>
            </a:r>
            <a:r>
              <a:rPr lang="en-US" sz="2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 và Tái kỹ năng</a:t>
            </a:r>
            <a:endParaRPr lang="en-US" sz="2400" dirty="0">
              <a:solidFill>
                <a:srgbClr val="366092"/>
              </a:solidFill>
            </a:endParaRPr>
          </a:p>
        </p:txBody>
      </p:sp>
      <p:sp>
        <p:nvSpPr>
          <p:cNvPr id="9" name="Text 7"/>
          <p:cNvSpPr/>
          <p:nvPr/>
        </p:nvSpPr>
        <p:spPr>
          <a:xfrm>
            <a:off x="1515607" y="5815304"/>
            <a:ext cx="5976699" cy="586740"/>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Đầu tư vào reskilling/upskilling cho nhân viên, giúp họ thích ứng với AI và nâng cao năng lực đổi mới.</a:t>
            </a:r>
            <a:endParaRPr lang="en-US" sz="2000" b="1" dirty="0">
              <a:solidFill>
                <a:schemeClr val="tx1">
                  <a:lumMod val="65000"/>
                  <a:lumOff val="35000"/>
                </a:schemeClr>
              </a:solidFill>
              <a:latin typeface="+mj-lt"/>
            </a:endParaRPr>
          </a:p>
        </p:txBody>
      </p:sp>
      <p:sp>
        <p:nvSpPr>
          <p:cNvPr id="11" name="Text 9"/>
          <p:cNvSpPr/>
          <p:nvPr/>
        </p:nvSpPr>
        <p:spPr>
          <a:xfrm>
            <a:off x="1515607" y="7616719"/>
            <a:ext cx="2411730" cy="30146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24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Hợp tác Ba bên</a:t>
            </a:r>
            <a:endParaRPr lang="en-US" sz="2400" dirty="0">
              <a:solidFill>
                <a:srgbClr val="366092"/>
              </a:solidFill>
            </a:endParaRPr>
          </a:p>
        </p:txBody>
      </p:sp>
      <p:sp>
        <p:nvSpPr>
          <p:cNvPr id="12" name="Text 10"/>
          <p:cNvSpPr/>
          <p:nvPr/>
        </p:nvSpPr>
        <p:spPr>
          <a:xfrm>
            <a:off x="1515607" y="8101423"/>
            <a:ext cx="5976699" cy="880110"/>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Thúc đẩy hợp tác giữa Doanh nghiệp – Đại học – Viện nghiên cứu để kết nối nghiên cứu, ứng dụng và nguồn nhân lực, phát triển hệ sinh thái AI bền vững.</a:t>
            </a:r>
            <a:endParaRPr lang="en-US" sz="2000" b="1" dirty="0">
              <a:solidFill>
                <a:schemeClr val="tx1">
                  <a:lumMod val="65000"/>
                  <a:lumOff val="35000"/>
                </a:schemeClr>
              </a:solidFill>
              <a:latin typeface="+mj-lt"/>
            </a:endParaRPr>
          </a:p>
        </p:txBody>
      </p:sp>
      <p:pic>
        <p:nvPicPr>
          <p:cNvPr id="40" name="Picture 39"/>
          <p:cNvPicPr>
            <a:picLocks noChangeAspect="1"/>
          </p:cNvPicPr>
          <p:nvPr/>
        </p:nvPicPr>
        <p:blipFill>
          <a:blip r:embed="rId14"/>
          <a:stretch>
            <a:fillRect/>
          </a:stretch>
        </p:blipFill>
        <p:spPr>
          <a:xfrm>
            <a:off x="7536056" y="4905976"/>
            <a:ext cx="1187735" cy="1187735"/>
          </a:xfrm>
          <a:prstGeom prst="rect">
            <a:avLst/>
          </a:prstGeom>
        </p:spPr>
      </p:pic>
      <p:sp>
        <p:nvSpPr>
          <p:cNvPr id="41" name="TextBox 40"/>
          <p:cNvSpPr txBox="1"/>
          <p:nvPr/>
        </p:nvSpPr>
        <p:spPr>
          <a:xfrm>
            <a:off x="8954801" y="9576728"/>
            <a:ext cx="656296" cy="738664"/>
          </a:xfrm>
          <a:prstGeom prst="rect">
            <a:avLst/>
          </a:prstGeom>
          <a:noFill/>
        </p:spPr>
        <p:txBody>
          <a:bodyPr wrap="square" rtlCol="0">
            <a:spAutoFit/>
          </a:bodyPr>
          <a:lstStyle/>
          <a:p>
            <a:r>
              <a:rPr lang="en-US" sz="2800" b="1" dirty="0"/>
              <a:t>27</a:t>
            </a:r>
          </a:p>
          <a:p>
            <a:endParaRPr lang="en-US" b="1" dirty="0"/>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177;p4"/>
          <p:cNvSpPr/>
          <p:nvPr/>
        </p:nvSpPr>
        <p:spPr>
          <a:xfrm>
            <a:off x="-228600" y="-90076"/>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2" name="Google Shape;178;p4"/>
          <p:cNvSpPr/>
          <p:nvPr/>
        </p:nvSpPr>
        <p:spPr>
          <a:xfrm>
            <a:off x="7725339" y="1111685"/>
            <a:ext cx="10097971" cy="2824373"/>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3" name="Google Shape;179;p4"/>
          <p:cNvSpPr txBox="1"/>
          <p:nvPr/>
        </p:nvSpPr>
        <p:spPr>
          <a:xfrm>
            <a:off x="7905050" y="1256862"/>
            <a:ext cx="10028664" cy="3416320"/>
          </a:xfrm>
          <a:prstGeom prst="rect">
            <a:avLst/>
          </a:prstGeom>
          <a:noFill/>
          <a:ln>
            <a:noFill/>
          </a:ln>
        </p:spPr>
        <p:txBody>
          <a:bodyPr spcFirstLastPara="1" wrap="square" lIns="0" tIns="0" rIns="0" bIns="0" anchor="t" anchorCtr="0">
            <a:spAutoFit/>
          </a:bodyPr>
          <a:lstStyle/>
          <a:p>
            <a:r>
              <a:rPr lang="vi-VN" sz="5400" b="1" dirty="0">
                <a:solidFill>
                  <a:srgbClr val="366092"/>
                </a:solidFill>
              </a:rPr>
              <a:t>AI và Tự Động Hóa: </a:t>
            </a:r>
            <a:r>
              <a:rPr lang="vi-VN" sz="5400" b="1" dirty="0">
                <a:solidFill>
                  <a:schemeClr val="accent1"/>
                </a:solidFill>
              </a:rPr>
              <a:t>Cơ Hội và Thách Thức cho Nguồn Nhân Lực Việt Nam</a:t>
            </a:r>
          </a:p>
          <a:p>
            <a:pPr marL="0" marR="0" lvl="0" indent="0" algn="l" rtl="0">
              <a:spcBef>
                <a:spcPts val="0"/>
              </a:spcBef>
              <a:spcAft>
                <a:spcPts val="0"/>
              </a:spcAft>
              <a:buNone/>
            </a:pPr>
            <a:endParaRPr lang="en-US" sz="6000" b="1" dirty="0">
              <a:solidFill>
                <a:srgbClr val="366092"/>
              </a:solidFill>
              <a:latin typeface="Arial" panose="020B0604020202020204"/>
              <a:ea typeface="Arial" panose="020B0604020202020204"/>
              <a:cs typeface="Arial" panose="020B0604020202020204"/>
              <a:sym typeface="Arial" panose="020B0604020202020204"/>
            </a:endParaRPr>
          </a:p>
        </p:txBody>
      </p:sp>
      <p:sp>
        <p:nvSpPr>
          <p:cNvPr id="4" name="Google Shape;180;p4"/>
          <p:cNvSpPr/>
          <p:nvPr/>
        </p:nvSpPr>
        <p:spPr>
          <a:xfrm>
            <a:off x="7550764" y="4353793"/>
            <a:ext cx="10203239" cy="4614525"/>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5" name="Google Shape;181;p4"/>
          <p:cNvSpPr txBox="1"/>
          <p:nvPr/>
        </p:nvSpPr>
        <p:spPr>
          <a:xfrm>
            <a:off x="7772677" y="4598222"/>
            <a:ext cx="9761511" cy="4062651"/>
          </a:xfrm>
          <a:prstGeom prst="rect">
            <a:avLst/>
          </a:prstGeom>
          <a:noFill/>
          <a:ln>
            <a:noFill/>
          </a:ln>
        </p:spPr>
        <p:txBody>
          <a:bodyPr spcFirstLastPara="1" wrap="square" lIns="0" tIns="0" rIns="0" bIns="0" anchor="t" anchorCtr="0">
            <a:spAutoFit/>
          </a:bodyPr>
          <a:lstStyle/>
          <a:p>
            <a:pPr algn="just"/>
            <a:r>
              <a:rPr lang="vi-VN" sz="2200" b="1" dirty="0">
                <a:solidFill>
                  <a:schemeClr val="tx1">
                    <a:lumMod val="65000"/>
                    <a:lumOff val="35000"/>
                  </a:schemeClr>
                </a:solidFill>
              </a:rPr>
              <a:t>Trong kỷ nguyên số, sự phát triển vượt bậc của trí tuệ nhân tạo (AI) và tự động hóa đang định hình lại nền kinh tế toàn cầu. Tại Việt Nam, các công nghệ này mang đến cơ hội nâng cao năng suất, tối ưu hóa quy trình sản xuất và thúc đẩy hiệu quả quản lý. Tuy nhiên, đi kèm với đó là những thách thức lớn, đặc biệt liên quan đến vấn đề việc làm và an sinh xã hội.</a:t>
            </a:r>
            <a:endParaRPr lang="en-US" sz="2200" b="1" dirty="0">
              <a:solidFill>
                <a:schemeClr val="tx1">
                  <a:lumMod val="65000"/>
                  <a:lumOff val="35000"/>
                </a:schemeClr>
              </a:solidFill>
            </a:endParaRPr>
          </a:p>
          <a:p>
            <a:pPr algn="just"/>
            <a:endParaRPr lang="vi-VN" sz="2200" b="1" dirty="0">
              <a:solidFill>
                <a:schemeClr val="tx1">
                  <a:lumMod val="65000"/>
                  <a:lumOff val="35000"/>
                </a:schemeClr>
              </a:solidFill>
            </a:endParaRPr>
          </a:p>
          <a:p>
            <a:pPr algn="just"/>
            <a:r>
              <a:rPr lang="vi-VN" sz="2200" b="1" dirty="0">
                <a:solidFill>
                  <a:schemeClr val="tx1">
                    <a:lumMod val="65000"/>
                    <a:lumOff val="35000"/>
                  </a:schemeClr>
                </a:solidFill>
              </a:rPr>
              <a:t>Những công việc lặp đi lặp lại, đơn giản dễ bị thay thế. Ngay cả các ngành nghề đòi hỏi tư duy phân tích cũng đối mặt với sức ép từ khả năng xử lý dữ liệu khổng lồ của AI. Dù vậy, AI vẫn chưa thể mô phỏng hoàn toàn con người ở những phương diện gắn liền với trực giác, khả năng sáng tạo và sự đồng cảm.</a:t>
            </a:r>
          </a:p>
        </p:txBody>
      </p:sp>
      <p:sp>
        <p:nvSpPr>
          <p:cNvPr id="6" name="Google Shape;182;p4"/>
          <p:cNvSpPr/>
          <p:nvPr/>
        </p:nvSpPr>
        <p:spPr>
          <a:xfrm>
            <a:off x="16106883" y="8389536"/>
            <a:ext cx="1203235" cy="2017163"/>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4"/>
            <a:stretch>
              <a:fillRect/>
            </a:stretch>
          </a:blipFill>
          <a:ln>
            <a:noFill/>
          </a:ln>
        </p:spPr>
      </p:sp>
      <p:sp>
        <p:nvSpPr>
          <p:cNvPr id="7" name="Google Shape;184;p4"/>
          <p:cNvSpPr/>
          <p:nvPr/>
        </p:nvSpPr>
        <p:spPr>
          <a:xfrm>
            <a:off x="16281330" y="8585912"/>
            <a:ext cx="1999180"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5"/>
            <a:stretch>
              <a:fillRect/>
            </a:stretch>
          </a:blipFill>
          <a:ln>
            <a:noFill/>
          </a:ln>
        </p:spPr>
      </p:sp>
      <p:sp>
        <p:nvSpPr>
          <p:cNvPr id="8" name="Google Shape;185;p4"/>
          <p:cNvSpPr/>
          <p:nvPr/>
        </p:nvSpPr>
        <p:spPr>
          <a:xfrm>
            <a:off x="327068" y="295835"/>
            <a:ext cx="6954385" cy="9510349"/>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9" name="Google Shape;189;p4"/>
          <p:cNvSpPr/>
          <p:nvPr/>
        </p:nvSpPr>
        <p:spPr>
          <a:xfrm>
            <a:off x="17534188" y="4226099"/>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Google Shape;190;p4"/>
          <p:cNvSpPr/>
          <p:nvPr/>
        </p:nvSpPr>
        <p:spPr>
          <a:xfrm>
            <a:off x="6990287" y="711678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sp>
      <p:sp>
        <p:nvSpPr>
          <p:cNvPr id="11" name="Google Shape;192;p4"/>
          <p:cNvSpPr/>
          <p:nvPr/>
        </p:nvSpPr>
        <p:spPr>
          <a:xfrm>
            <a:off x="8353019" y="8784324"/>
            <a:ext cx="65629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sp>
      <p:sp>
        <p:nvSpPr>
          <p:cNvPr id="13" name="TextBox 12"/>
          <p:cNvSpPr txBox="1"/>
          <p:nvPr/>
        </p:nvSpPr>
        <p:spPr>
          <a:xfrm>
            <a:off x="9696890" y="9544574"/>
            <a:ext cx="656296" cy="523220"/>
          </a:xfrm>
          <a:prstGeom prst="rect">
            <a:avLst/>
          </a:prstGeom>
          <a:noFill/>
        </p:spPr>
        <p:txBody>
          <a:bodyPr wrap="square" rtlCol="0">
            <a:spAutoFit/>
          </a:bodyPr>
          <a:lstStyle/>
          <a:p>
            <a:r>
              <a:rPr lang="en-US" sz="2800" b="1" dirty="0"/>
              <a:t>1</a:t>
            </a:r>
            <a:endParaRPr lang="en-US" b="1" dirty="0"/>
          </a:p>
        </p:txBody>
      </p:sp>
      <p:pic>
        <p:nvPicPr>
          <p:cNvPr id="14" name="Picture 13"/>
          <p:cNvPicPr>
            <a:picLocks noChangeAspect="1"/>
          </p:cNvPicPr>
          <p:nvPr/>
        </p:nvPicPr>
        <p:blipFill>
          <a:blip r:embed="rId7"/>
          <a:stretch>
            <a:fillRect/>
          </a:stretch>
        </p:blipFill>
        <p:spPr>
          <a:xfrm>
            <a:off x="447803" y="438284"/>
            <a:ext cx="6659076" cy="9193998"/>
          </a:xfrm>
          <a:prstGeom prst="rect">
            <a:avLst/>
          </a:prstGeom>
        </p:spPr>
      </p:pic>
      <p:sp>
        <p:nvSpPr>
          <p:cNvPr id="15" name="Google Shape;188;p4"/>
          <p:cNvSpPr/>
          <p:nvPr/>
        </p:nvSpPr>
        <p:spPr>
          <a:xfrm>
            <a:off x="6017433" y="8743383"/>
            <a:ext cx="1779881" cy="1661651"/>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8"/>
            <a:stretch>
              <a:fillRect/>
            </a:stretch>
          </a:blipFill>
          <a:ln>
            <a:noFill/>
          </a:ln>
        </p:spPr>
      </p:sp>
      <p:sp>
        <p:nvSpPr>
          <p:cNvPr id="16" name="Google Shape;191;p4"/>
          <p:cNvSpPr/>
          <p:nvPr/>
        </p:nvSpPr>
        <p:spPr>
          <a:xfrm>
            <a:off x="6826231" y="438284"/>
            <a:ext cx="587589"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4"/>
          <p:cNvSpPr/>
          <p:nvPr/>
        </p:nvSpPr>
        <p:spPr>
          <a:xfrm rot="-203414">
            <a:off x="249519" y="91899"/>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6"/>
            <a:stretch>
              <a:fillRect/>
            </a:stretch>
          </a:blipFill>
          <a:ln>
            <a:noFill/>
          </a:ln>
        </p:spPr>
      </p:sp>
      <p:sp>
        <p:nvSpPr>
          <p:cNvPr id="183" name="Google Shape;183;p4"/>
          <p:cNvSpPr/>
          <p:nvPr/>
        </p:nvSpPr>
        <p:spPr>
          <a:xfrm>
            <a:off x="11477166" y="-308400"/>
            <a:ext cx="6810834" cy="1416388"/>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9"/>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fade">
                                      <p:cBhvr>
                                        <p:cTn id="25" dur="500"/>
                                        <p:tgtEl>
                                          <p:spTgt spid="186"/>
                                        </p:tgtEl>
                                      </p:cBhvr>
                                    </p:animEffect>
                                  </p:childTnLst>
                                </p:cTn>
                              </p:par>
                              <p:par>
                                <p:cTn id="26" presetID="10" presetClass="entr" presetSubtype="0" fill="hold" nodeType="with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fade">
                                      <p:cBhvr>
                                        <p:cTn id="28"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29" name="Google Shape;177;p4"/>
          <p:cNvSpPr/>
          <p:nvPr/>
        </p:nvSpPr>
        <p:spPr>
          <a:xfrm>
            <a:off x="0" y="41906"/>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26" name="Google Shape;180;p4"/>
          <p:cNvSpPr/>
          <p:nvPr/>
        </p:nvSpPr>
        <p:spPr>
          <a:xfrm>
            <a:off x="3124811" y="5781216"/>
            <a:ext cx="13155247" cy="3970704"/>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5" name="Shape 2"/>
          <p:cNvSpPr/>
          <p:nvPr/>
        </p:nvSpPr>
        <p:spPr>
          <a:xfrm>
            <a:off x="2309455" y="2671375"/>
            <a:ext cx="6244000" cy="2867410"/>
          </a:xfrm>
          <a:prstGeom prst="roundRect">
            <a:avLst>
              <a:gd name="adj" fmla="val 5751"/>
            </a:avLst>
          </a:prstGeom>
          <a:solidFill>
            <a:srgbClr val="FFFFFF"/>
          </a:solidFill>
          <a:ln w="15240">
            <a:solidFill>
              <a:srgbClr val="BACFDD"/>
            </a:solidFill>
            <a:prstDash val="solid"/>
          </a:ln>
        </p:spPr>
      </p:sp>
      <p:pic>
        <p:nvPicPr>
          <p:cNvPr id="6" name="Image 0"/>
          <p:cNvPicPr>
            <a:picLocks noChangeAspect="1"/>
          </p:cNvPicPr>
          <p:nvPr/>
        </p:nvPicPr>
        <p:blipFill>
          <a:blip r:embed="rId4"/>
          <a:stretch>
            <a:fillRect/>
          </a:stretch>
        </p:blipFill>
        <p:spPr>
          <a:xfrm>
            <a:off x="2193952" y="2823894"/>
            <a:ext cx="187814" cy="2665046"/>
          </a:xfrm>
          <a:prstGeom prst="rect">
            <a:avLst/>
          </a:prstGeom>
        </p:spPr>
      </p:pic>
      <p:sp>
        <p:nvSpPr>
          <p:cNvPr id="7" name="Text 3"/>
          <p:cNvSpPr/>
          <p:nvPr/>
        </p:nvSpPr>
        <p:spPr>
          <a:xfrm>
            <a:off x="2504401" y="2887964"/>
            <a:ext cx="2196734" cy="290947"/>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400" b="1" dirty="0">
                <a:solidFill>
                  <a:srgbClr val="00B050"/>
                </a:solidFill>
                <a:latin typeface="Barlow Bold" panose="00000800000000000000" pitchFamily="34" charset="0"/>
                <a:ea typeface="Barlow Bold" panose="00000800000000000000" pitchFamily="34" charset="-122"/>
                <a:cs typeface="Barlow Bold" panose="00000800000000000000" pitchFamily="34" charset="-120"/>
              </a:rPr>
              <a:t>Cơ hội chiến lược cho Việt Nam</a:t>
            </a:r>
            <a:endParaRPr lang="en-US" sz="2400" dirty="0">
              <a:solidFill>
                <a:srgbClr val="00B050"/>
              </a:solidFill>
            </a:endParaRPr>
          </a:p>
        </p:txBody>
      </p:sp>
      <p:sp>
        <p:nvSpPr>
          <p:cNvPr id="8" name="Text 4"/>
          <p:cNvSpPr/>
          <p:nvPr/>
        </p:nvSpPr>
        <p:spPr>
          <a:xfrm>
            <a:off x="2507694" y="3115829"/>
            <a:ext cx="5732070" cy="848454"/>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AI mở ra cơ hội "nhảy vọt" trong chuỗi giá trị toàn cầu nhờ dân số trẻ, năng động, hệ sinh thái khởi nghiệp và chính sách công nghệ, giúp Việt Nam trở thành trung tâm đổi mới sáng tạo AI trong khu vực.</a:t>
            </a:r>
            <a:endParaRPr lang="en-US" sz="2000" b="1" dirty="0">
              <a:solidFill>
                <a:schemeClr val="tx1">
                  <a:lumMod val="65000"/>
                  <a:lumOff val="35000"/>
                </a:schemeClr>
              </a:solidFill>
              <a:latin typeface="+mj-lt"/>
            </a:endParaRPr>
          </a:p>
        </p:txBody>
      </p:sp>
      <p:sp>
        <p:nvSpPr>
          <p:cNvPr id="9" name="Shape 5"/>
          <p:cNvSpPr/>
          <p:nvPr/>
        </p:nvSpPr>
        <p:spPr>
          <a:xfrm>
            <a:off x="9143999" y="2671376"/>
            <a:ext cx="6510707" cy="2563060"/>
          </a:xfrm>
          <a:prstGeom prst="roundRect">
            <a:avLst>
              <a:gd name="adj" fmla="val 5751"/>
            </a:avLst>
          </a:prstGeom>
          <a:solidFill>
            <a:srgbClr val="FFFFFF"/>
          </a:solidFill>
          <a:ln w="15240">
            <a:solidFill>
              <a:srgbClr val="BACFDD"/>
            </a:solidFill>
            <a:prstDash val="solid"/>
          </a:ln>
        </p:spPr>
      </p:sp>
      <p:pic>
        <p:nvPicPr>
          <p:cNvPr id="10" name="Image 1"/>
          <p:cNvPicPr>
            <a:picLocks noChangeAspect="1"/>
          </p:cNvPicPr>
          <p:nvPr/>
        </p:nvPicPr>
        <p:blipFill>
          <a:blip r:embed="rId4"/>
          <a:stretch>
            <a:fillRect/>
          </a:stretch>
        </p:blipFill>
        <p:spPr>
          <a:xfrm>
            <a:off x="8969809" y="2897338"/>
            <a:ext cx="219489" cy="2214880"/>
          </a:xfrm>
          <a:prstGeom prst="rect">
            <a:avLst/>
          </a:prstGeom>
        </p:spPr>
      </p:pic>
      <p:sp>
        <p:nvSpPr>
          <p:cNvPr id="11" name="Text 6"/>
          <p:cNvSpPr/>
          <p:nvPr/>
        </p:nvSpPr>
        <p:spPr>
          <a:xfrm>
            <a:off x="9342239" y="2942307"/>
            <a:ext cx="1701665" cy="290947"/>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400" b="1" dirty="0">
                <a:solidFill>
                  <a:srgbClr val="FF0000"/>
                </a:solidFill>
                <a:latin typeface="Barlow Bold" panose="00000800000000000000" pitchFamily="34" charset="0"/>
                <a:ea typeface="Barlow Bold" panose="00000800000000000000" pitchFamily="34" charset="-122"/>
                <a:cs typeface="Barlow Bold" panose="00000800000000000000" pitchFamily="34" charset="-120"/>
              </a:rPr>
              <a:t>Thách thức đáng kể</a:t>
            </a:r>
            <a:endParaRPr lang="en-US" sz="2400" dirty="0">
              <a:solidFill>
                <a:srgbClr val="FF0000"/>
              </a:solidFill>
            </a:endParaRPr>
          </a:p>
        </p:txBody>
      </p:sp>
      <p:sp>
        <p:nvSpPr>
          <p:cNvPr id="12" name="Text 7"/>
          <p:cNvSpPr/>
          <p:nvPr/>
        </p:nvSpPr>
        <p:spPr>
          <a:xfrm>
            <a:off x="9342239" y="3238416"/>
            <a:ext cx="5977022" cy="565635"/>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chemeClr val="tx1">
                    <a:lumMod val="65000"/>
                    <a:lumOff val="35000"/>
                  </a:schemeClr>
                </a:solidFill>
                <a:latin typeface="+mj-lt"/>
                <a:ea typeface="Montserrat" panose="00000500000000000000" pitchFamily="34" charset="-122"/>
                <a:cs typeface="Montserrat" panose="00000500000000000000" pitchFamily="34" charset="-120"/>
              </a:rPr>
              <a:t>Hơn 70% lực lượng lao động chưa qua đào tạo, khoảng cách kỹ năng số lớn, nguy cơ thất nghiệp cơ cấu gần 9 triệu việc làm và bất bình đẳng vùng miền là những thách thức lớn.</a:t>
            </a:r>
            <a:endParaRPr lang="en-US" sz="2000" b="1" dirty="0">
              <a:solidFill>
                <a:schemeClr val="tx1">
                  <a:lumMod val="65000"/>
                  <a:lumOff val="35000"/>
                </a:schemeClr>
              </a:solidFill>
              <a:latin typeface="+mj-lt"/>
            </a:endParaRPr>
          </a:p>
        </p:txBody>
      </p:sp>
      <p:pic>
        <p:nvPicPr>
          <p:cNvPr id="14" name="Image 2"/>
          <p:cNvPicPr>
            <a:picLocks noChangeAspect="1"/>
          </p:cNvPicPr>
          <p:nvPr/>
        </p:nvPicPr>
        <p:blipFill>
          <a:blip r:embed="rId5"/>
          <a:stretch>
            <a:fillRect/>
          </a:stretch>
        </p:blipFill>
        <p:spPr>
          <a:xfrm>
            <a:off x="2193951" y="5941857"/>
            <a:ext cx="686633" cy="1021913"/>
          </a:xfrm>
          <a:prstGeom prst="rect">
            <a:avLst/>
          </a:prstGeom>
        </p:spPr>
      </p:pic>
      <p:sp>
        <p:nvSpPr>
          <p:cNvPr id="15" name="Text 9"/>
          <p:cNvSpPr/>
          <p:nvPr/>
        </p:nvSpPr>
        <p:spPr>
          <a:xfrm>
            <a:off x="3017864" y="5991460"/>
            <a:ext cx="1992868" cy="225862"/>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000" b="1" dirty="0">
                <a:solidFill>
                  <a:srgbClr val="0070C0"/>
                </a:solidFill>
                <a:latin typeface="+mj-lt"/>
                <a:ea typeface="Barlow Bold" panose="00000800000000000000" pitchFamily="34" charset="-122"/>
                <a:cs typeface="Barlow Bold" panose="00000800000000000000" pitchFamily="34" charset="-120"/>
              </a:rPr>
              <a:t>Khung phân tích đa chiều</a:t>
            </a:r>
            <a:endParaRPr lang="en-US" sz="2000" dirty="0">
              <a:solidFill>
                <a:srgbClr val="0070C0"/>
              </a:solidFill>
              <a:latin typeface="+mj-lt"/>
            </a:endParaRPr>
          </a:p>
        </p:txBody>
      </p:sp>
      <p:sp>
        <p:nvSpPr>
          <p:cNvPr id="16" name="Text 10"/>
          <p:cNvSpPr/>
          <p:nvPr/>
        </p:nvSpPr>
        <p:spPr>
          <a:xfrm>
            <a:off x="3017864" y="6348051"/>
            <a:ext cx="12708017" cy="439102"/>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00"/>
              </a:lnSpc>
              <a:buNone/>
            </a:pP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Nghiên cứu xây dựng khung phân tích tác động của AI đến thị trường lao động Việt Nam từ các góc độ công nghệ, kinh tế, xã hội và chính sách, mang lại cái nhìn toàn cảnh và có tính ứng dụng cao.</a:t>
            </a:r>
            <a:endParaRPr lang="en-US" b="1" dirty="0">
              <a:solidFill>
                <a:schemeClr val="tx1">
                  <a:lumMod val="65000"/>
                  <a:lumOff val="35000"/>
                </a:schemeClr>
              </a:solidFill>
              <a:latin typeface="+mj-lt"/>
            </a:endParaRPr>
          </a:p>
        </p:txBody>
      </p:sp>
      <p:pic>
        <p:nvPicPr>
          <p:cNvPr id="17" name="Image 3"/>
          <p:cNvPicPr>
            <a:picLocks noChangeAspect="1"/>
          </p:cNvPicPr>
          <p:nvPr/>
        </p:nvPicPr>
        <p:blipFill>
          <a:blip r:embed="rId6"/>
          <a:stretch>
            <a:fillRect/>
          </a:stretch>
        </p:blipFill>
        <p:spPr>
          <a:xfrm>
            <a:off x="2193951" y="6963771"/>
            <a:ext cx="686633" cy="1021913"/>
          </a:xfrm>
          <a:prstGeom prst="rect">
            <a:avLst/>
          </a:prstGeom>
        </p:spPr>
      </p:pic>
      <p:sp>
        <p:nvSpPr>
          <p:cNvPr id="18" name="Text 11"/>
          <p:cNvSpPr/>
          <p:nvPr/>
        </p:nvSpPr>
        <p:spPr>
          <a:xfrm>
            <a:off x="3017864" y="7101050"/>
            <a:ext cx="2650927" cy="225862"/>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000" b="1" dirty="0">
                <a:solidFill>
                  <a:srgbClr val="0070C0"/>
                </a:solidFill>
                <a:latin typeface="+mj-lt"/>
                <a:ea typeface="Barlow Bold" panose="00000800000000000000" pitchFamily="34" charset="-122"/>
                <a:cs typeface="Barlow Bold" panose="00000800000000000000" pitchFamily="34" charset="-120"/>
              </a:rPr>
              <a:t>Nghịch lý kép trong chuyển đổi số</a:t>
            </a:r>
            <a:endParaRPr lang="en-US" sz="2000" dirty="0">
              <a:solidFill>
                <a:srgbClr val="0070C0"/>
              </a:solidFill>
              <a:latin typeface="+mj-lt"/>
            </a:endParaRPr>
          </a:p>
        </p:txBody>
      </p:sp>
      <p:sp>
        <p:nvSpPr>
          <p:cNvPr id="19" name="Text 12"/>
          <p:cNvSpPr/>
          <p:nvPr/>
        </p:nvSpPr>
        <p:spPr>
          <a:xfrm>
            <a:off x="3017864" y="7409303"/>
            <a:ext cx="12708017" cy="439102"/>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00"/>
              </a:lnSpc>
              <a:buNone/>
            </a:pP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AI tạo ra nhiều ngành nghề mới (AI Engineer, Data Scientist) và nâng cao năng suất 20–25%, đồng thời đe dọa thay thế hàng triệu công việc truyền thống và làm sâu sắc khoảng cách kỹ năng.</a:t>
            </a:r>
            <a:endParaRPr lang="en-US" b="1" dirty="0">
              <a:solidFill>
                <a:schemeClr val="tx1">
                  <a:lumMod val="65000"/>
                  <a:lumOff val="35000"/>
                </a:schemeClr>
              </a:solidFill>
              <a:latin typeface="+mj-lt"/>
            </a:endParaRPr>
          </a:p>
        </p:txBody>
      </p:sp>
      <p:pic>
        <p:nvPicPr>
          <p:cNvPr id="20" name="Image 4"/>
          <p:cNvPicPr>
            <a:picLocks noChangeAspect="1"/>
          </p:cNvPicPr>
          <p:nvPr/>
        </p:nvPicPr>
        <p:blipFill>
          <a:blip r:embed="rId7"/>
          <a:stretch>
            <a:fillRect/>
          </a:stretch>
        </p:blipFill>
        <p:spPr>
          <a:xfrm>
            <a:off x="2193951" y="7985684"/>
            <a:ext cx="686633" cy="823913"/>
          </a:xfrm>
          <a:prstGeom prst="rect">
            <a:avLst/>
          </a:prstGeom>
        </p:spPr>
      </p:pic>
      <p:sp>
        <p:nvSpPr>
          <p:cNvPr id="21" name="Text 13"/>
          <p:cNvSpPr/>
          <p:nvPr/>
        </p:nvSpPr>
        <p:spPr>
          <a:xfrm>
            <a:off x="3017864" y="8122963"/>
            <a:ext cx="3083957" cy="225862"/>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000" b="1" dirty="0">
                <a:solidFill>
                  <a:srgbClr val="0070C0"/>
                </a:solidFill>
                <a:latin typeface="+mj-lt"/>
                <a:ea typeface="Barlow Bold" panose="00000800000000000000" pitchFamily="34" charset="-122"/>
                <a:cs typeface="Barlow Bold" panose="00000800000000000000" pitchFamily="34" charset="-120"/>
              </a:rPr>
              <a:t>Mô hình "tam giác chiến lược thích ứng"</a:t>
            </a:r>
            <a:endParaRPr lang="en-US" sz="2000" dirty="0">
              <a:solidFill>
                <a:srgbClr val="0070C0"/>
              </a:solidFill>
              <a:latin typeface="+mj-lt"/>
            </a:endParaRPr>
          </a:p>
        </p:txBody>
      </p:sp>
      <p:sp>
        <p:nvSpPr>
          <p:cNvPr id="22" name="Text 14"/>
          <p:cNvSpPr/>
          <p:nvPr/>
        </p:nvSpPr>
        <p:spPr>
          <a:xfrm>
            <a:off x="3017864" y="8431216"/>
            <a:ext cx="12708017" cy="219551"/>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00"/>
              </a:lnSpc>
              <a:buNone/>
            </a:pP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Phối hợp đồng bộ giữa Nhà nước (chính sách), Doanh nghiệp (AI nhân văn, đào tạo) và Người lao động (học tập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suốt</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đời</a:t>
            </a: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a:t>
            </a:r>
            <a:endParaRPr lang="en-US" b="1" dirty="0">
              <a:solidFill>
                <a:schemeClr val="tx1">
                  <a:lumMod val="65000"/>
                  <a:lumOff val="35000"/>
                </a:schemeClr>
              </a:solidFill>
              <a:latin typeface="+mj-lt"/>
            </a:endParaRPr>
          </a:p>
        </p:txBody>
      </p:sp>
      <p:pic>
        <p:nvPicPr>
          <p:cNvPr id="23" name="Image 5"/>
          <p:cNvPicPr>
            <a:picLocks noChangeAspect="1"/>
          </p:cNvPicPr>
          <p:nvPr/>
        </p:nvPicPr>
        <p:blipFill>
          <a:blip r:embed="rId8"/>
          <a:stretch>
            <a:fillRect/>
          </a:stretch>
        </p:blipFill>
        <p:spPr>
          <a:xfrm>
            <a:off x="2193951" y="8809597"/>
            <a:ext cx="686633" cy="1021913"/>
          </a:xfrm>
          <a:prstGeom prst="rect">
            <a:avLst/>
          </a:prstGeom>
        </p:spPr>
      </p:pic>
      <p:sp>
        <p:nvSpPr>
          <p:cNvPr id="24" name="Text 15"/>
          <p:cNvSpPr/>
          <p:nvPr/>
        </p:nvSpPr>
        <p:spPr>
          <a:xfrm>
            <a:off x="3017864" y="8946876"/>
            <a:ext cx="2905244" cy="225862"/>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2000" b="1" dirty="0">
                <a:solidFill>
                  <a:srgbClr val="0070C0"/>
                </a:solidFill>
                <a:latin typeface="+mj-lt"/>
                <a:ea typeface="Barlow Bold" panose="00000800000000000000" pitchFamily="34" charset="-122"/>
                <a:cs typeface="Barlow Bold" panose="00000800000000000000" pitchFamily="34" charset="-120"/>
              </a:rPr>
              <a:t>Tầm quan trọng của yếu tố con người</a:t>
            </a:r>
            <a:endParaRPr lang="en-US" sz="2000" dirty="0">
              <a:solidFill>
                <a:srgbClr val="0070C0"/>
              </a:solidFill>
              <a:latin typeface="+mj-lt"/>
            </a:endParaRPr>
          </a:p>
        </p:txBody>
      </p:sp>
      <p:sp>
        <p:nvSpPr>
          <p:cNvPr id="25" name="Text 16"/>
          <p:cNvSpPr/>
          <p:nvPr/>
        </p:nvSpPr>
        <p:spPr>
          <a:xfrm>
            <a:off x="3017864" y="9255128"/>
            <a:ext cx="12708017" cy="439102"/>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00"/>
              </a:lnSpc>
              <a:buNone/>
            </a:pPr>
            <a:r>
              <a:rPr lang="en-US" b="1" dirty="0">
                <a:solidFill>
                  <a:schemeClr val="tx1">
                    <a:lumMod val="65000"/>
                    <a:lumOff val="35000"/>
                  </a:schemeClr>
                </a:solidFill>
                <a:latin typeface="+mj-lt"/>
                <a:ea typeface="Montserrat" panose="00000500000000000000" pitchFamily="34" charset="-122"/>
                <a:cs typeface="Montserrat" panose="00000500000000000000" pitchFamily="34" charset="-120"/>
              </a:rPr>
              <a:t>Xác định các kỹ năng "khó bị thay thế" như sáng tạo, trực giác, đồng cảm và tư duy phản biện, định hướng chính sách giáo dục và đào tạo, khẳng định AI phải được thiết kế để "bổ trợ" giá trị nhân văn.</a:t>
            </a:r>
            <a:endParaRPr lang="en-US" b="1" dirty="0">
              <a:solidFill>
                <a:schemeClr val="tx1">
                  <a:lumMod val="65000"/>
                  <a:lumOff val="35000"/>
                </a:schemeClr>
              </a:solidFill>
              <a:latin typeface="+mj-lt"/>
            </a:endParaRPr>
          </a:p>
        </p:txBody>
      </p:sp>
      <p:sp>
        <p:nvSpPr>
          <p:cNvPr id="30" name="Google Shape;180;p4"/>
          <p:cNvSpPr/>
          <p:nvPr/>
        </p:nvSpPr>
        <p:spPr>
          <a:xfrm>
            <a:off x="1975831" y="1077003"/>
            <a:ext cx="14118217" cy="1463643"/>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3" name="Text 0"/>
          <p:cNvSpPr/>
          <p:nvPr/>
        </p:nvSpPr>
        <p:spPr>
          <a:xfrm>
            <a:off x="4014298" y="293395"/>
            <a:ext cx="8885396" cy="45160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550"/>
              </a:lnSpc>
              <a:buNone/>
            </a:pPr>
            <a:r>
              <a:rPr lang="en-US" sz="3600" b="1" dirty="0">
                <a:solidFill>
                  <a:srgbClr val="366092"/>
                </a:solidFill>
                <a:latin typeface="Barlow Bold" panose="00000800000000000000" pitchFamily="34" charset="0"/>
                <a:ea typeface="Barlow Bold" panose="00000800000000000000" pitchFamily="34" charset="-122"/>
                <a:cs typeface="Barlow Bold" panose="00000800000000000000" pitchFamily="34" charset="-120"/>
              </a:rPr>
              <a:t>Kết Luận: AI và Tương Lai Thị Trường Lao Động Việt Nam</a:t>
            </a:r>
            <a:endParaRPr lang="en-US" sz="3600" dirty="0">
              <a:solidFill>
                <a:srgbClr val="366092"/>
              </a:solidFill>
            </a:endParaRPr>
          </a:p>
        </p:txBody>
      </p:sp>
      <p:sp>
        <p:nvSpPr>
          <p:cNvPr id="4" name="Text 1"/>
          <p:cNvSpPr/>
          <p:nvPr/>
        </p:nvSpPr>
        <p:spPr>
          <a:xfrm>
            <a:off x="2193952" y="1118855"/>
            <a:ext cx="13531929" cy="439102"/>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n-US" sz="2000" b="1" dirty="0">
                <a:solidFill>
                  <a:srgbClr val="384653"/>
                </a:solidFill>
                <a:latin typeface="+mj-lt"/>
                <a:ea typeface="Montserrat" panose="00000500000000000000" pitchFamily="34" charset="-122"/>
                <a:cs typeface="Montserrat" panose="00000500000000000000" pitchFamily="34" charset="-120"/>
              </a:rPr>
              <a:t>Nghiên cứu cho thấy tác động của AI đến thị trường lao động theo quy luật phân tầng: thay thế công việc cơ học, mở rộng phân tích dữ liệu, và tiến tới mô phỏng năng lực trực giác, trong khi trí tuệ đồng cảm vẫn là "pháo đài cuối cùng" của con người. </a:t>
            </a:r>
            <a:endParaRPr lang="en-US" sz="2000" b="1" dirty="0">
              <a:latin typeface="+mj-lt"/>
            </a:endParaRPr>
          </a:p>
        </p:txBody>
      </p:sp>
      <p:sp>
        <p:nvSpPr>
          <p:cNvPr id="31" name="Google Shape;180;p4"/>
          <p:cNvSpPr/>
          <p:nvPr/>
        </p:nvSpPr>
        <p:spPr>
          <a:xfrm>
            <a:off x="238277" y="7326913"/>
            <a:ext cx="1742729" cy="1030752"/>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13" name="Text 8"/>
          <p:cNvSpPr/>
          <p:nvPr/>
        </p:nvSpPr>
        <p:spPr>
          <a:xfrm>
            <a:off x="269100" y="7496096"/>
            <a:ext cx="1765678" cy="203315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00"/>
              </a:lnSpc>
              <a:buNone/>
            </a:pPr>
            <a:r>
              <a:rPr lang="en-US" sz="2800" b="1" dirty="0" err="1">
                <a:solidFill>
                  <a:srgbClr val="366092"/>
                </a:solidFill>
                <a:latin typeface="+mj-lt"/>
                <a:ea typeface="Barlow Bold" panose="00000800000000000000" pitchFamily="34" charset="-122"/>
                <a:cs typeface="Barlow Bold" panose="00000800000000000000" pitchFamily="34" charset="-120"/>
              </a:rPr>
              <a:t>Đóng</a:t>
            </a:r>
            <a:r>
              <a:rPr lang="en-US" sz="2800" b="1" dirty="0">
                <a:solidFill>
                  <a:srgbClr val="366092"/>
                </a:solidFill>
                <a:latin typeface="+mj-lt"/>
                <a:ea typeface="Barlow Bold" panose="00000800000000000000" pitchFamily="34" charset="-122"/>
                <a:cs typeface="Barlow Bold" panose="00000800000000000000" pitchFamily="34" charset="-120"/>
              </a:rPr>
              <a:t> </a:t>
            </a:r>
            <a:r>
              <a:rPr lang="en-US" sz="2800" b="1" dirty="0" err="1">
                <a:solidFill>
                  <a:srgbClr val="366092"/>
                </a:solidFill>
                <a:latin typeface="+mj-lt"/>
                <a:ea typeface="Barlow Bold" panose="00000800000000000000" pitchFamily="34" charset="-122"/>
                <a:cs typeface="Barlow Bold" panose="00000800000000000000" pitchFamily="34" charset="-120"/>
              </a:rPr>
              <a:t>góp</a:t>
            </a:r>
            <a:r>
              <a:rPr lang="en-US" sz="2800" b="1" dirty="0">
                <a:solidFill>
                  <a:srgbClr val="366092"/>
                </a:solidFill>
                <a:latin typeface="+mj-lt"/>
                <a:ea typeface="Barlow Bold" panose="00000800000000000000" pitchFamily="34" charset="-122"/>
                <a:cs typeface="Barlow Bold" panose="00000800000000000000" pitchFamily="34" charset="-120"/>
              </a:rPr>
              <a:t> </a:t>
            </a:r>
          </a:p>
          <a:p>
            <a:pPr marL="0" indent="0" algn="l">
              <a:lnSpc>
                <a:spcPts val="2800"/>
              </a:lnSpc>
              <a:buNone/>
            </a:pPr>
            <a:r>
              <a:rPr lang="en-US" sz="2800" b="1" dirty="0">
                <a:solidFill>
                  <a:srgbClr val="366092"/>
                </a:solidFill>
                <a:latin typeface="+mj-lt"/>
                <a:ea typeface="Barlow Bold" panose="00000800000000000000" pitchFamily="34" charset="-122"/>
                <a:cs typeface="Barlow Bold" panose="00000800000000000000" pitchFamily="34" charset="-120"/>
              </a:rPr>
              <a:t>Khoa học</a:t>
            </a:r>
            <a:endParaRPr lang="en-US" sz="2800" dirty="0">
              <a:solidFill>
                <a:srgbClr val="366092"/>
              </a:solidFill>
              <a:latin typeface="+mj-lt"/>
            </a:endParaRPr>
          </a:p>
        </p:txBody>
      </p:sp>
      <p:sp>
        <p:nvSpPr>
          <p:cNvPr id="32" name="TextBox 31"/>
          <p:cNvSpPr txBox="1"/>
          <p:nvPr/>
        </p:nvSpPr>
        <p:spPr>
          <a:xfrm>
            <a:off x="9371872" y="9762602"/>
            <a:ext cx="656296" cy="1169551"/>
          </a:xfrm>
          <a:prstGeom prst="rect">
            <a:avLst/>
          </a:prstGeom>
          <a:noFill/>
        </p:spPr>
        <p:txBody>
          <a:bodyPr wrap="square" rtlCol="0">
            <a:spAutoFit/>
          </a:bodyPr>
          <a:lstStyle/>
          <a:p>
            <a:r>
              <a:rPr lang="en-US" sz="2800" b="1" dirty="0"/>
              <a:t>28</a:t>
            </a:r>
          </a:p>
          <a:p>
            <a:endParaRPr lang="en-US" sz="2800" b="1" dirty="0"/>
          </a:p>
          <a:p>
            <a:endParaRPr lang="en-US" b="1" dirty="0"/>
          </a:p>
        </p:txBody>
      </p:sp>
      <p:sp>
        <p:nvSpPr>
          <p:cNvPr id="50" name="Google Shape;184;p4">
            <a:extLst>
              <a:ext uri="{FF2B5EF4-FFF2-40B4-BE49-F238E27FC236}">
                <a16:creationId xmlns:a16="http://schemas.microsoft.com/office/drawing/2014/main" id="{66C01103-C320-4A1C-9B45-F67EBA0858EF}"/>
              </a:ext>
            </a:extLst>
          </p:cNvPr>
          <p:cNvSpPr/>
          <p:nvPr/>
        </p:nvSpPr>
        <p:spPr>
          <a:xfrm>
            <a:off x="15832828" y="9209997"/>
            <a:ext cx="2317892"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9"/>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2;p2"/>
          <p:cNvSpPr/>
          <p:nvPr/>
        </p:nvSpPr>
        <p:spPr>
          <a:xfrm>
            <a:off x="151313" y="-408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sp>
      <p:sp>
        <p:nvSpPr>
          <p:cNvPr id="5" name="Google Shape;123;p2"/>
          <p:cNvSpPr/>
          <p:nvPr/>
        </p:nvSpPr>
        <p:spPr>
          <a:xfrm>
            <a:off x="1083590" y="1723484"/>
            <a:ext cx="16655769" cy="1995867"/>
          </a:xfrm>
          <a:custGeom>
            <a:avLst/>
            <a:gdLst/>
            <a:ahLst/>
            <a:cxnLst/>
            <a:rect l="l" t="t" r="r" b="b"/>
            <a:pathLst>
              <a:path w="5044351" h="2398748" extrusionOk="0">
                <a:moveTo>
                  <a:pt x="0" y="0"/>
                </a:moveTo>
                <a:lnTo>
                  <a:pt x="5044351" y="0"/>
                </a:lnTo>
                <a:lnTo>
                  <a:pt x="5044351" y="2398748"/>
                </a:lnTo>
                <a:lnTo>
                  <a:pt x="0" y="2398748"/>
                </a:lnTo>
                <a:close/>
              </a:path>
            </a:pathLst>
          </a:custGeom>
          <a:solidFill>
            <a:srgbClr val="FFFFFF"/>
          </a:solidFill>
          <a:ln>
            <a:noFill/>
          </a:ln>
        </p:spPr>
        <p:txBody>
          <a:bodyPr/>
          <a:lstStyle/>
          <a:p>
            <a:endParaRPr lang="en-US" dirty="0"/>
          </a:p>
          <a:p>
            <a:endParaRPr lang="en-US" dirty="0"/>
          </a:p>
          <a:p>
            <a:endParaRPr lang="en-US" dirty="0"/>
          </a:p>
          <a:p>
            <a:endParaRPr lang="en-US" dirty="0"/>
          </a:p>
          <a:p>
            <a:r>
              <a:rPr lang="vi-VN" sz="2000" dirty="0"/>
              <a:t>Nguyễn, Q</a:t>
            </a:r>
            <a:r>
              <a:rPr lang="en-US" sz="2000" dirty="0" err="1"/>
              <a:t>uang</a:t>
            </a:r>
            <a:r>
              <a:rPr lang="en-US" sz="2000" dirty="0"/>
              <a:t> Anh</a:t>
            </a:r>
            <a:r>
              <a:rPr lang="vi-VN" sz="2000" dirty="0"/>
              <a:t>, &amp; Huỳnh, T. H. (2022). </a:t>
            </a:r>
            <a:r>
              <a:rPr lang="vi-VN" sz="2000" i="1" dirty="0"/>
              <a:t>Tác động của tự động hóa và trí tuệ nhân tạo (AI) đến nguồn nhân lực Việt Nam</a:t>
            </a:r>
            <a:r>
              <a:rPr lang="vi-VN" sz="2000" dirty="0"/>
              <a:t> [The impact of automation and artificial intelligence (AI) on human resources in Vietnam]. </a:t>
            </a:r>
            <a:r>
              <a:rPr lang="vi-VN" sz="2000" i="1" dirty="0"/>
              <a:t>Tạp chí Quản lý Kinh tế và Kỹ thuật</a:t>
            </a:r>
            <a:r>
              <a:rPr lang="vi-VN" sz="2000" dirty="0"/>
              <a:t>, (20), 44–52. </a:t>
            </a:r>
            <a:r>
              <a:rPr lang="vi-VN" sz="2000" dirty="0">
                <a:hlinkClick r:id="rId4"/>
              </a:rPr>
              <a:t>https://tckhyersin.edu.vn/Data/Upload/MagazineArticle/20/5.%20Nguy%E1%BB%85n%20Quang%20Anh%20-%20QLKT%20(44%20-%2052).pdf</a:t>
            </a:r>
            <a:endParaRPr lang="vi-VN" sz="2000" dirty="0"/>
          </a:p>
        </p:txBody>
      </p:sp>
      <p:sp>
        <p:nvSpPr>
          <p:cNvPr id="7" name="Google Shape;125;p2"/>
          <p:cNvSpPr/>
          <p:nvPr/>
        </p:nvSpPr>
        <p:spPr>
          <a:xfrm rot="-278358">
            <a:off x="-3195670" y="-40676"/>
            <a:ext cx="6446416" cy="1668495"/>
          </a:xfrm>
          <a:custGeom>
            <a:avLst/>
            <a:gdLst/>
            <a:ahLst/>
            <a:cxnLst/>
            <a:rect l="l" t="t" r="r" b="b"/>
            <a:pathLst>
              <a:path w="5304464" h="1668495" extrusionOk="0">
                <a:moveTo>
                  <a:pt x="0" y="0"/>
                </a:moveTo>
                <a:lnTo>
                  <a:pt x="5304465" y="0"/>
                </a:lnTo>
                <a:lnTo>
                  <a:pt x="5304465" y="1668495"/>
                </a:lnTo>
                <a:lnTo>
                  <a:pt x="0" y="1668495"/>
                </a:lnTo>
                <a:lnTo>
                  <a:pt x="0" y="0"/>
                </a:lnTo>
                <a:close/>
              </a:path>
            </a:pathLst>
          </a:custGeom>
          <a:blipFill rotWithShape="1">
            <a:blip r:embed="rId5"/>
            <a:stretch>
              <a:fillRect/>
            </a:stretch>
          </a:blipFill>
          <a:ln>
            <a:noFill/>
          </a:ln>
        </p:spPr>
      </p:sp>
      <p:pic>
        <p:nvPicPr>
          <p:cNvPr id="15" name="Picture 14"/>
          <p:cNvPicPr>
            <a:picLocks noChangeAspect="1"/>
          </p:cNvPicPr>
          <p:nvPr/>
        </p:nvPicPr>
        <p:blipFill>
          <a:blip r:embed="rId6"/>
          <a:stretch>
            <a:fillRect/>
          </a:stretch>
        </p:blipFill>
        <p:spPr>
          <a:xfrm>
            <a:off x="5350843" y="267893"/>
            <a:ext cx="1152972" cy="1152972"/>
          </a:xfrm>
          <a:prstGeom prst="rect">
            <a:avLst/>
          </a:prstGeom>
        </p:spPr>
      </p:pic>
      <p:sp>
        <p:nvSpPr>
          <p:cNvPr id="16" name="TextBox 15"/>
          <p:cNvSpPr txBox="1"/>
          <p:nvPr/>
        </p:nvSpPr>
        <p:spPr>
          <a:xfrm>
            <a:off x="9295313" y="9445967"/>
            <a:ext cx="656296" cy="1600438"/>
          </a:xfrm>
          <a:prstGeom prst="rect">
            <a:avLst/>
          </a:prstGeom>
          <a:noFill/>
        </p:spPr>
        <p:txBody>
          <a:bodyPr wrap="square" rtlCol="0">
            <a:spAutoFit/>
          </a:bodyPr>
          <a:lstStyle/>
          <a:p>
            <a:r>
              <a:rPr lang="en-US" sz="2800" b="1" dirty="0"/>
              <a:t>30</a:t>
            </a:r>
          </a:p>
          <a:p>
            <a:endParaRPr lang="en-US" sz="2800" b="1" dirty="0"/>
          </a:p>
          <a:p>
            <a:endParaRPr lang="en-US" sz="2800" b="1" dirty="0"/>
          </a:p>
          <a:p>
            <a:endParaRPr lang="en-US" b="1" dirty="0"/>
          </a:p>
        </p:txBody>
      </p:sp>
      <p:sp>
        <p:nvSpPr>
          <p:cNvPr id="17" name="Google Shape;123;p2"/>
          <p:cNvSpPr/>
          <p:nvPr/>
        </p:nvSpPr>
        <p:spPr>
          <a:xfrm>
            <a:off x="6787252" y="413617"/>
            <a:ext cx="4713495" cy="973179"/>
          </a:xfrm>
          <a:custGeom>
            <a:avLst/>
            <a:gdLst/>
            <a:ahLst/>
            <a:cxnLst/>
            <a:rect l="l" t="t" r="r" b="b"/>
            <a:pathLst>
              <a:path w="5044351" h="2398748" extrusionOk="0">
                <a:moveTo>
                  <a:pt x="0" y="0"/>
                </a:moveTo>
                <a:lnTo>
                  <a:pt x="5044351" y="0"/>
                </a:lnTo>
                <a:lnTo>
                  <a:pt x="5044351" y="2398748"/>
                </a:lnTo>
                <a:lnTo>
                  <a:pt x="0" y="2398748"/>
                </a:lnTo>
                <a:close/>
              </a:path>
            </a:pathLst>
          </a:custGeom>
          <a:solidFill>
            <a:srgbClr val="FFFFFF"/>
          </a:solidFill>
          <a:ln>
            <a:noFill/>
          </a:ln>
        </p:spPr>
      </p:sp>
      <p:sp>
        <p:nvSpPr>
          <p:cNvPr id="33" name="Text 0">
            <a:extLst>
              <a:ext uri="{FF2B5EF4-FFF2-40B4-BE49-F238E27FC236}">
                <a16:creationId xmlns:a16="http://schemas.microsoft.com/office/drawing/2014/main" id="{5C4B6C0B-A309-469E-A0F5-9398BBE9DCA2}"/>
              </a:ext>
            </a:extLst>
          </p:cNvPr>
          <p:cNvSpPr/>
          <p:nvPr/>
        </p:nvSpPr>
        <p:spPr>
          <a:xfrm>
            <a:off x="7048775" y="743057"/>
            <a:ext cx="3368415" cy="363141"/>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950"/>
              </a:lnSpc>
              <a:buNone/>
            </a:pPr>
            <a:r>
              <a:rPr lang="en-US" sz="3600" b="1" dirty="0">
                <a:solidFill>
                  <a:schemeClr val="bg2">
                    <a:lumMod val="60000"/>
                    <a:lumOff val="40000"/>
                  </a:schemeClr>
                </a:solidFill>
                <a:latin typeface="+mj-lt"/>
                <a:ea typeface="Host Grotesk Medium" panose="020B0504030402000203" pitchFamily="34" charset="-122"/>
                <a:cs typeface="Host Grotesk Medium" panose="020B0504030402000203" pitchFamily="34" charset="-120"/>
              </a:rPr>
              <a:t>Tài Liệu Tham Khảo</a:t>
            </a:r>
            <a:endParaRPr lang="en-US" sz="3600" b="1" dirty="0">
              <a:solidFill>
                <a:schemeClr val="bg2">
                  <a:lumMod val="60000"/>
                  <a:lumOff val="40000"/>
                </a:schemeClr>
              </a:solidFill>
              <a:latin typeface="+mj-lt"/>
            </a:endParaRPr>
          </a:p>
        </p:txBody>
      </p:sp>
      <p:sp>
        <p:nvSpPr>
          <p:cNvPr id="35" name="Text 2">
            <a:extLst>
              <a:ext uri="{FF2B5EF4-FFF2-40B4-BE49-F238E27FC236}">
                <a16:creationId xmlns:a16="http://schemas.microsoft.com/office/drawing/2014/main" id="{40CE4173-F2EC-4755-BFCF-47B200CF487D}"/>
              </a:ext>
            </a:extLst>
          </p:cNvPr>
          <p:cNvSpPr/>
          <p:nvPr/>
        </p:nvSpPr>
        <p:spPr>
          <a:xfrm>
            <a:off x="1130547" y="2215848"/>
            <a:ext cx="2251121" cy="467551"/>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3200" b="1" dirty="0">
                <a:solidFill>
                  <a:srgbClr val="2E3C4E"/>
                </a:solidFill>
                <a:latin typeface="+mj-lt"/>
                <a:ea typeface="Host Grotesk Medium" panose="020B0504030402000203" pitchFamily="34" charset="-122"/>
                <a:cs typeface="Host Grotesk Medium" panose="020B0504030402000203" pitchFamily="34" charset="-120"/>
              </a:rPr>
              <a:t>Tài Liệu Chính</a:t>
            </a:r>
            <a:endParaRPr lang="en-US" sz="3200" b="1" dirty="0">
              <a:latin typeface="+mj-lt"/>
            </a:endParaRPr>
          </a:p>
        </p:txBody>
      </p:sp>
      <p:sp>
        <p:nvSpPr>
          <p:cNvPr id="36" name="Text 3">
            <a:extLst>
              <a:ext uri="{FF2B5EF4-FFF2-40B4-BE49-F238E27FC236}">
                <a16:creationId xmlns:a16="http://schemas.microsoft.com/office/drawing/2014/main" id="{EC71A541-1827-41A5-BAD1-D28CD6F50806}"/>
              </a:ext>
            </a:extLst>
          </p:cNvPr>
          <p:cNvSpPr/>
          <p:nvPr/>
        </p:nvSpPr>
        <p:spPr>
          <a:xfrm>
            <a:off x="1967129" y="2417090"/>
            <a:ext cx="10880191" cy="748181"/>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1400"/>
              </a:lnSpc>
              <a:buSzPct val="100000"/>
              <a:buChar char="•"/>
            </a:pPr>
            <a:endParaRPr lang="en-US" sz="1400" u="sng" dirty="0">
              <a:solidFill>
                <a:srgbClr val="3A6B7E"/>
              </a:solidFill>
              <a:latin typeface="+mj-lt"/>
              <a:ea typeface="Roboto" panose="02000000000000000000" pitchFamily="34" charset="-122"/>
              <a:cs typeface="Roboto" panose="02000000000000000000" pitchFamily="34" charset="-120"/>
            </a:endParaRPr>
          </a:p>
          <a:p>
            <a:pPr marL="342900" indent="-342900">
              <a:lnSpc>
                <a:spcPts val="1400"/>
              </a:lnSpc>
              <a:buSzPct val="100000"/>
              <a:buChar char="•"/>
            </a:pPr>
            <a:endParaRPr lang="en-US" sz="1400" u="sng" dirty="0">
              <a:solidFill>
                <a:srgbClr val="3A6B7E"/>
              </a:solidFill>
              <a:latin typeface="+mj-lt"/>
              <a:ea typeface="Roboto" panose="02000000000000000000" pitchFamily="34" charset="-122"/>
              <a:cs typeface="Roboto" panose="02000000000000000000" pitchFamily="34" charset="-120"/>
            </a:endParaRPr>
          </a:p>
          <a:p>
            <a:pPr marL="342900" indent="-342900">
              <a:lnSpc>
                <a:spcPts val="1400"/>
              </a:lnSpc>
              <a:buSzPct val="100000"/>
              <a:buChar char="•"/>
            </a:pPr>
            <a:endParaRPr lang="en-US" sz="1400" u="sng" dirty="0">
              <a:solidFill>
                <a:srgbClr val="3A6B7E"/>
              </a:solidFill>
              <a:latin typeface="+mj-lt"/>
              <a:ea typeface="Roboto" panose="02000000000000000000" pitchFamily="34" charset="-122"/>
              <a:cs typeface="Roboto" panose="02000000000000000000" pitchFamily="34" charset="-120"/>
            </a:endParaRPr>
          </a:p>
        </p:txBody>
      </p:sp>
      <p:sp>
        <p:nvSpPr>
          <p:cNvPr id="49" name="Google Shape;123;p2">
            <a:extLst>
              <a:ext uri="{FF2B5EF4-FFF2-40B4-BE49-F238E27FC236}">
                <a16:creationId xmlns:a16="http://schemas.microsoft.com/office/drawing/2014/main" id="{5BF6EAF1-BE5F-40A2-9846-FDEB23C5E83D}"/>
              </a:ext>
            </a:extLst>
          </p:cNvPr>
          <p:cNvSpPr/>
          <p:nvPr/>
        </p:nvSpPr>
        <p:spPr>
          <a:xfrm>
            <a:off x="1083591" y="4218343"/>
            <a:ext cx="16519140" cy="5227624"/>
          </a:xfrm>
          <a:custGeom>
            <a:avLst/>
            <a:gdLst/>
            <a:ahLst/>
            <a:cxnLst/>
            <a:rect l="l" t="t" r="r" b="b"/>
            <a:pathLst>
              <a:path w="5044351" h="2398748" extrusionOk="0">
                <a:moveTo>
                  <a:pt x="0" y="0"/>
                </a:moveTo>
                <a:lnTo>
                  <a:pt x="5044351" y="0"/>
                </a:lnTo>
                <a:lnTo>
                  <a:pt x="5044351" y="2398748"/>
                </a:lnTo>
                <a:lnTo>
                  <a:pt x="0" y="2398748"/>
                </a:lnTo>
                <a:close/>
              </a:path>
            </a:pathLst>
          </a:custGeom>
          <a:solidFill>
            <a:srgbClr val="FFFFFF"/>
          </a:solidFill>
          <a:ln>
            <a:noFill/>
          </a:ln>
        </p:spPr>
        <p:txBody>
          <a:bodyPr/>
          <a:lstStyle/>
          <a:p>
            <a:endParaRPr lang="en-US" dirty="0"/>
          </a:p>
          <a:p>
            <a:endParaRPr lang="en-US" dirty="0"/>
          </a:p>
          <a:p>
            <a:endParaRPr lang="en-US" dirty="0"/>
          </a:p>
          <a:p>
            <a:endParaRPr lang="en-US" dirty="0"/>
          </a:p>
          <a:p>
            <a:pPr algn="just"/>
            <a:r>
              <a:rPr lang="vi-VN" sz="2000" dirty="0"/>
              <a:t>Báo Chính phủ. (2025, May 15). </a:t>
            </a:r>
            <a:r>
              <a:rPr lang="vi-VN" sz="2000" i="1" dirty="0"/>
              <a:t>Đạo đức AI: Bài học từ các công ty công nghệ lớn cho đến ứng dụng tại Việt Nam</a:t>
            </a:r>
            <a:r>
              <a:rPr lang="vi-VN" sz="2000" dirty="0"/>
              <a:t>. </a:t>
            </a:r>
            <a:r>
              <a:rPr lang="vi-VN" sz="2000" dirty="0">
                <a:hlinkClick r:id="rId7"/>
              </a:rPr>
              <a:t>https://baochinhphu.vn/dao-duc-ai-bai-hoc-tu-cac-cong-ty-cong-nghe-lon-cho-den-ung-dung-tai-viet-nam-102250515175900801.htm</a:t>
            </a:r>
            <a:endParaRPr lang="en-US" sz="2000" dirty="0"/>
          </a:p>
          <a:p>
            <a:pPr algn="just"/>
            <a:endParaRPr lang="vi-VN" sz="2000" dirty="0"/>
          </a:p>
          <a:p>
            <a:pPr algn="just"/>
            <a:r>
              <a:rPr lang="vi-VN" sz="2000" dirty="0"/>
              <a:t>Bộ Giáo dục và Đào tạo. (2025). </a:t>
            </a:r>
            <a:r>
              <a:rPr lang="vi-VN" sz="2000" i="1" dirty="0"/>
              <a:t>Thông tư số 02/2025/TT-BGDĐT ngày 24 tháng 01 năm 2025 quy định Khung năng lực số cho người học.</a:t>
            </a:r>
            <a:endParaRPr lang="en-US" sz="2000" i="1" dirty="0"/>
          </a:p>
          <a:p>
            <a:pPr algn="just"/>
            <a:endParaRPr lang="en-US" sz="2000" i="1" dirty="0"/>
          </a:p>
          <a:p>
            <a:pPr algn="just"/>
            <a:r>
              <a:rPr lang="en-US" sz="2000" dirty="0"/>
              <a:t>Lan Do. (2024, October 29). </a:t>
            </a:r>
            <a:r>
              <a:rPr lang="en-US" sz="2000" i="1" dirty="0"/>
              <a:t>E-wallet turned financial assistant </a:t>
            </a:r>
            <a:r>
              <a:rPr lang="en-US" sz="2000" i="1" dirty="0" err="1"/>
              <a:t>MoMo</a:t>
            </a:r>
            <a:r>
              <a:rPr lang="en-US" sz="2000" i="1" dirty="0"/>
              <a:t> banks on “power of small things.”</a:t>
            </a:r>
            <a:r>
              <a:rPr lang="en-US" sz="2000" dirty="0"/>
              <a:t> The Investor. </a:t>
            </a:r>
            <a:r>
              <a:rPr lang="en-US" sz="2000" dirty="0">
                <a:hlinkClick r:id="rId8"/>
              </a:rPr>
              <a:t>https://theinvestor.vn/e-wallet-turned-financial-assistant-momo-banks-on-power-of-small-things-exec-d13093.html</a:t>
            </a:r>
            <a:endParaRPr lang="en-US" sz="2000" dirty="0"/>
          </a:p>
          <a:p>
            <a:pPr algn="just"/>
            <a:endParaRPr lang="en-US" sz="2000" dirty="0"/>
          </a:p>
          <a:p>
            <a:pPr algn="just"/>
            <a:r>
              <a:rPr lang="en-US" sz="2000" dirty="0"/>
              <a:t>Ministry of Information and Communications. (2024, February 22). </a:t>
            </a:r>
            <a:r>
              <a:rPr lang="en-US" sz="2000" i="1" dirty="0"/>
              <a:t>Vietnam ranks 5th in ASEAN in Government AI Readiness Index.</a:t>
            </a:r>
            <a:r>
              <a:rPr lang="en-US" sz="2000" dirty="0"/>
              <a:t> </a:t>
            </a:r>
            <a:r>
              <a:rPr lang="en-US" sz="2000" dirty="0">
                <a:hlinkClick r:id="rId9"/>
              </a:rPr>
              <a:t>https://beta-en.mic.gov.vn/vietnam-ranks-5th-in-asean-in-government-ai-readiness-index-197240222095249056.htm</a:t>
            </a:r>
            <a:endParaRPr lang="en-US" sz="2000" dirty="0"/>
          </a:p>
          <a:p>
            <a:pPr algn="just"/>
            <a:endParaRPr lang="en-US" sz="2000" dirty="0"/>
          </a:p>
          <a:p>
            <a:pPr algn="just"/>
            <a:r>
              <a:rPr lang="en-US" sz="2000" dirty="0"/>
              <a:t>PwC </a:t>
            </a:r>
            <a:r>
              <a:rPr lang="en-US" sz="2000" dirty="0" err="1"/>
              <a:t>Việt</a:t>
            </a:r>
            <a:r>
              <a:rPr lang="en-US" sz="2000" dirty="0"/>
              <a:t> Nam. (2023). </a:t>
            </a:r>
            <a:r>
              <a:rPr lang="en-US" sz="2000" i="1" dirty="0"/>
              <a:t>The future of work in Vietnam: Technology and employment trends.</a:t>
            </a:r>
            <a:r>
              <a:rPr lang="en-US" sz="2000" dirty="0"/>
              <a:t> </a:t>
            </a:r>
            <a:r>
              <a:rPr lang="en-US" sz="2000" dirty="0">
                <a:hlinkClick r:id="rId10"/>
              </a:rPr>
              <a:t>https://www.pwc.com/vn/en/publications.html</a:t>
            </a:r>
            <a:endParaRPr lang="en-US" sz="2000" dirty="0"/>
          </a:p>
          <a:p>
            <a:pPr algn="just"/>
            <a:endParaRPr lang="vi-VN" dirty="0"/>
          </a:p>
          <a:p>
            <a:endParaRPr lang="vi-VN" dirty="0"/>
          </a:p>
        </p:txBody>
      </p:sp>
      <p:sp>
        <p:nvSpPr>
          <p:cNvPr id="2" name="Rectangle 1">
            <a:extLst>
              <a:ext uri="{FF2B5EF4-FFF2-40B4-BE49-F238E27FC236}">
                <a16:creationId xmlns:a16="http://schemas.microsoft.com/office/drawing/2014/main" id="{F9BC19C4-F0C9-4115-B933-C6379A1C967F}"/>
              </a:ext>
            </a:extLst>
          </p:cNvPr>
          <p:cNvSpPr/>
          <p:nvPr/>
        </p:nvSpPr>
        <p:spPr>
          <a:xfrm>
            <a:off x="1130547" y="4592273"/>
            <a:ext cx="3530134" cy="358881"/>
          </a:xfrm>
          <a:prstGeom prst="rect">
            <a:avLst/>
          </a:prstGeom>
        </p:spPr>
        <p:txBody>
          <a:bodyPr wrap="none">
            <a:spAutoFit/>
          </a:bodyPr>
          <a:lstStyle/>
          <a:p>
            <a:pPr>
              <a:lnSpc>
                <a:spcPts val="1750"/>
              </a:lnSpc>
            </a:pPr>
            <a:r>
              <a:rPr lang="en-US" sz="3200" b="1" dirty="0" err="1">
                <a:solidFill>
                  <a:srgbClr val="2E3C4E"/>
                </a:solidFill>
                <a:ea typeface="Host Grotesk Medium" panose="020B0504030402000203" pitchFamily="34" charset="-122"/>
                <a:cs typeface="Host Grotesk Medium" panose="020B0504030402000203" pitchFamily="34" charset="-120"/>
              </a:rPr>
              <a:t>Tài</a:t>
            </a:r>
            <a:r>
              <a:rPr lang="en-US" sz="3200" b="1" dirty="0">
                <a:solidFill>
                  <a:srgbClr val="2E3C4E"/>
                </a:solidFill>
                <a:ea typeface="Host Grotesk Medium" panose="020B0504030402000203" pitchFamily="34" charset="-122"/>
                <a:cs typeface="Host Grotesk Medium" panose="020B0504030402000203" pitchFamily="34" charset="-120"/>
              </a:rPr>
              <a:t> </a:t>
            </a:r>
            <a:r>
              <a:rPr lang="en-US" sz="3200" b="1" dirty="0" err="1">
                <a:solidFill>
                  <a:srgbClr val="2E3C4E"/>
                </a:solidFill>
                <a:ea typeface="Host Grotesk Medium" panose="020B0504030402000203" pitchFamily="34" charset="-122"/>
                <a:cs typeface="Host Grotesk Medium" panose="020B0504030402000203" pitchFamily="34" charset="-120"/>
              </a:rPr>
              <a:t>Liệu</a:t>
            </a:r>
            <a:r>
              <a:rPr lang="en-US" sz="3200" b="1" dirty="0">
                <a:solidFill>
                  <a:srgbClr val="2E3C4E"/>
                </a:solidFill>
                <a:ea typeface="Host Grotesk Medium" panose="020B0504030402000203" pitchFamily="34" charset="-122"/>
                <a:cs typeface="Host Grotesk Medium" panose="020B0504030402000203" pitchFamily="34" charset="-120"/>
              </a:rPr>
              <a:t> </a:t>
            </a:r>
            <a:r>
              <a:rPr lang="en-US" sz="3200" b="1" dirty="0" err="1">
                <a:solidFill>
                  <a:srgbClr val="2E3C4E"/>
                </a:solidFill>
                <a:ea typeface="Host Grotesk Medium" panose="020B0504030402000203" pitchFamily="34" charset="-122"/>
                <a:cs typeface="Host Grotesk Medium" panose="020B0504030402000203" pitchFamily="34" charset="-120"/>
              </a:rPr>
              <a:t>Thứ</a:t>
            </a:r>
            <a:r>
              <a:rPr lang="en-US" sz="3200" b="1" dirty="0">
                <a:solidFill>
                  <a:srgbClr val="2E3C4E"/>
                </a:solidFill>
                <a:ea typeface="Host Grotesk Medium" panose="020B0504030402000203" pitchFamily="34" charset="-122"/>
                <a:cs typeface="Host Grotesk Medium" panose="020B0504030402000203" pitchFamily="34" charset="-120"/>
              </a:rPr>
              <a:t> </a:t>
            </a:r>
            <a:r>
              <a:rPr lang="en-US" sz="3200" b="1" dirty="0" err="1">
                <a:solidFill>
                  <a:srgbClr val="2E3C4E"/>
                </a:solidFill>
                <a:ea typeface="Host Grotesk Medium" panose="020B0504030402000203" pitchFamily="34" charset="-122"/>
                <a:cs typeface="Host Grotesk Medium" panose="020B0504030402000203" pitchFamily="34" charset="-120"/>
              </a:rPr>
              <a:t>Cấp</a:t>
            </a:r>
            <a:endParaRPr lang="en-US" sz="3200" b="1" dirty="0"/>
          </a:p>
        </p:txBody>
      </p:sp>
      <p:sp>
        <p:nvSpPr>
          <p:cNvPr id="50" name="Google Shape;184;p4">
            <a:extLst>
              <a:ext uri="{FF2B5EF4-FFF2-40B4-BE49-F238E27FC236}">
                <a16:creationId xmlns:a16="http://schemas.microsoft.com/office/drawing/2014/main" id="{68B29D6C-7BB6-4621-8BE3-DEADB9306D09}"/>
              </a:ext>
            </a:extLst>
          </p:cNvPr>
          <p:cNvSpPr/>
          <p:nvPr/>
        </p:nvSpPr>
        <p:spPr>
          <a:xfrm>
            <a:off x="16021842" y="9334663"/>
            <a:ext cx="2738598"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11"/>
            <a:stretch>
              <a:fillRect/>
            </a:stretch>
          </a:blipFill>
          <a:ln>
            <a:noFill/>
          </a:ln>
        </p:spPr>
      </p:sp>
    </p:spTree>
    <p:extLst>
      <p:ext uri="{BB962C8B-B14F-4D97-AF65-F5344CB8AC3E}">
        <p14:creationId xmlns:p14="http://schemas.microsoft.com/office/powerpoint/2010/main" val="42661874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anim calcmode="lin" valueType="num">
                                      <p:cBhvr>
                                        <p:cTn id="8" dur="10" fill="hold"/>
                                        <p:tgtEl>
                                          <p:spTgt spid="4"/>
                                        </p:tgtEl>
                                        <p:attrNameLst>
                                          <p:attrName>ppt_x</p:attrName>
                                        </p:attrNameLst>
                                      </p:cBhvr>
                                      <p:tavLst>
                                        <p:tav tm="0">
                                          <p:val>
                                            <p:strVal val="#ppt_x"/>
                                          </p:val>
                                        </p:tav>
                                        <p:tav tm="100000">
                                          <p:val>
                                            <p:strVal val="#ppt_x"/>
                                          </p:val>
                                        </p:tav>
                                      </p:tavLst>
                                    </p:anim>
                                    <p:anim calcmode="lin" valueType="num">
                                      <p:cBhvr>
                                        <p:cTn id="9" dur="1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
                                        <p:tgtEl>
                                          <p:spTgt spid="5"/>
                                        </p:tgtEl>
                                      </p:cBhvr>
                                    </p:animEffect>
                                    <p:anim calcmode="lin" valueType="num">
                                      <p:cBhvr>
                                        <p:cTn id="13" dur="10" fill="hold"/>
                                        <p:tgtEl>
                                          <p:spTgt spid="5"/>
                                        </p:tgtEl>
                                        <p:attrNameLst>
                                          <p:attrName>ppt_x</p:attrName>
                                        </p:attrNameLst>
                                      </p:cBhvr>
                                      <p:tavLst>
                                        <p:tav tm="0">
                                          <p:val>
                                            <p:strVal val="#ppt_x"/>
                                          </p:val>
                                        </p:tav>
                                        <p:tav tm="100000">
                                          <p:val>
                                            <p:strVal val="#ppt_x"/>
                                          </p:val>
                                        </p:tav>
                                      </p:tavLst>
                                    </p:anim>
                                    <p:anim calcmode="lin" valueType="num">
                                      <p:cBhvr>
                                        <p:cTn id="14" dur="1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
                                        <p:tgtEl>
                                          <p:spTgt spid="7"/>
                                        </p:tgtEl>
                                      </p:cBhvr>
                                    </p:animEffect>
                                    <p:anim calcmode="lin" valueType="num">
                                      <p:cBhvr>
                                        <p:cTn id="18" dur="10" fill="hold"/>
                                        <p:tgtEl>
                                          <p:spTgt spid="7"/>
                                        </p:tgtEl>
                                        <p:attrNameLst>
                                          <p:attrName>ppt_x</p:attrName>
                                        </p:attrNameLst>
                                      </p:cBhvr>
                                      <p:tavLst>
                                        <p:tav tm="0">
                                          <p:val>
                                            <p:strVal val="#ppt_x"/>
                                          </p:val>
                                        </p:tav>
                                        <p:tav tm="100000">
                                          <p:val>
                                            <p:strVal val="#ppt_x"/>
                                          </p:val>
                                        </p:tav>
                                      </p:tavLst>
                                    </p:anim>
                                    <p:anim calcmode="lin" valueType="num">
                                      <p:cBhvr>
                                        <p:cTn id="19" dur="1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
                                        <p:tgtEl>
                                          <p:spTgt spid="15"/>
                                        </p:tgtEl>
                                      </p:cBhvr>
                                    </p:animEffect>
                                    <p:anim calcmode="lin" valueType="num">
                                      <p:cBhvr>
                                        <p:cTn id="23" dur="10" fill="hold"/>
                                        <p:tgtEl>
                                          <p:spTgt spid="15"/>
                                        </p:tgtEl>
                                        <p:attrNameLst>
                                          <p:attrName>ppt_x</p:attrName>
                                        </p:attrNameLst>
                                      </p:cBhvr>
                                      <p:tavLst>
                                        <p:tav tm="0">
                                          <p:val>
                                            <p:strVal val="#ppt_x"/>
                                          </p:val>
                                        </p:tav>
                                        <p:tav tm="100000">
                                          <p:val>
                                            <p:strVal val="#ppt_x"/>
                                          </p:val>
                                        </p:tav>
                                      </p:tavLst>
                                    </p:anim>
                                    <p:anim calcmode="lin" valueType="num">
                                      <p:cBhvr>
                                        <p:cTn id="24" dur="1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
                                        <p:tgtEl>
                                          <p:spTgt spid="16"/>
                                        </p:tgtEl>
                                      </p:cBhvr>
                                    </p:animEffect>
                                    <p:anim calcmode="lin" valueType="num">
                                      <p:cBhvr>
                                        <p:cTn id="28" dur="10" fill="hold"/>
                                        <p:tgtEl>
                                          <p:spTgt spid="16"/>
                                        </p:tgtEl>
                                        <p:attrNameLst>
                                          <p:attrName>ppt_x</p:attrName>
                                        </p:attrNameLst>
                                      </p:cBhvr>
                                      <p:tavLst>
                                        <p:tav tm="0">
                                          <p:val>
                                            <p:strVal val="#ppt_x"/>
                                          </p:val>
                                        </p:tav>
                                        <p:tav tm="100000">
                                          <p:val>
                                            <p:strVal val="#ppt_x"/>
                                          </p:val>
                                        </p:tav>
                                      </p:tavLst>
                                    </p:anim>
                                    <p:anim calcmode="lin" valueType="num">
                                      <p:cBhvr>
                                        <p:cTn id="29" dur="1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
                                        <p:tgtEl>
                                          <p:spTgt spid="17"/>
                                        </p:tgtEl>
                                      </p:cBhvr>
                                    </p:animEffect>
                                    <p:anim calcmode="lin" valueType="num">
                                      <p:cBhvr>
                                        <p:cTn id="33" dur="10" fill="hold"/>
                                        <p:tgtEl>
                                          <p:spTgt spid="17"/>
                                        </p:tgtEl>
                                        <p:attrNameLst>
                                          <p:attrName>ppt_x</p:attrName>
                                        </p:attrNameLst>
                                      </p:cBhvr>
                                      <p:tavLst>
                                        <p:tav tm="0">
                                          <p:val>
                                            <p:strVal val="#ppt_x"/>
                                          </p:val>
                                        </p:tav>
                                        <p:tav tm="100000">
                                          <p:val>
                                            <p:strVal val="#ppt_x"/>
                                          </p:val>
                                        </p:tav>
                                      </p:tavLst>
                                    </p:anim>
                                    <p:anim calcmode="lin" valueType="num">
                                      <p:cBhvr>
                                        <p:cTn id="34" dur="1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
                                        <p:tgtEl>
                                          <p:spTgt spid="33"/>
                                        </p:tgtEl>
                                      </p:cBhvr>
                                    </p:animEffect>
                                    <p:anim calcmode="lin" valueType="num">
                                      <p:cBhvr>
                                        <p:cTn id="38" dur="10" fill="hold"/>
                                        <p:tgtEl>
                                          <p:spTgt spid="33"/>
                                        </p:tgtEl>
                                        <p:attrNameLst>
                                          <p:attrName>ppt_x</p:attrName>
                                        </p:attrNameLst>
                                      </p:cBhvr>
                                      <p:tavLst>
                                        <p:tav tm="0">
                                          <p:val>
                                            <p:strVal val="#ppt_x"/>
                                          </p:val>
                                        </p:tav>
                                        <p:tav tm="100000">
                                          <p:val>
                                            <p:strVal val="#ppt_x"/>
                                          </p:val>
                                        </p:tav>
                                      </p:tavLst>
                                    </p:anim>
                                    <p:anim calcmode="lin" valueType="num">
                                      <p:cBhvr>
                                        <p:cTn id="39" dur="1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
                                        <p:tgtEl>
                                          <p:spTgt spid="35"/>
                                        </p:tgtEl>
                                      </p:cBhvr>
                                    </p:animEffect>
                                    <p:anim calcmode="lin" valueType="num">
                                      <p:cBhvr>
                                        <p:cTn id="43" dur="10" fill="hold"/>
                                        <p:tgtEl>
                                          <p:spTgt spid="35"/>
                                        </p:tgtEl>
                                        <p:attrNameLst>
                                          <p:attrName>ppt_x</p:attrName>
                                        </p:attrNameLst>
                                      </p:cBhvr>
                                      <p:tavLst>
                                        <p:tav tm="0">
                                          <p:val>
                                            <p:strVal val="#ppt_x"/>
                                          </p:val>
                                        </p:tav>
                                        <p:tav tm="100000">
                                          <p:val>
                                            <p:strVal val="#ppt_x"/>
                                          </p:val>
                                        </p:tav>
                                      </p:tavLst>
                                    </p:anim>
                                    <p:anim calcmode="lin" valueType="num">
                                      <p:cBhvr>
                                        <p:cTn id="44" dur="10" fill="hold"/>
                                        <p:tgtEl>
                                          <p:spTgt spid="3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nodePh="1">
                                  <p:stCondLst>
                                    <p:cond delay="0"/>
                                  </p:stCondLst>
                                  <p:endCondLst>
                                    <p:cond evt="begin" delay="0">
                                      <p:tn val="45"/>
                                    </p:cond>
                                  </p:end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
                                        <p:tgtEl>
                                          <p:spTgt spid="36"/>
                                        </p:tgtEl>
                                      </p:cBhvr>
                                    </p:animEffect>
                                    <p:anim calcmode="lin" valueType="num">
                                      <p:cBhvr>
                                        <p:cTn id="48" dur="10" fill="hold"/>
                                        <p:tgtEl>
                                          <p:spTgt spid="36"/>
                                        </p:tgtEl>
                                        <p:attrNameLst>
                                          <p:attrName>ppt_x</p:attrName>
                                        </p:attrNameLst>
                                      </p:cBhvr>
                                      <p:tavLst>
                                        <p:tav tm="0">
                                          <p:val>
                                            <p:strVal val="#ppt_x"/>
                                          </p:val>
                                        </p:tav>
                                        <p:tav tm="100000">
                                          <p:val>
                                            <p:strVal val="#ppt_x"/>
                                          </p:val>
                                        </p:tav>
                                      </p:tavLst>
                                    </p:anim>
                                    <p:anim calcmode="lin" valueType="num">
                                      <p:cBhvr>
                                        <p:cTn id="49" dur="1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10"/>
                                        <p:tgtEl>
                                          <p:spTgt spid="49"/>
                                        </p:tgtEl>
                                      </p:cBhvr>
                                    </p:animEffect>
                                    <p:anim calcmode="lin" valueType="num">
                                      <p:cBhvr>
                                        <p:cTn id="53" dur="10" fill="hold"/>
                                        <p:tgtEl>
                                          <p:spTgt spid="49"/>
                                        </p:tgtEl>
                                        <p:attrNameLst>
                                          <p:attrName>ppt_x</p:attrName>
                                        </p:attrNameLst>
                                      </p:cBhvr>
                                      <p:tavLst>
                                        <p:tav tm="0">
                                          <p:val>
                                            <p:strVal val="#ppt_x"/>
                                          </p:val>
                                        </p:tav>
                                        <p:tav tm="100000">
                                          <p:val>
                                            <p:strVal val="#ppt_x"/>
                                          </p:val>
                                        </p:tav>
                                      </p:tavLst>
                                    </p:anim>
                                    <p:anim calcmode="lin" valueType="num">
                                      <p:cBhvr>
                                        <p:cTn id="54" dur="10" fill="hold"/>
                                        <p:tgtEl>
                                          <p:spTgt spid="4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10"/>
                                        <p:tgtEl>
                                          <p:spTgt spid="2"/>
                                        </p:tgtEl>
                                      </p:cBhvr>
                                    </p:animEffect>
                                    <p:anim calcmode="lin" valueType="num">
                                      <p:cBhvr>
                                        <p:cTn id="58" dur="10" fill="hold"/>
                                        <p:tgtEl>
                                          <p:spTgt spid="2"/>
                                        </p:tgtEl>
                                        <p:attrNameLst>
                                          <p:attrName>ppt_x</p:attrName>
                                        </p:attrNameLst>
                                      </p:cBhvr>
                                      <p:tavLst>
                                        <p:tav tm="0">
                                          <p:val>
                                            <p:strVal val="#ppt_x"/>
                                          </p:val>
                                        </p:tav>
                                        <p:tav tm="100000">
                                          <p:val>
                                            <p:strVal val="#ppt_x"/>
                                          </p:val>
                                        </p:tav>
                                      </p:tavLst>
                                    </p:anim>
                                    <p:anim calcmode="lin" valueType="num">
                                      <p:cBhvr>
                                        <p:cTn id="59" dur="10" fill="hold"/>
                                        <p:tgtEl>
                                          <p:spTgt spid="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10"/>
                                        <p:tgtEl>
                                          <p:spTgt spid="50"/>
                                        </p:tgtEl>
                                      </p:cBhvr>
                                    </p:animEffect>
                                    <p:anim calcmode="lin" valueType="num">
                                      <p:cBhvr>
                                        <p:cTn id="63" dur="10" fill="hold"/>
                                        <p:tgtEl>
                                          <p:spTgt spid="50"/>
                                        </p:tgtEl>
                                        <p:attrNameLst>
                                          <p:attrName>ppt_x</p:attrName>
                                        </p:attrNameLst>
                                      </p:cBhvr>
                                      <p:tavLst>
                                        <p:tav tm="0">
                                          <p:val>
                                            <p:strVal val="#ppt_x"/>
                                          </p:val>
                                        </p:tav>
                                        <p:tav tm="100000">
                                          <p:val>
                                            <p:strVal val="#ppt_x"/>
                                          </p:val>
                                        </p:tav>
                                      </p:tavLst>
                                    </p:anim>
                                    <p:anim calcmode="lin" valueType="num">
                                      <p:cBhvr>
                                        <p:cTn id="64" dur="1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33" grpId="0"/>
      <p:bldP spid="35" grpId="0"/>
      <p:bldP spid="36" grpId="0"/>
      <p:bldP spid="49"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2;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stretch>
              <a:fillRect t="-24351" r="-1467" b="-56030"/>
            </a:stretch>
          </a:blipFill>
          <a:ln>
            <a:noFill/>
          </a:ln>
        </p:spPr>
      </p:sp>
      <p:sp>
        <p:nvSpPr>
          <p:cNvPr id="5" name="Google Shape;123;p2"/>
          <p:cNvSpPr/>
          <p:nvPr/>
        </p:nvSpPr>
        <p:spPr>
          <a:xfrm>
            <a:off x="3539558" y="4144241"/>
            <a:ext cx="11934818" cy="3251908"/>
          </a:xfrm>
          <a:custGeom>
            <a:avLst/>
            <a:gdLst/>
            <a:ahLst/>
            <a:cxnLst/>
            <a:rect l="l" t="t" r="r" b="b"/>
            <a:pathLst>
              <a:path w="5044351" h="2398748" extrusionOk="0">
                <a:moveTo>
                  <a:pt x="0" y="0"/>
                </a:moveTo>
                <a:lnTo>
                  <a:pt x="5044351" y="0"/>
                </a:lnTo>
                <a:lnTo>
                  <a:pt x="5044351" y="2398748"/>
                </a:lnTo>
                <a:lnTo>
                  <a:pt x="0" y="2398748"/>
                </a:lnTo>
                <a:close/>
              </a:path>
            </a:pathLst>
          </a:custGeom>
          <a:solidFill>
            <a:srgbClr val="FFFFFF"/>
          </a:solidFill>
          <a:ln>
            <a:noFill/>
          </a:ln>
        </p:spPr>
      </p:sp>
      <p:sp>
        <p:nvSpPr>
          <p:cNvPr id="7" name="Google Shape;125;p2"/>
          <p:cNvSpPr/>
          <p:nvPr/>
        </p:nvSpPr>
        <p:spPr>
          <a:xfrm rot="-278358">
            <a:off x="-3195670" y="-40676"/>
            <a:ext cx="6446416" cy="1668495"/>
          </a:xfrm>
          <a:custGeom>
            <a:avLst/>
            <a:gdLst/>
            <a:ahLst/>
            <a:cxnLst/>
            <a:rect l="l" t="t" r="r" b="b"/>
            <a:pathLst>
              <a:path w="5304464" h="1668495" extrusionOk="0">
                <a:moveTo>
                  <a:pt x="0" y="0"/>
                </a:moveTo>
                <a:lnTo>
                  <a:pt x="5304465" y="0"/>
                </a:lnTo>
                <a:lnTo>
                  <a:pt x="5304465" y="1668495"/>
                </a:lnTo>
                <a:lnTo>
                  <a:pt x="0" y="1668495"/>
                </a:lnTo>
                <a:lnTo>
                  <a:pt x="0" y="0"/>
                </a:lnTo>
                <a:close/>
              </a:path>
            </a:pathLst>
          </a:custGeom>
          <a:blipFill rotWithShape="1">
            <a:blip r:embed="rId3"/>
            <a:stretch>
              <a:fillRect/>
            </a:stretch>
          </a:blipFill>
          <a:ln>
            <a:noFill/>
          </a:ln>
        </p:spPr>
      </p:sp>
      <p:grpSp>
        <p:nvGrpSpPr>
          <p:cNvPr id="9" name="Google Shape;127;p2"/>
          <p:cNvGrpSpPr/>
          <p:nvPr/>
        </p:nvGrpSpPr>
        <p:grpSpPr>
          <a:xfrm>
            <a:off x="2932609" y="6159926"/>
            <a:ext cx="16202648" cy="5191739"/>
            <a:chOff x="-15672232" y="-1400391"/>
            <a:chExt cx="21603527" cy="6922320"/>
          </a:xfrm>
        </p:grpSpPr>
        <p:sp>
          <p:nvSpPr>
            <p:cNvPr id="10" name="Google Shape;128;p2"/>
            <p:cNvSpPr/>
            <p:nvPr/>
          </p:nvSpPr>
          <p:spPr>
            <a:xfrm>
              <a:off x="8040" y="-67471"/>
              <a:ext cx="5923255" cy="5589400"/>
            </a:xfrm>
            <a:custGeom>
              <a:avLst/>
              <a:gdLst/>
              <a:ahLst/>
              <a:cxnLst/>
              <a:rect l="l" t="t" r="r" b="b"/>
              <a:pathLst>
                <a:path w="5923255" h="5589399" extrusionOk="0">
                  <a:moveTo>
                    <a:pt x="0" y="0"/>
                  </a:moveTo>
                  <a:lnTo>
                    <a:pt x="5923255" y="0"/>
                  </a:lnTo>
                  <a:lnTo>
                    <a:pt x="5923255" y="5589399"/>
                  </a:lnTo>
                  <a:lnTo>
                    <a:pt x="0" y="5589399"/>
                  </a:lnTo>
                  <a:lnTo>
                    <a:pt x="0" y="0"/>
                  </a:lnTo>
                  <a:close/>
                </a:path>
              </a:pathLst>
            </a:custGeom>
            <a:blipFill rotWithShape="1">
              <a:blip r:embed="rId4"/>
              <a:stretch>
                <a:fillRect/>
              </a:stretch>
            </a:blipFill>
            <a:ln>
              <a:noFill/>
            </a:ln>
          </p:spPr>
        </p:sp>
        <p:sp>
          <p:nvSpPr>
            <p:cNvPr id="11" name="Google Shape;129;p2"/>
            <p:cNvSpPr/>
            <p:nvPr/>
          </p:nvSpPr>
          <p:spPr>
            <a:xfrm rot="21396586">
              <a:off x="-15672232" y="-1400391"/>
              <a:ext cx="805055" cy="1154202"/>
            </a:xfrm>
            <a:custGeom>
              <a:avLst/>
              <a:gdLst/>
              <a:ahLst/>
              <a:cxnLst/>
              <a:rect l="l" t="t" r="r" b="b"/>
              <a:pathLst>
                <a:path w="805055" h="1154201" extrusionOk="0">
                  <a:moveTo>
                    <a:pt x="0" y="0"/>
                  </a:moveTo>
                  <a:lnTo>
                    <a:pt x="805055" y="0"/>
                  </a:lnTo>
                  <a:lnTo>
                    <a:pt x="805055" y="1154201"/>
                  </a:lnTo>
                  <a:lnTo>
                    <a:pt x="0" y="1154201"/>
                  </a:lnTo>
                  <a:lnTo>
                    <a:pt x="0" y="0"/>
                  </a:lnTo>
                  <a:close/>
                </a:path>
              </a:pathLst>
            </a:custGeom>
            <a:blipFill rotWithShape="1">
              <a:blip r:embed="rId5"/>
              <a:stretch>
                <a:fillRect/>
              </a:stretch>
            </a:blipFill>
            <a:ln>
              <a:noFill/>
            </a:ln>
          </p:spPr>
        </p:sp>
      </p:grpSp>
      <p:pic>
        <p:nvPicPr>
          <p:cNvPr id="15" name="Picture 14"/>
          <p:cNvPicPr>
            <a:picLocks noChangeAspect="1"/>
          </p:cNvPicPr>
          <p:nvPr/>
        </p:nvPicPr>
        <p:blipFill>
          <a:blip r:embed="rId6"/>
          <a:stretch>
            <a:fillRect/>
          </a:stretch>
        </p:blipFill>
        <p:spPr>
          <a:xfrm>
            <a:off x="2433800" y="1218207"/>
            <a:ext cx="1747724" cy="1747724"/>
          </a:xfrm>
          <a:prstGeom prst="rect">
            <a:avLst/>
          </a:prstGeom>
        </p:spPr>
      </p:pic>
      <p:sp>
        <p:nvSpPr>
          <p:cNvPr id="3" name="TextBox 2"/>
          <p:cNvSpPr txBox="1"/>
          <p:nvPr/>
        </p:nvSpPr>
        <p:spPr>
          <a:xfrm>
            <a:off x="4365773" y="4397810"/>
            <a:ext cx="10102925" cy="2554545"/>
          </a:xfrm>
          <a:prstGeom prst="rect">
            <a:avLst/>
          </a:prstGeom>
          <a:noFill/>
        </p:spPr>
        <p:txBody>
          <a:bodyPr wrap="square">
            <a:spAutoFit/>
          </a:bodyPr>
          <a:lstStyle/>
          <a:p>
            <a:pPr algn="ctr"/>
            <a:r>
              <a:rPr lang="en-US" sz="8000" b="1" dirty="0" err="1">
                <a:solidFill>
                  <a:srgbClr val="366092"/>
                </a:solidFill>
                <a:latin typeface="+mn-lt"/>
              </a:rPr>
              <a:t>Cảm</a:t>
            </a:r>
            <a:r>
              <a:rPr lang="en-US" sz="8000" b="1" dirty="0">
                <a:solidFill>
                  <a:srgbClr val="366092"/>
                </a:solidFill>
                <a:latin typeface="+mn-lt"/>
              </a:rPr>
              <a:t> </a:t>
            </a:r>
            <a:r>
              <a:rPr lang="en-US" sz="8000" b="1" dirty="0" err="1">
                <a:solidFill>
                  <a:srgbClr val="366092"/>
                </a:solidFill>
                <a:latin typeface="+mn-lt"/>
              </a:rPr>
              <a:t>ơn</a:t>
            </a:r>
            <a:r>
              <a:rPr lang="en-US" sz="8000" b="1" dirty="0">
                <a:solidFill>
                  <a:srgbClr val="366092"/>
                </a:solidFill>
                <a:latin typeface="+mn-lt"/>
              </a:rPr>
              <a:t> </a:t>
            </a:r>
            <a:r>
              <a:rPr lang="en-US" sz="8000" b="1" dirty="0" err="1">
                <a:solidFill>
                  <a:srgbClr val="366092"/>
                </a:solidFill>
                <a:latin typeface="+mn-lt"/>
              </a:rPr>
              <a:t>Thầy</a:t>
            </a:r>
            <a:r>
              <a:rPr lang="en-US" sz="8000" b="1" dirty="0">
                <a:solidFill>
                  <a:srgbClr val="366092"/>
                </a:solidFill>
                <a:latin typeface="+mn-lt"/>
              </a:rPr>
              <a:t> </a:t>
            </a:r>
            <a:r>
              <a:rPr lang="en-US" sz="8000" b="1" dirty="0" err="1">
                <a:solidFill>
                  <a:srgbClr val="366092"/>
                </a:solidFill>
                <a:latin typeface="+mn-lt"/>
              </a:rPr>
              <a:t>và</a:t>
            </a:r>
            <a:r>
              <a:rPr lang="en-US" sz="8000" b="1" dirty="0">
                <a:solidFill>
                  <a:srgbClr val="366092"/>
                </a:solidFill>
                <a:latin typeface="+mn-lt"/>
              </a:rPr>
              <a:t> </a:t>
            </a:r>
            <a:r>
              <a:rPr lang="en-US" sz="8000" b="1" dirty="0" err="1">
                <a:solidFill>
                  <a:srgbClr val="366092"/>
                </a:solidFill>
                <a:latin typeface="+mn-lt"/>
              </a:rPr>
              <a:t>các</a:t>
            </a:r>
            <a:r>
              <a:rPr lang="en-US" sz="8000" b="1" dirty="0">
                <a:solidFill>
                  <a:srgbClr val="366092"/>
                </a:solidFill>
                <a:latin typeface="+mn-lt"/>
              </a:rPr>
              <a:t> </a:t>
            </a:r>
            <a:r>
              <a:rPr lang="en-US" sz="8000" b="1" dirty="0" err="1">
                <a:solidFill>
                  <a:srgbClr val="366092"/>
                </a:solidFill>
                <a:latin typeface="+mn-lt"/>
              </a:rPr>
              <a:t>bạn</a:t>
            </a:r>
            <a:r>
              <a:rPr lang="en-US" sz="8000" b="1" dirty="0">
                <a:solidFill>
                  <a:srgbClr val="366092"/>
                </a:solidFill>
                <a:latin typeface="+mn-lt"/>
              </a:rPr>
              <a:t> </a:t>
            </a:r>
            <a:r>
              <a:rPr lang="en-US" sz="8000" b="1" dirty="0" err="1">
                <a:solidFill>
                  <a:srgbClr val="366092"/>
                </a:solidFill>
                <a:latin typeface="+mn-lt"/>
              </a:rPr>
              <a:t>đã</a:t>
            </a:r>
            <a:r>
              <a:rPr lang="en-US" sz="8000" b="1" dirty="0">
                <a:solidFill>
                  <a:srgbClr val="366092"/>
                </a:solidFill>
                <a:latin typeface="+mn-lt"/>
              </a:rPr>
              <a:t> </a:t>
            </a:r>
            <a:r>
              <a:rPr lang="en-US" sz="8000" b="1" dirty="0" err="1">
                <a:solidFill>
                  <a:srgbClr val="366092"/>
                </a:solidFill>
                <a:latin typeface="+mn-lt"/>
              </a:rPr>
              <a:t>lắng</a:t>
            </a:r>
            <a:r>
              <a:rPr lang="en-US" sz="8000" b="1" dirty="0">
                <a:solidFill>
                  <a:srgbClr val="366092"/>
                </a:solidFill>
                <a:latin typeface="+mn-lt"/>
              </a:rPr>
              <a:t> </a:t>
            </a:r>
            <a:r>
              <a:rPr lang="en-US" sz="8000" b="1" dirty="0" err="1">
                <a:solidFill>
                  <a:srgbClr val="366092"/>
                </a:solidFill>
                <a:latin typeface="+mn-lt"/>
              </a:rPr>
              <a:t>nghe</a:t>
            </a:r>
            <a:r>
              <a:rPr lang="en-US" sz="8000" b="1" dirty="0">
                <a:solidFill>
                  <a:srgbClr val="366092"/>
                </a:solidFill>
                <a:latin typeface="+mn-lt"/>
              </a:rPr>
              <a:t>!</a:t>
            </a:r>
          </a:p>
        </p:txBody>
      </p:sp>
      <p:sp>
        <p:nvSpPr>
          <p:cNvPr id="16" name="TextBox 15"/>
          <p:cNvSpPr txBox="1"/>
          <p:nvPr/>
        </p:nvSpPr>
        <p:spPr>
          <a:xfrm>
            <a:off x="9295313" y="9445967"/>
            <a:ext cx="656296" cy="1169551"/>
          </a:xfrm>
          <a:prstGeom prst="rect">
            <a:avLst/>
          </a:prstGeom>
          <a:noFill/>
        </p:spPr>
        <p:txBody>
          <a:bodyPr wrap="square" rtlCol="0">
            <a:spAutoFit/>
          </a:bodyPr>
          <a:lstStyle/>
          <a:p>
            <a:r>
              <a:rPr lang="en-US" sz="2800" b="1" dirty="0"/>
              <a:t>29</a:t>
            </a:r>
          </a:p>
          <a:p>
            <a:endParaRPr lang="en-US" sz="2800" b="1" dirty="0"/>
          </a:p>
          <a:p>
            <a:endParaRPr lang="en-US" b="1" dirty="0"/>
          </a:p>
        </p:txBody>
      </p:sp>
      <p:sp>
        <p:nvSpPr>
          <p:cNvPr id="17" name="Google Shape;123;p2"/>
          <p:cNvSpPr/>
          <p:nvPr/>
        </p:nvSpPr>
        <p:spPr>
          <a:xfrm>
            <a:off x="4404732" y="1457904"/>
            <a:ext cx="11209516" cy="1254306"/>
          </a:xfrm>
          <a:custGeom>
            <a:avLst/>
            <a:gdLst/>
            <a:ahLst/>
            <a:cxnLst/>
            <a:rect l="l" t="t" r="r" b="b"/>
            <a:pathLst>
              <a:path w="5044351" h="2398748" extrusionOk="0">
                <a:moveTo>
                  <a:pt x="0" y="0"/>
                </a:moveTo>
                <a:lnTo>
                  <a:pt x="5044351" y="0"/>
                </a:lnTo>
                <a:lnTo>
                  <a:pt x="5044351" y="2398748"/>
                </a:lnTo>
                <a:lnTo>
                  <a:pt x="0" y="2398748"/>
                </a:lnTo>
                <a:close/>
              </a:path>
            </a:pathLst>
          </a:custGeom>
          <a:solidFill>
            <a:srgbClr val="FFFFFF"/>
          </a:solidFill>
          <a:ln>
            <a:noFill/>
          </a:ln>
        </p:spPr>
      </p:sp>
      <p:sp>
        <p:nvSpPr>
          <p:cNvPr id="20" name="TextBox 19"/>
          <p:cNvSpPr txBox="1"/>
          <p:nvPr/>
        </p:nvSpPr>
        <p:spPr>
          <a:xfrm>
            <a:off x="4644067" y="1672750"/>
            <a:ext cx="11074858" cy="830997"/>
          </a:xfrm>
          <a:prstGeom prst="rect">
            <a:avLst/>
          </a:prstGeom>
          <a:noFill/>
        </p:spPr>
        <p:txBody>
          <a:bodyPr wrap="square">
            <a:spAutoFit/>
          </a:bodyPr>
          <a:lstStyle/>
          <a:p>
            <a:r>
              <a:rPr lang="vi-VN" sz="2400" b="1" dirty="0">
                <a:solidFill>
                  <a:schemeClr val="tx1"/>
                </a:solidFill>
              </a:rPr>
              <a:t>“AI có thể thay thế công việc, nhưng không thể thay thế con người - miễn</a:t>
            </a:r>
            <a:r>
              <a:rPr lang="en-US" sz="2400" b="1" dirty="0">
                <a:solidFill>
                  <a:schemeClr val="tx1"/>
                </a:solidFill>
              </a:rPr>
              <a:t> </a:t>
            </a:r>
            <a:r>
              <a:rPr lang="vi-VN" sz="2400" b="1" dirty="0">
                <a:solidFill>
                  <a:schemeClr val="tx1"/>
                </a:solidFill>
              </a:rPr>
              <a:t>là chúng ta không ngừng học hỏi, sáng tạo và kết nối.”</a:t>
            </a:r>
            <a:endParaRPr lang="en-US" sz="13800" b="1" dirty="0">
              <a:solidFill>
                <a:schemeClr val="tx1"/>
              </a:solidFill>
              <a:latin typeface="+mn-lt"/>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3"/>
          <p:cNvPicPr preferRelativeResize="0"/>
          <p:nvPr/>
        </p:nvPicPr>
        <p:blipFill rotWithShape="1">
          <a:blip r:embed="rId3"/>
          <a:srcRect/>
          <a:stretch>
            <a:fillRect/>
          </a:stretch>
        </p:blipFill>
        <p:spPr>
          <a:xfrm>
            <a:off x="1066800" y="707749"/>
            <a:ext cx="16436241" cy="7687722"/>
          </a:xfrm>
          <a:prstGeom prst="rect">
            <a:avLst/>
          </a:prstGeom>
          <a:noFill/>
          <a:ln>
            <a:noFill/>
          </a:ln>
        </p:spPr>
      </p:pic>
      <p:sp>
        <p:nvSpPr>
          <p:cNvPr id="138" name="Google Shape;138;p3"/>
          <p:cNvSpPr/>
          <p:nvPr/>
        </p:nvSpPr>
        <p:spPr>
          <a:xfrm>
            <a:off x="45826"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9" name="Google Shape;139;p3"/>
          <p:cNvSpPr/>
          <p:nvPr/>
        </p:nvSpPr>
        <p:spPr>
          <a:xfrm>
            <a:off x="8999263" y="2435270"/>
            <a:ext cx="8893682" cy="6805382"/>
          </a:xfrm>
          <a:custGeom>
            <a:avLst/>
            <a:gdLst/>
            <a:ahLst/>
            <a:cxnLst/>
            <a:rect l="l" t="t" r="r" b="b"/>
            <a:pathLst>
              <a:path w="5997129" h="1278204" extrusionOk="0">
                <a:moveTo>
                  <a:pt x="0" y="0"/>
                </a:moveTo>
                <a:lnTo>
                  <a:pt x="5997129" y="0"/>
                </a:lnTo>
                <a:lnTo>
                  <a:pt x="5997129" y="1278204"/>
                </a:lnTo>
                <a:lnTo>
                  <a:pt x="0" y="1278204"/>
                </a:lnTo>
                <a:close/>
              </a:path>
            </a:pathLst>
          </a:custGeom>
          <a:solidFill>
            <a:srgbClr val="FFFFFF"/>
          </a:solidFill>
          <a:ln>
            <a:noFill/>
          </a:ln>
        </p:spPr>
      </p:sp>
      <p:sp>
        <p:nvSpPr>
          <p:cNvPr id="140" name="Google Shape;140;p3"/>
          <p:cNvSpPr/>
          <p:nvPr/>
        </p:nvSpPr>
        <p:spPr>
          <a:xfrm>
            <a:off x="12725400" y="8797919"/>
            <a:ext cx="7147788" cy="1728465"/>
          </a:xfrm>
          <a:custGeom>
            <a:avLst/>
            <a:gdLst/>
            <a:ahLst/>
            <a:cxnLst/>
            <a:rect l="l" t="t" r="r" b="b"/>
            <a:pathLst>
              <a:path w="7147788" h="1728465" extrusionOk="0">
                <a:moveTo>
                  <a:pt x="0" y="0"/>
                </a:moveTo>
                <a:lnTo>
                  <a:pt x="7147788" y="0"/>
                </a:lnTo>
                <a:lnTo>
                  <a:pt x="7147788" y="1728465"/>
                </a:lnTo>
                <a:lnTo>
                  <a:pt x="0" y="1728465"/>
                </a:lnTo>
                <a:lnTo>
                  <a:pt x="0" y="0"/>
                </a:lnTo>
                <a:close/>
              </a:path>
            </a:pathLst>
          </a:custGeom>
          <a:blipFill rotWithShape="1">
            <a:blip r:embed="rId5"/>
            <a:stretch>
              <a:fillRect/>
            </a:stretch>
          </a:blipFill>
          <a:ln>
            <a:noFill/>
          </a:ln>
        </p:spPr>
      </p:sp>
      <p:sp>
        <p:nvSpPr>
          <p:cNvPr id="141" name="Google Shape;141;p3"/>
          <p:cNvSpPr/>
          <p:nvPr/>
        </p:nvSpPr>
        <p:spPr>
          <a:xfrm>
            <a:off x="1365704" y="9347971"/>
            <a:ext cx="573798" cy="822649"/>
          </a:xfrm>
          <a:custGeom>
            <a:avLst/>
            <a:gdLst/>
            <a:ahLst/>
            <a:cxnLst/>
            <a:rect l="l" t="t" r="r" b="b"/>
            <a:pathLst>
              <a:path w="573798" h="822649" extrusionOk="0">
                <a:moveTo>
                  <a:pt x="0" y="0"/>
                </a:moveTo>
                <a:lnTo>
                  <a:pt x="573798" y="0"/>
                </a:lnTo>
                <a:lnTo>
                  <a:pt x="573798" y="822649"/>
                </a:lnTo>
                <a:lnTo>
                  <a:pt x="0" y="822649"/>
                </a:lnTo>
                <a:lnTo>
                  <a:pt x="0" y="0"/>
                </a:lnTo>
                <a:close/>
              </a:path>
            </a:pathLst>
          </a:custGeom>
          <a:blipFill rotWithShape="1">
            <a:blip r:embed="rId6"/>
            <a:stretch>
              <a:fillRect/>
            </a:stretch>
          </a:blipFill>
          <a:ln>
            <a:noFill/>
          </a:ln>
        </p:spPr>
      </p:sp>
      <p:sp>
        <p:nvSpPr>
          <p:cNvPr id="157" name="Google Shape;157;p3"/>
          <p:cNvSpPr txBox="1"/>
          <p:nvPr/>
        </p:nvSpPr>
        <p:spPr>
          <a:xfrm>
            <a:off x="3810648" y="400585"/>
            <a:ext cx="10948544" cy="1477328"/>
          </a:xfrm>
          <a:prstGeom prst="rect">
            <a:avLst/>
          </a:prstGeom>
          <a:noFill/>
          <a:ln>
            <a:noFill/>
          </a:ln>
        </p:spPr>
        <p:txBody>
          <a:bodyPr spcFirstLastPara="1" wrap="square" lIns="0" tIns="0" rIns="0" bIns="0" anchor="t" anchorCtr="0">
            <a:spAutoFit/>
          </a:bodyPr>
          <a:lstStyle/>
          <a:p>
            <a:pPr algn="ctr"/>
            <a:r>
              <a:rPr lang="vi-VN" sz="4800" b="1" dirty="0">
                <a:solidFill>
                  <a:srgbClr val="366092"/>
                </a:solidFill>
              </a:rPr>
              <a:t>Mục Tiêu Nghiên Cứu và Phương Pháp Tiếp Cận</a:t>
            </a:r>
            <a:r>
              <a:rPr lang="en-US" sz="4800" b="1" dirty="0">
                <a:solidFill>
                  <a:srgbClr val="366092"/>
                </a:solidFill>
              </a:rPr>
              <a:t> </a:t>
            </a:r>
            <a:r>
              <a:rPr lang="en-US" sz="4800" b="1" dirty="0" err="1">
                <a:solidFill>
                  <a:srgbClr val="366092"/>
                </a:solidFill>
              </a:rPr>
              <a:t>Đề</a:t>
            </a:r>
            <a:r>
              <a:rPr lang="en-US" sz="4800" b="1" dirty="0">
                <a:solidFill>
                  <a:srgbClr val="366092"/>
                </a:solidFill>
              </a:rPr>
              <a:t> Tài</a:t>
            </a:r>
            <a:endParaRPr lang="vi-VN" sz="4800" b="1" dirty="0">
              <a:solidFill>
                <a:srgbClr val="366092"/>
              </a:solidFill>
            </a:endParaRPr>
          </a:p>
        </p:txBody>
      </p:sp>
      <p:sp>
        <p:nvSpPr>
          <p:cNvPr id="169" name="Google Shape;169;p3"/>
          <p:cNvSpPr/>
          <p:nvPr/>
        </p:nvSpPr>
        <p:spPr>
          <a:xfrm>
            <a:off x="-707611" y="-99589"/>
            <a:ext cx="3927179" cy="1392364"/>
          </a:xfrm>
          <a:custGeom>
            <a:avLst/>
            <a:gdLst/>
            <a:ahLst/>
            <a:cxnLst/>
            <a:rect l="l" t="t" r="r" b="b"/>
            <a:pathLst>
              <a:path w="3927179" h="1392364" extrusionOk="0">
                <a:moveTo>
                  <a:pt x="0" y="0"/>
                </a:moveTo>
                <a:lnTo>
                  <a:pt x="3927179" y="0"/>
                </a:lnTo>
                <a:lnTo>
                  <a:pt x="3927179" y="1392363"/>
                </a:lnTo>
                <a:lnTo>
                  <a:pt x="0" y="1392363"/>
                </a:lnTo>
                <a:lnTo>
                  <a:pt x="0" y="0"/>
                </a:lnTo>
                <a:close/>
              </a:path>
            </a:pathLst>
          </a:custGeom>
          <a:blipFill rotWithShape="1">
            <a:blip r:embed="rId7"/>
            <a:stretch>
              <a:fillRect/>
            </a:stretch>
          </a:blipFill>
          <a:ln>
            <a:noFill/>
          </a:ln>
        </p:spPr>
      </p:sp>
      <p:sp>
        <p:nvSpPr>
          <p:cNvPr id="170" name="Google Shape;170;p3"/>
          <p:cNvSpPr/>
          <p:nvPr/>
        </p:nvSpPr>
        <p:spPr>
          <a:xfrm>
            <a:off x="11681961" y="8916701"/>
            <a:ext cx="573798" cy="822649"/>
          </a:xfrm>
          <a:custGeom>
            <a:avLst/>
            <a:gdLst/>
            <a:ahLst/>
            <a:cxnLst/>
            <a:rect l="l" t="t" r="r" b="b"/>
            <a:pathLst>
              <a:path w="573798" h="822649" extrusionOk="0">
                <a:moveTo>
                  <a:pt x="0" y="0"/>
                </a:moveTo>
                <a:lnTo>
                  <a:pt x="573798" y="0"/>
                </a:lnTo>
                <a:lnTo>
                  <a:pt x="573798" y="822649"/>
                </a:lnTo>
                <a:lnTo>
                  <a:pt x="0" y="822649"/>
                </a:lnTo>
                <a:lnTo>
                  <a:pt x="0" y="0"/>
                </a:lnTo>
                <a:close/>
              </a:path>
            </a:pathLst>
          </a:custGeom>
          <a:blipFill rotWithShape="1">
            <a:blip r:embed="rId6"/>
            <a:stretch>
              <a:fillRect/>
            </a:stretch>
          </a:blipFill>
          <a:ln>
            <a:noFill/>
          </a:ln>
        </p:spPr>
        <p:txBody>
          <a:bodyPr/>
          <a:lstStyle/>
          <a:p>
            <a:endParaRPr lang="en-US" dirty="0"/>
          </a:p>
        </p:txBody>
      </p:sp>
      <p:sp>
        <p:nvSpPr>
          <p:cNvPr id="4" name="TextBox 3"/>
          <p:cNvSpPr txBox="1"/>
          <p:nvPr/>
        </p:nvSpPr>
        <p:spPr>
          <a:xfrm>
            <a:off x="8959645" y="9441876"/>
            <a:ext cx="781664" cy="523220"/>
          </a:xfrm>
          <a:prstGeom prst="rect">
            <a:avLst/>
          </a:prstGeom>
          <a:noFill/>
        </p:spPr>
        <p:txBody>
          <a:bodyPr wrap="square" rtlCol="0">
            <a:spAutoFit/>
          </a:bodyPr>
          <a:lstStyle/>
          <a:p>
            <a:r>
              <a:rPr lang="en-US" sz="2800" b="1" dirty="0"/>
              <a:t>2</a:t>
            </a:r>
          </a:p>
        </p:txBody>
      </p:sp>
      <p:pic>
        <p:nvPicPr>
          <p:cNvPr id="7" name="Graphic 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186" y="2001314"/>
            <a:ext cx="9190452" cy="7440561"/>
          </a:xfrm>
          <a:prstGeom prst="rect">
            <a:avLst/>
          </a:prstGeom>
        </p:spPr>
      </p:pic>
      <p:sp>
        <p:nvSpPr>
          <p:cNvPr id="9" name="Google Shape;271;p6"/>
          <p:cNvSpPr/>
          <p:nvPr/>
        </p:nvSpPr>
        <p:spPr>
          <a:xfrm>
            <a:off x="549505" y="2703209"/>
            <a:ext cx="7932462" cy="6287251"/>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273;p6"/>
          <p:cNvSpPr/>
          <p:nvPr/>
        </p:nvSpPr>
        <p:spPr>
          <a:xfrm>
            <a:off x="17682022" y="8045085"/>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6"/>
            <a:stretch>
              <a:fillRect/>
            </a:stretch>
          </a:blipFill>
          <a:ln>
            <a:noFill/>
          </a:ln>
        </p:spPr>
      </p:sp>
      <p:sp>
        <p:nvSpPr>
          <p:cNvPr id="12" name="Google Shape;274;p6"/>
          <p:cNvSpPr/>
          <p:nvPr/>
        </p:nvSpPr>
        <p:spPr>
          <a:xfrm>
            <a:off x="8161632" y="2207808"/>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6"/>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3" name="Picture 12"/>
          <p:cNvPicPr>
            <a:picLocks noChangeAspect="1"/>
          </p:cNvPicPr>
          <p:nvPr/>
        </p:nvPicPr>
        <p:blipFill>
          <a:blip r:embed="rId10"/>
          <a:stretch>
            <a:fillRect/>
          </a:stretch>
        </p:blipFill>
        <p:spPr>
          <a:xfrm>
            <a:off x="14515092" y="364991"/>
            <a:ext cx="1522789" cy="1522789"/>
          </a:xfrm>
          <a:prstGeom prst="rect">
            <a:avLst/>
          </a:prstGeom>
        </p:spPr>
      </p:pic>
      <p:pic>
        <p:nvPicPr>
          <p:cNvPr id="19"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4362" y="2334897"/>
            <a:ext cx="8805023" cy="759459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par>
                                <p:cTn id="8" presetID="10" presetClass="entr" presetSubtype="0" fill="hold"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500"/>
                                        <p:tgtEl>
                                          <p:spTgt spid="137"/>
                                        </p:tgtEl>
                                      </p:cBhvr>
                                    </p:animEffect>
                                  </p:childTnLst>
                                </p:cTn>
                              </p:par>
                              <p:par>
                                <p:cTn id="11" presetID="10"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500"/>
                                        <p:tgtEl>
                                          <p:spTgt spid="138"/>
                                        </p:tgtEl>
                                      </p:cBhvr>
                                    </p:animEffect>
                                  </p:childTnLst>
                                </p:cTn>
                              </p:par>
                              <p:par>
                                <p:cTn id="14" presetID="10" presetClass="entr" presetSubtype="0" fill="hold" nodeType="with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par>
                                <p:cTn id="17" presetID="10"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par>
                                <p:cTn id="20" presetID="10" presetClass="entr" presetSubtype="0" fill="hold" nodeType="withEffect">
                                  <p:stCondLst>
                                    <p:cond delay="0"/>
                                  </p:stCondLst>
                                  <p:childTnLst>
                                    <p:set>
                                      <p:cBhvr>
                                        <p:cTn id="21" dur="1" fill="hold">
                                          <p:stCondLst>
                                            <p:cond delay="0"/>
                                          </p:stCondLst>
                                        </p:cTn>
                                        <p:tgtEl>
                                          <p:spTgt spid="169"/>
                                        </p:tgtEl>
                                        <p:attrNameLst>
                                          <p:attrName>style.visibility</p:attrName>
                                        </p:attrNameLst>
                                      </p:cBhvr>
                                      <p:to>
                                        <p:strVal val="visible"/>
                                      </p:to>
                                    </p:set>
                                    <p:animEffect transition="in" filter="fade">
                                      <p:cBhvr>
                                        <p:cTn id="22" dur="500"/>
                                        <p:tgtEl>
                                          <p:spTgt spid="169"/>
                                        </p:tgtEl>
                                      </p:cBhvr>
                                    </p:animEffect>
                                  </p:childTnLst>
                                </p:cTn>
                              </p:par>
                              <p:par>
                                <p:cTn id="23" presetID="10"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animEffect transition="in" filter="fade">
                                      <p:cBhvr>
                                        <p:cTn id="25" dur="500"/>
                                        <p:tgtEl>
                                          <p:spTgt spid="17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p:nvPr/>
        </p:nvSpPr>
        <p:spPr>
          <a:xfrm>
            <a:off x="-41154"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7365D"/>
              </a:solidFill>
              <a:latin typeface="Arial" panose="020B0604020202020204"/>
              <a:ea typeface="Arial" panose="020B0604020202020204"/>
              <a:cs typeface="Arial" panose="020B0604020202020204"/>
              <a:sym typeface="Arial" panose="020B0604020202020204"/>
            </a:endParaRPr>
          </a:p>
        </p:txBody>
      </p:sp>
      <p:sp>
        <p:nvSpPr>
          <p:cNvPr id="200" name="Google Shape;200;p5"/>
          <p:cNvSpPr/>
          <p:nvPr/>
        </p:nvSpPr>
        <p:spPr>
          <a:xfrm>
            <a:off x="354977" y="5945247"/>
            <a:ext cx="4752531" cy="1662360"/>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354976" y="2188015"/>
            <a:ext cx="4752531" cy="1635768"/>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354976" y="4009448"/>
            <a:ext cx="4752531" cy="1659717"/>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472736" y="2463621"/>
            <a:ext cx="2758149" cy="458632"/>
          </a:xfrm>
          <a:prstGeom prst="rect">
            <a:avLst/>
          </a:prstGeom>
          <a:noFill/>
          <a:ln>
            <a:noFill/>
          </a:ln>
        </p:spPr>
        <p:txBody>
          <a:bodyPr spcFirstLastPara="1" wrap="square" lIns="0" tIns="0" rIns="0" bIns="0" anchor="t" anchorCtr="0">
            <a:noAutofit/>
          </a:bodyPr>
          <a:lstStyle/>
          <a:p>
            <a:pPr>
              <a:lnSpc>
                <a:spcPts val="2450"/>
              </a:lnSpc>
            </a:pP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Công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việc</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lặp</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lại</a:t>
            </a:r>
            <a:endParaRPr lang="en-US" sz="2400" dirty="0">
              <a:solidFill>
                <a:schemeClr val="bg2">
                  <a:lumMod val="75000"/>
                </a:schemeClr>
              </a:solidFill>
            </a:endParaRPr>
          </a:p>
        </p:txBody>
      </p:sp>
      <p:sp>
        <p:nvSpPr>
          <p:cNvPr id="205" name="Google Shape;205;p5"/>
          <p:cNvSpPr/>
          <p:nvPr/>
        </p:nvSpPr>
        <p:spPr>
          <a:xfrm>
            <a:off x="629864" y="2964529"/>
            <a:ext cx="3881586" cy="568643"/>
          </a:xfrm>
          <a:prstGeom prst="rect">
            <a:avLst/>
          </a:prstGeom>
          <a:noFill/>
          <a:ln>
            <a:noFill/>
          </a:ln>
        </p:spPr>
        <p:txBody>
          <a:bodyPr spcFirstLastPara="1" wrap="square" lIns="0" tIns="0" rIns="0" bIns="0" anchor="t" anchorCtr="0">
            <a:noAutofit/>
          </a:bodyPr>
          <a:lstStyle/>
          <a:p>
            <a:pPr marL="0" marR="0" lvl="0" indent="0" algn="l" rtl="0">
              <a:lnSpc>
                <a:spcPct val="148000"/>
              </a:lnSpc>
              <a:spcBef>
                <a:spcPts val="0"/>
              </a:spcBef>
              <a:spcAft>
                <a:spcPts val="0"/>
              </a:spcAft>
              <a:buNone/>
            </a:pPr>
            <a:endParaRPr sz="2200" dirty="0">
              <a:solidFill>
                <a:srgbClr val="595959"/>
              </a:solidFill>
              <a:latin typeface="Arial" panose="020B0604020202020204"/>
              <a:ea typeface="Arial" panose="020B0604020202020204"/>
              <a:cs typeface="Arial" panose="020B0604020202020204"/>
              <a:sym typeface="Arial" panose="020B0604020202020204"/>
            </a:endParaRPr>
          </a:p>
        </p:txBody>
      </p:sp>
      <p:sp>
        <p:nvSpPr>
          <p:cNvPr id="206" name="Google Shape;206;p5"/>
          <p:cNvSpPr/>
          <p:nvPr/>
        </p:nvSpPr>
        <p:spPr>
          <a:xfrm>
            <a:off x="1410807" y="4251170"/>
            <a:ext cx="3277046" cy="409575"/>
          </a:xfrm>
          <a:prstGeom prst="rect">
            <a:avLst/>
          </a:prstGeom>
          <a:noFill/>
          <a:ln>
            <a:noFill/>
          </a:ln>
        </p:spPr>
        <p:txBody>
          <a:bodyPr spcFirstLastPara="1" wrap="square" lIns="0" tIns="0" rIns="0" bIns="0" anchor="t" anchorCtr="0">
            <a:noAutofit/>
          </a:bodyPr>
          <a:lstStyle/>
          <a:p>
            <a:pPr>
              <a:lnSpc>
                <a:spcPts val="2450"/>
              </a:lnSpc>
            </a:pP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Phân</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tích</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dữ</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liệu</a:t>
            </a:r>
            <a:endParaRPr lang="en-US" sz="2400" dirty="0">
              <a:solidFill>
                <a:schemeClr val="bg2">
                  <a:lumMod val="75000"/>
                </a:schemeClr>
              </a:solidFill>
            </a:endParaRPr>
          </a:p>
        </p:txBody>
      </p:sp>
      <p:sp>
        <p:nvSpPr>
          <p:cNvPr id="207" name="Google Shape;207;p5"/>
          <p:cNvSpPr/>
          <p:nvPr/>
        </p:nvSpPr>
        <p:spPr>
          <a:xfrm>
            <a:off x="1362007" y="4776622"/>
            <a:ext cx="3601021" cy="812965"/>
          </a:xfrm>
          <a:prstGeom prst="rect">
            <a:avLst/>
          </a:prstGeom>
          <a:noFill/>
          <a:ln>
            <a:noFill/>
          </a:ln>
        </p:spPr>
        <p:txBody>
          <a:bodyPr spcFirstLastPara="1" wrap="square" lIns="0" tIns="0" rIns="0" bIns="0" anchor="t" anchorCtr="0">
            <a:noAutofit/>
          </a:bodyPr>
          <a:lstStyle/>
          <a:p>
            <a:pPr>
              <a:lnSpc>
                <a:spcPts val="2350"/>
              </a:lnSpc>
            </a:pP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AI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mở</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rộng</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sang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các</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hoạt</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động</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phân</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tích</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phức</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tạp</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a:t>
            </a:r>
            <a:endParaRPr lang="en-US" sz="2400" dirty="0">
              <a:solidFill>
                <a:schemeClr val="tx1">
                  <a:lumMod val="65000"/>
                  <a:lumOff val="35000"/>
                </a:schemeClr>
              </a:solidFill>
              <a:latin typeface="+mn-lt"/>
            </a:endParaRPr>
          </a:p>
        </p:txBody>
      </p:sp>
      <p:sp>
        <p:nvSpPr>
          <p:cNvPr id="215" name="Google Shape;215;p5"/>
          <p:cNvSpPr/>
          <p:nvPr/>
        </p:nvSpPr>
        <p:spPr>
          <a:xfrm>
            <a:off x="1410806" y="6257389"/>
            <a:ext cx="3363515" cy="420440"/>
          </a:xfrm>
          <a:prstGeom prst="rect">
            <a:avLst/>
          </a:prstGeom>
          <a:noFill/>
          <a:ln>
            <a:noFill/>
          </a:ln>
        </p:spPr>
        <p:txBody>
          <a:bodyPr spcFirstLastPara="1" wrap="square" lIns="0" tIns="0" rIns="0" bIns="0" anchor="t" anchorCtr="0">
            <a:noAutofit/>
          </a:bodyPr>
          <a:lstStyle/>
          <a:p>
            <a:pPr>
              <a:lnSpc>
                <a:spcPts val="2450"/>
              </a:lnSpc>
            </a:pP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Năng</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lực</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trực</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giác</a:t>
            </a:r>
            <a:endParaRPr lang="en-US" sz="2400" dirty="0">
              <a:solidFill>
                <a:schemeClr val="bg2">
                  <a:lumMod val="75000"/>
                </a:schemeClr>
              </a:solidFill>
            </a:endParaRPr>
          </a:p>
        </p:txBody>
      </p:sp>
      <p:sp>
        <p:nvSpPr>
          <p:cNvPr id="217" name="Google Shape;217;p5"/>
          <p:cNvSpPr/>
          <p:nvPr/>
        </p:nvSpPr>
        <p:spPr>
          <a:xfrm>
            <a:off x="459444" y="277575"/>
            <a:ext cx="14263171" cy="1404015"/>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218" name="Google Shape;218;p5"/>
          <p:cNvSpPr txBox="1"/>
          <p:nvPr/>
        </p:nvSpPr>
        <p:spPr>
          <a:xfrm>
            <a:off x="843448" y="529000"/>
            <a:ext cx="13656683" cy="738664"/>
          </a:xfrm>
          <a:prstGeom prst="rect">
            <a:avLst/>
          </a:prstGeom>
          <a:noFill/>
          <a:ln>
            <a:noFill/>
          </a:ln>
        </p:spPr>
        <p:txBody>
          <a:bodyPr spcFirstLastPara="1" wrap="square" lIns="0" tIns="0" rIns="0" bIns="0" anchor="t" anchorCtr="0">
            <a:spAutoFit/>
          </a:bodyPr>
          <a:lstStyle/>
          <a:p>
            <a:r>
              <a:rPr lang="vi-VN" sz="4800" b="1" dirty="0">
                <a:solidFill>
                  <a:srgbClr val="366092"/>
                </a:solidFill>
              </a:rPr>
              <a:t>AI Thay đổi Trí tuệ Con người</a:t>
            </a:r>
            <a:r>
              <a:rPr lang="en-US" sz="4800" b="1" dirty="0">
                <a:solidFill>
                  <a:srgbClr val="366092"/>
                </a:solidFill>
              </a:rPr>
              <a:t> </a:t>
            </a:r>
            <a:r>
              <a:rPr lang="en-US" sz="4800" b="1" dirty="0" err="1">
                <a:solidFill>
                  <a:srgbClr val="366092"/>
                </a:solidFill>
              </a:rPr>
              <a:t>và</a:t>
            </a:r>
            <a:r>
              <a:rPr lang="en-US" sz="4800" b="1" dirty="0">
                <a:solidFill>
                  <a:srgbClr val="366092"/>
                </a:solidFill>
              </a:rPr>
              <a:t> </a:t>
            </a:r>
            <a:r>
              <a:rPr lang="en-US" sz="4800" b="1" dirty="0" err="1">
                <a:solidFill>
                  <a:srgbClr val="366092"/>
                </a:solidFill>
              </a:rPr>
              <a:t>Ứng</a:t>
            </a:r>
            <a:r>
              <a:rPr lang="en-US" sz="4800" b="1" dirty="0">
                <a:solidFill>
                  <a:srgbClr val="366092"/>
                </a:solidFill>
              </a:rPr>
              <a:t> </a:t>
            </a:r>
            <a:r>
              <a:rPr lang="en-US" sz="4800" b="1" dirty="0" err="1">
                <a:solidFill>
                  <a:srgbClr val="366092"/>
                </a:solidFill>
              </a:rPr>
              <a:t>Dụng</a:t>
            </a:r>
            <a:endParaRPr lang="vi-VN" sz="4800" b="1" dirty="0">
              <a:solidFill>
                <a:srgbClr val="366092"/>
              </a:solidFill>
            </a:endParaRPr>
          </a:p>
        </p:txBody>
      </p:sp>
      <p:sp>
        <p:nvSpPr>
          <p:cNvPr id="219" name="Google Shape;219;p5"/>
          <p:cNvSpPr/>
          <p:nvPr/>
        </p:nvSpPr>
        <p:spPr>
          <a:xfrm rot="-9838333">
            <a:off x="-1661746" y="9376304"/>
            <a:ext cx="7147788" cy="1728465"/>
          </a:xfrm>
          <a:custGeom>
            <a:avLst/>
            <a:gdLst/>
            <a:ahLst/>
            <a:cxnLst/>
            <a:rect l="l" t="t" r="r" b="b"/>
            <a:pathLst>
              <a:path w="7147788" h="1728465" extrusionOk="0">
                <a:moveTo>
                  <a:pt x="0" y="0"/>
                </a:moveTo>
                <a:lnTo>
                  <a:pt x="7147788" y="0"/>
                </a:lnTo>
                <a:lnTo>
                  <a:pt x="7147788" y="1728465"/>
                </a:lnTo>
                <a:lnTo>
                  <a:pt x="0" y="1728465"/>
                </a:lnTo>
                <a:lnTo>
                  <a:pt x="0" y="0"/>
                </a:lnTo>
                <a:close/>
              </a:path>
            </a:pathLst>
          </a:custGeom>
          <a:blipFill rotWithShape="1">
            <a:blip r:embed="rId4"/>
            <a:stretch>
              <a:fillRect/>
            </a:stretch>
          </a:blipFill>
          <a:ln>
            <a:noFill/>
          </a:ln>
        </p:spPr>
      </p:sp>
      <p:sp>
        <p:nvSpPr>
          <p:cNvPr id="221" name="Google Shape;221;p5"/>
          <p:cNvSpPr/>
          <p:nvPr/>
        </p:nvSpPr>
        <p:spPr>
          <a:xfrm>
            <a:off x="-1441410" y="1272302"/>
            <a:ext cx="4839037" cy="475427"/>
          </a:xfrm>
          <a:custGeom>
            <a:avLst/>
            <a:gdLst/>
            <a:ahLst/>
            <a:cxnLst/>
            <a:rect l="l" t="t" r="r" b="b"/>
            <a:pathLst>
              <a:path w="3927179" h="1392364" extrusionOk="0">
                <a:moveTo>
                  <a:pt x="0" y="0"/>
                </a:moveTo>
                <a:lnTo>
                  <a:pt x="3927179" y="0"/>
                </a:lnTo>
                <a:lnTo>
                  <a:pt x="3927179" y="1392363"/>
                </a:lnTo>
                <a:lnTo>
                  <a:pt x="0" y="1392363"/>
                </a:lnTo>
                <a:lnTo>
                  <a:pt x="0" y="0"/>
                </a:lnTo>
                <a:close/>
              </a:path>
            </a:pathLst>
          </a:custGeom>
          <a:blipFill rotWithShape="1">
            <a:blip r:embed="rId5"/>
            <a:stretch>
              <a:fillRect/>
            </a:stretch>
          </a:blipFill>
          <a:ln>
            <a:noFill/>
          </a:ln>
        </p:spPr>
      </p:sp>
      <p:sp>
        <p:nvSpPr>
          <p:cNvPr id="226" name="Google Shape;226;p5"/>
          <p:cNvSpPr/>
          <p:nvPr/>
        </p:nvSpPr>
        <p:spPr>
          <a:xfrm>
            <a:off x="1415501" y="6776427"/>
            <a:ext cx="3358820" cy="568643"/>
          </a:xfrm>
          <a:prstGeom prst="rect">
            <a:avLst/>
          </a:prstGeom>
          <a:noFill/>
          <a:ln>
            <a:noFill/>
          </a:ln>
        </p:spPr>
        <p:txBody>
          <a:bodyPr spcFirstLastPara="1" wrap="square" lIns="0" tIns="0" rIns="0" bIns="0" anchor="t" anchorCtr="0">
            <a:noAutofit/>
          </a:bodyPr>
          <a:lstStyle/>
          <a:p>
            <a:pPr>
              <a:lnSpc>
                <a:spcPts val="2350"/>
              </a:lnSpc>
            </a:pP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Một</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phần</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trực</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giác</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đã</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được</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AI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mô</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phỏng</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a:t>
            </a:r>
            <a:endParaRPr lang="en-US" sz="2400" dirty="0">
              <a:solidFill>
                <a:schemeClr val="tx1">
                  <a:lumMod val="65000"/>
                  <a:lumOff val="35000"/>
                </a:schemeClr>
              </a:solidFill>
              <a:latin typeface="+mn-lt"/>
            </a:endParaRPr>
          </a:p>
        </p:txBody>
      </p:sp>
      <p:sp>
        <p:nvSpPr>
          <p:cNvPr id="231" name="Google Shape;231;p5"/>
          <p:cNvSpPr/>
          <p:nvPr/>
        </p:nvSpPr>
        <p:spPr>
          <a:xfrm>
            <a:off x="5895654" y="5460134"/>
            <a:ext cx="4477643" cy="1258640"/>
          </a:xfrm>
          <a:prstGeom prst="rect">
            <a:avLst/>
          </a:prstGeom>
          <a:noFill/>
          <a:ln>
            <a:noFill/>
          </a:ln>
        </p:spPr>
        <p:txBody>
          <a:bodyPr spcFirstLastPara="1" wrap="square" lIns="0" tIns="0" rIns="0" bIns="0" anchor="t" anchorCtr="0">
            <a:noAutofit/>
          </a:bodyPr>
          <a:lstStyle/>
          <a:p>
            <a:pPr marL="0" marR="0" lvl="0" indent="0" algn="l" rtl="0">
              <a:lnSpc>
                <a:spcPct val="148000"/>
              </a:lnSpc>
              <a:spcBef>
                <a:spcPts val="0"/>
              </a:spcBef>
              <a:spcAft>
                <a:spcPts val="0"/>
              </a:spcAft>
              <a:buNone/>
            </a:pPr>
            <a:endParaRPr sz="2200">
              <a:solidFill>
                <a:srgbClr val="595959"/>
              </a:solidFill>
              <a:latin typeface="Arial" panose="020B0604020202020204"/>
              <a:ea typeface="Arial" panose="020B0604020202020204"/>
              <a:cs typeface="Arial" panose="020B0604020202020204"/>
              <a:sym typeface="Arial" panose="020B0604020202020204"/>
            </a:endParaRPr>
          </a:p>
        </p:txBody>
      </p:sp>
      <p:sp>
        <p:nvSpPr>
          <p:cNvPr id="3" name="TextBox 2"/>
          <p:cNvSpPr txBox="1"/>
          <p:nvPr/>
        </p:nvSpPr>
        <p:spPr>
          <a:xfrm>
            <a:off x="9648378" y="9643097"/>
            <a:ext cx="948140" cy="523220"/>
          </a:xfrm>
          <a:prstGeom prst="rect">
            <a:avLst/>
          </a:prstGeom>
          <a:noFill/>
        </p:spPr>
        <p:txBody>
          <a:bodyPr wrap="square">
            <a:spAutoFit/>
          </a:bodyPr>
          <a:lstStyle/>
          <a:p>
            <a:r>
              <a:rPr lang="en-US" sz="2800" b="1" dirty="0">
                <a:latin typeface="+mj-lt"/>
              </a:rPr>
              <a:t>3</a:t>
            </a:r>
          </a:p>
        </p:txBody>
      </p:sp>
      <p:pic>
        <p:nvPicPr>
          <p:cNvPr id="7" name="Image 0"/>
          <p:cNvPicPr>
            <a:picLocks noChangeAspect="1"/>
          </p:cNvPicPr>
          <p:nvPr/>
        </p:nvPicPr>
        <p:blipFill>
          <a:blip r:embed="rId6"/>
          <a:stretch>
            <a:fillRect/>
          </a:stretch>
        </p:blipFill>
        <p:spPr>
          <a:xfrm>
            <a:off x="559127" y="2287094"/>
            <a:ext cx="568643" cy="568643"/>
          </a:xfrm>
          <a:prstGeom prst="rect">
            <a:avLst/>
          </a:prstGeom>
          <a:ln>
            <a:noFill/>
          </a:ln>
          <a:effectLst>
            <a:outerShdw blurRad="292100" dist="139700" dir="2700000" algn="tl" rotWithShape="0">
              <a:srgbClr val="333333">
                <a:alpha val="65000"/>
              </a:srgbClr>
            </a:outerShdw>
          </a:effectLst>
        </p:spPr>
      </p:pic>
      <p:pic>
        <p:nvPicPr>
          <p:cNvPr id="12" name="Image 2"/>
          <p:cNvPicPr>
            <a:picLocks noChangeAspect="1"/>
          </p:cNvPicPr>
          <p:nvPr/>
        </p:nvPicPr>
        <p:blipFill>
          <a:blip r:embed="rId7"/>
          <a:stretch>
            <a:fillRect/>
          </a:stretch>
        </p:blipFill>
        <p:spPr>
          <a:xfrm>
            <a:off x="559127" y="4091731"/>
            <a:ext cx="644110" cy="565779"/>
          </a:xfrm>
          <a:prstGeom prst="rect">
            <a:avLst/>
          </a:prstGeom>
          <a:ln>
            <a:noFill/>
          </a:ln>
          <a:effectLst>
            <a:outerShdw blurRad="292100" dist="139700" dir="2700000" algn="tl" rotWithShape="0">
              <a:srgbClr val="333333">
                <a:alpha val="65000"/>
              </a:srgbClr>
            </a:outerShdw>
          </a:effectLst>
        </p:spPr>
      </p:pic>
      <p:sp>
        <p:nvSpPr>
          <p:cNvPr id="2" name="Google Shape;200;p5"/>
          <p:cNvSpPr/>
          <p:nvPr/>
        </p:nvSpPr>
        <p:spPr>
          <a:xfrm>
            <a:off x="354976" y="7856203"/>
            <a:ext cx="4752531" cy="1596888"/>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Image 4"/>
          <p:cNvPicPr>
            <a:picLocks noChangeAspect="1"/>
          </p:cNvPicPr>
          <p:nvPr/>
        </p:nvPicPr>
        <p:blipFill>
          <a:blip r:embed="rId8"/>
          <a:stretch>
            <a:fillRect/>
          </a:stretch>
        </p:blipFill>
        <p:spPr>
          <a:xfrm>
            <a:off x="533576" y="6093152"/>
            <a:ext cx="568643" cy="568643"/>
          </a:xfrm>
          <a:prstGeom prst="rect">
            <a:avLst/>
          </a:prstGeom>
          <a:ln>
            <a:noFill/>
          </a:ln>
          <a:effectLst>
            <a:outerShdw blurRad="292100" dist="139700" dir="2700000" algn="tl" rotWithShape="0">
              <a:srgbClr val="333333">
                <a:alpha val="65000"/>
              </a:srgbClr>
            </a:outerShdw>
          </a:effectLst>
        </p:spPr>
      </p:pic>
      <p:pic>
        <p:nvPicPr>
          <p:cNvPr id="22" name="Image 6"/>
          <p:cNvPicPr>
            <a:picLocks noChangeAspect="1"/>
          </p:cNvPicPr>
          <p:nvPr/>
        </p:nvPicPr>
        <p:blipFill>
          <a:blip r:embed="rId9"/>
          <a:stretch>
            <a:fillRect/>
          </a:stretch>
        </p:blipFill>
        <p:spPr>
          <a:xfrm>
            <a:off x="533576" y="8059591"/>
            <a:ext cx="568643" cy="568643"/>
          </a:xfrm>
          <a:prstGeom prst="rect">
            <a:avLst/>
          </a:prstGeom>
          <a:ln>
            <a:noFill/>
          </a:ln>
          <a:effectLst>
            <a:outerShdw blurRad="292100" dist="139700" dir="2700000" algn="tl" rotWithShape="0">
              <a:srgbClr val="333333">
                <a:alpha val="65000"/>
              </a:srgbClr>
            </a:outerShdw>
          </a:effectLst>
        </p:spPr>
      </p:pic>
      <p:sp>
        <p:nvSpPr>
          <p:cNvPr id="4" name="Google Shape;215;p5"/>
          <p:cNvSpPr/>
          <p:nvPr/>
        </p:nvSpPr>
        <p:spPr>
          <a:xfrm>
            <a:off x="1410806" y="8204997"/>
            <a:ext cx="3363515" cy="420440"/>
          </a:xfrm>
          <a:prstGeom prst="rect">
            <a:avLst/>
          </a:prstGeom>
          <a:noFill/>
          <a:ln>
            <a:noFill/>
          </a:ln>
        </p:spPr>
        <p:txBody>
          <a:bodyPr spcFirstLastPara="1" wrap="square" lIns="0" tIns="0" rIns="0" bIns="0" anchor="t" anchorCtr="0">
            <a:noAutofit/>
          </a:bodyPr>
          <a:lstStyle/>
          <a:p>
            <a:pPr>
              <a:lnSpc>
                <a:spcPts val="2450"/>
              </a:lnSpc>
            </a:pP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Trí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tuệ</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đồng</a:t>
            </a:r>
            <a:r>
              <a:rPr lang="en-US" sz="2400" b="1" dirty="0">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 </a:t>
            </a:r>
            <a:r>
              <a:rPr lang="en-US" sz="2400" b="1" dirty="0" err="1">
                <a:solidFill>
                  <a:schemeClr val="bg2">
                    <a:lumMod val="75000"/>
                  </a:schemeClr>
                </a:solidFill>
                <a:latin typeface="Barlow Bold" panose="00000800000000000000" pitchFamily="34" charset="0"/>
                <a:ea typeface="Barlow Bold" panose="00000800000000000000" pitchFamily="34" charset="-122"/>
                <a:cs typeface="Barlow Bold" panose="00000800000000000000" pitchFamily="34" charset="-120"/>
              </a:rPr>
              <a:t>cảm</a:t>
            </a:r>
            <a:endParaRPr lang="en-US" sz="2400" dirty="0">
              <a:solidFill>
                <a:schemeClr val="bg2">
                  <a:lumMod val="75000"/>
                </a:schemeClr>
              </a:solidFill>
            </a:endParaRPr>
          </a:p>
        </p:txBody>
      </p:sp>
      <p:sp>
        <p:nvSpPr>
          <p:cNvPr id="5" name="Google Shape;207;p5"/>
          <p:cNvSpPr/>
          <p:nvPr/>
        </p:nvSpPr>
        <p:spPr>
          <a:xfrm>
            <a:off x="1410806" y="2973921"/>
            <a:ext cx="3696701" cy="812965"/>
          </a:xfrm>
          <a:prstGeom prst="rect">
            <a:avLst/>
          </a:prstGeom>
          <a:noFill/>
          <a:ln>
            <a:noFill/>
          </a:ln>
        </p:spPr>
        <p:txBody>
          <a:bodyPr spcFirstLastPara="1" wrap="square" lIns="0" tIns="0" rIns="0" bIns="0" anchor="t" anchorCtr="0">
            <a:noAutofit/>
          </a:bodyPr>
          <a:lstStyle/>
          <a:p>
            <a:pPr>
              <a:lnSpc>
                <a:spcPts val="2350"/>
              </a:lnSpc>
            </a:pP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AI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thay</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thế</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các</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tác</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vụ</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cơ</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học</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lặp</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đi</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lặp</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lại</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a:t>
            </a:r>
            <a:endParaRPr lang="en-US" sz="2400" dirty="0">
              <a:solidFill>
                <a:schemeClr val="tx1">
                  <a:lumMod val="65000"/>
                  <a:lumOff val="35000"/>
                </a:schemeClr>
              </a:solidFill>
              <a:latin typeface="+mn-lt"/>
            </a:endParaRPr>
          </a:p>
        </p:txBody>
      </p:sp>
      <p:sp>
        <p:nvSpPr>
          <p:cNvPr id="6" name="Google Shape;207;p5"/>
          <p:cNvSpPr/>
          <p:nvPr/>
        </p:nvSpPr>
        <p:spPr>
          <a:xfrm>
            <a:off x="1339893" y="8681420"/>
            <a:ext cx="3601021" cy="812965"/>
          </a:xfrm>
          <a:prstGeom prst="rect">
            <a:avLst/>
          </a:prstGeom>
          <a:noFill/>
          <a:ln>
            <a:noFill/>
          </a:ln>
        </p:spPr>
        <p:txBody>
          <a:bodyPr spcFirstLastPara="1" wrap="square" lIns="0" tIns="0" rIns="0" bIns="0" anchor="t" anchorCtr="0">
            <a:noAutofit/>
          </a:bodyPr>
          <a:lstStyle/>
          <a:p>
            <a:pPr>
              <a:lnSpc>
                <a:spcPts val="2350"/>
              </a:lnSpc>
            </a:pP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Vẫn</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là</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thách</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thức</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lớn</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đối</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t>
            </a:r>
            <a:r>
              <a:rPr lang="en-US" sz="2400" dirty="0" err="1">
                <a:solidFill>
                  <a:schemeClr val="tx1">
                    <a:lumMod val="65000"/>
                    <a:lumOff val="35000"/>
                  </a:schemeClr>
                </a:solidFill>
                <a:latin typeface="+mn-lt"/>
                <a:ea typeface="Montserrat" panose="00000500000000000000" pitchFamily="34" charset="-122"/>
                <a:cs typeface="Montserrat" panose="00000500000000000000" pitchFamily="34" charset="-120"/>
              </a:rPr>
              <a:t>với</a:t>
            </a:r>
            <a:r>
              <a:rPr lang="en-US" sz="2400" dirty="0">
                <a:solidFill>
                  <a:schemeClr val="tx1">
                    <a:lumMod val="65000"/>
                    <a:lumOff val="35000"/>
                  </a:schemeClr>
                </a:solidFill>
                <a:latin typeface="+mn-lt"/>
                <a:ea typeface="Montserrat" panose="00000500000000000000" pitchFamily="34" charset="-122"/>
                <a:cs typeface="Montserrat" panose="00000500000000000000" pitchFamily="34" charset="-120"/>
              </a:rPr>
              <a:t> AI.</a:t>
            </a:r>
            <a:endParaRPr lang="en-US" sz="2400" dirty="0">
              <a:solidFill>
                <a:schemeClr val="tx1">
                  <a:lumMod val="65000"/>
                  <a:lumOff val="35000"/>
                </a:schemeClr>
              </a:solidFill>
              <a:latin typeface="+mn-lt"/>
            </a:endParaRPr>
          </a:p>
        </p:txBody>
      </p:sp>
      <p:sp>
        <p:nvSpPr>
          <p:cNvPr id="10" name="Google Shape;271;p6"/>
          <p:cNvSpPr/>
          <p:nvPr/>
        </p:nvSpPr>
        <p:spPr>
          <a:xfrm>
            <a:off x="5333011" y="2254226"/>
            <a:ext cx="9326151" cy="6660978"/>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4" name="Google Shape;224;p5"/>
          <p:cNvSpPr/>
          <p:nvPr/>
        </p:nvSpPr>
        <p:spPr>
          <a:xfrm>
            <a:off x="5474778" y="1916552"/>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10"/>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3" name="Graphic 1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40914" y="750776"/>
            <a:ext cx="10221774" cy="9057987"/>
          </a:xfrm>
          <a:prstGeom prst="rect">
            <a:avLst/>
          </a:prstGeom>
        </p:spPr>
      </p:pic>
      <p:sp>
        <p:nvSpPr>
          <p:cNvPr id="222" name="Google Shape;222;p5"/>
          <p:cNvSpPr/>
          <p:nvPr/>
        </p:nvSpPr>
        <p:spPr>
          <a:xfrm flipH="1">
            <a:off x="13827610" y="478237"/>
            <a:ext cx="1501670" cy="1775989"/>
          </a:xfrm>
          <a:custGeom>
            <a:avLst/>
            <a:gdLst/>
            <a:ahLst/>
            <a:cxnLst/>
            <a:rect l="l" t="t" r="r" b="b"/>
            <a:pathLst>
              <a:path w="1570191" h="2137636" extrusionOk="0">
                <a:moveTo>
                  <a:pt x="0" y="0"/>
                </a:moveTo>
                <a:lnTo>
                  <a:pt x="1570191" y="0"/>
                </a:lnTo>
                <a:lnTo>
                  <a:pt x="1570191" y="2137636"/>
                </a:lnTo>
                <a:lnTo>
                  <a:pt x="0" y="2137636"/>
                </a:lnTo>
                <a:lnTo>
                  <a:pt x="0" y="0"/>
                </a:lnTo>
                <a:close/>
              </a:path>
            </a:pathLst>
          </a:custGeom>
          <a:blipFill rotWithShape="1">
            <a:blip r:embed="rId13"/>
            <a:stretch>
              <a:fillRect/>
            </a:stretch>
          </a:blipFill>
          <a:ln>
            <a:noFill/>
          </a:ln>
        </p:spPr>
        <p:txBody>
          <a:bodyPr/>
          <a:lstStyle/>
          <a:p>
            <a:endParaRPr lang="en-US" dirty="0"/>
          </a:p>
        </p:txBody>
      </p:sp>
      <p:pic>
        <p:nvPicPr>
          <p:cNvPr id="15" name="Picture 14"/>
          <p:cNvPicPr>
            <a:picLocks noChangeAspect="1"/>
          </p:cNvPicPr>
          <p:nvPr/>
        </p:nvPicPr>
        <p:blipFill>
          <a:blip r:embed="rId14"/>
          <a:stretch>
            <a:fillRect/>
          </a:stretch>
        </p:blipFill>
        <p:spPr>
          <a:xfrm>
            <a:off x="14934637" y="2471942"/>
            <a:ext cx="3180533" cy="3617512"/>
          </a:xfrm>
          <a:prstGeom prst="rect">
            <a:avLst/>
          </a:prstGeom>
        </p:spPr>
      </p:pic>
      <p:pic>
        <p:nvPicPr>
          <p:cNvPr id="102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872171" y="6406728"/>
            <a:ext cx="3305466" cy="3617512"/>
          </a:xfrm>
          <a:prstGeom prst="rect">
            <a:avLst/>
          </a:prstGeom>
          <a:noFill/>
          <a:extLst>
            <a:ext uri="{909E8E84-426E-40DD-AFC4-6F175D3DCCD1}">
              <a14:hiddenFill xmlns:a14="http://schemas.microsoft.com/office/drawing/2010/main">
                <a:solidFill>
                  <a:srgbClr val="FFFFFF"/>
                </a:solidFill>
              </a14:hiddenFill>
            </a:ext>
          </a:extLst>
        </p:spPr>
      </p:pic>
      <p:sp>
        <p:nvSpPr>
          <p:cNvPr id="225" name="Google Shape;225;p5"/>
          <p:cNvSpPr/>
          <p:nvPr/>
        </p:nvSpPr>
        <p:spPr>
          <a:xfrm>
            <a:off x="7578755" y="8654647"/>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10"/>
            <a:stretch>
              <a:fillRect/>
            </a:stretch>
          </a:blipFill>
          <a:ln>
            <a:noFill/>
          </a:ln>
        </p:spPr>
      </p:sp>
      <p:pic>
        <p:nvPicPr>
          <p:cNvPr id="227" name="Google Shape;227;p5"/>
          <p:cNvPicPr preferRelativeResize="0"/>
          <p:nvPr/>
        </p:nvPicPr>
        <p:blipFill rotWithShape="1">
          <a:blip r:embed="rId16"/>
          <a:srcRect/>
          <a:stretch>
            <a:fillRect/>
          </a:stretch>
        </p:blipFill>
        <p:spPr>
          <a:xfrm>
            <a:off x="9846160" y="2777240"/>
            <a:ext cx="426757" cy="5243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500"/>
                                        <p:tgtEl>
                                          <p:spTgt spid="199"/>
                                        </p:tgtEl>
                                      </p:cBhvr>
                                    </p:animEffect>
                                  </p:childTnLst>
                                </p:cTn>
                              </p:par>
                              <p:par>
                                <p:cTn id="11" presetID="10" presetClass="entr" presetSubtype="0" fill="hold" nodeType="withEffect">
                                  <p:stCondLst>
                                    <p:cond delay="0"/>
                                  </p:stCondLst>
                                  <p:childTnLst>
                                    <p:set>
                                      <p:cBhvr>
                                        <p:cTn id="12" dur="1" fill="hold">
                                          <p:stCondLst>
                                            <p:cond delay="0"/>
                                          </p:stCondLst>
                                        </p:cTn>
                                        <p:tgtEl>
                                          <p:spTgt spid="200"/>
                                        </p:tgtEl>
                                        <p:attrNameLst>
                                          <p:attrName>style.visibility</p:attrName>
                                        </p:attrNameLst>
                                      </p:cBhvr>
                                      <p:to>
                                        <p:strVal val="visible"/>
                                      </p:to>
                                    </p:set>
                                    <p:animEffect transition="in" filter="fade">
                                      <p:cBhvr>
                                        <p:cTn id="13" dur="500"/>
                                        <p:tgtEl>
                                          <p:spTgt spid="200"/>
                                        </p:tgtEl>
                                      </p:cBhvr>
                                    </p:animEffect>
                                  </p:childTnLst>
                                </p:cTn>
                              </p:par>
                              <p:par>
                                <p:cTn id="14" presetID="10" presetClass="entr" presetSubtype="0" fill="hold" nodeType="with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par>
                                <p:cTn id="17" presetID="10"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nodeType="withEffect">
                                  <p:stCondLst>
                                    <p:cond delay="0"/>
                                  </p:stCondLst>
                                  <p:childTnLst>
                                    <p:set>
                                      <p:cBhvr>
                                        <p:cTn id="27" dur="1" fill="hold">
                                          <p:stCondLst>
                                            <p:cond delay="0"/>
                                          </p:stCondLst>
                                        </p:cTn>
                                        <p:tgtEl>
                                          <p:spTgt spid="206"/>
                                        </p:tgtEl>
                                        <p:attrNameLst>
                                          <p:attrName>style.visibility</p:attrName>
                                        </p:attrNameLst>
                                      </p:cBhvr>
                                      <p:to>
                                        <p:strVal val="visible"/>
                                      </p:to>
                                    </p:set>
                                    <p:animEffect transition="in" filter="fade">
                                      <p:cBhvr>
                                        <p:cTn id="28" dur="500"/>
                                        <p:tgtEl>
                                          <p:spTgt spid="206"/>
                                        </p:tgtEl>
                                      </p:cBhvr>
                                    </p:animEffect>
                                  </p:childTnLst>
                                </p:cTn>
                              </p:par>
                              <p:par>
                                <p:cTn id="29" presetID="10" presetClass="entr" presetSubtype="0" fill="hold"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nodeType="withEffect">
                                  <p:stCondLst>
                                    <p:cond delay="0"/>
                                  </p:stCondLst>
                                  <p:childTnLst>
                                    <p:set>
                                      <p:cBhvr>
                                        <p:cTn id="33" dur="1" fill="hold">
                                          <p:stCondLst>
                                            <p:cond delay="0"/>
                                          </p:stCondLst>
                                        </p:cTn>
                                        <p:tgtEl>
                                          <p:spTgt spid="226"/>
                                        </p:tgtEl>
                                        <p:attrNameLst>
                                          <p:attrName>style.visibility</p:attrName>
                                        </p:attrNameLst>
                                      </p:cBhvr>
                                      <p:to>
                                        <p:strVal val="visible"/>
                                      </p:to>
                                    </p:set>
                                    <p:animEffect transition="in" filter="fade">
                                      <p:cBhvr>
                                        <p:cTn id="34" dur="500"/>
                                        <p:tgtEl>
                                          <p:spTgt spid="226"/>
                                        </p:tgtEl>
                                      </p:cBhvr>
                                    </p:animEffect>
                                  </p:childTnLst>
                                </p:cTn>
                              </p:par>
                              <p:par>
                                <p:cTn id="35" presetID="10" presetClass="entr" presetSubtype="0" fill="hold" nodeType="withEffect">
                                  <p:stCondLst>
                                    <p:cond delay="0"/>
                                  </p:stCondLst>
                                  <p:childTnLst>
                                    <p:set>
                                      <p:cBhvr>
                                        <p:cTn id="36" dur="1" fill="hold">
                                          <p:stCondLst>
                                            <p:cond delay="0"/>
                                          </p:stCondLst>
                                        </p:cTn>
                                        <p:tgtEl>
                                          <p:spTgt spid="215"/>
                                        </p:tgtEl>
                                        <p:attrNameLst>
                                          <p:attrName>style.visibility</p:attrName>
                                        </p:attrNameLst>
                                      </p:cBhvr>
                                      <p:to>
                                        <p:strVal val="visible"/>
                                      </p:to>
                                    </p:set>
                                    <p:animEffect transition="in" filter="fade">
                                      <p:cBhvr>
                                        <p:cTn id="37" dur="500"/>
                                        <p:tgtEl>
                                          <p:spTgt spid="215"/>
                                        </p:tgtEl>
                                      </p:cBhvr>
                                    </p:animEffect>
                                  </p:childTnLst>
                                </p:cTn>
                              </p:par>
                              <p:par>
                                <p:cTn id="38" presetID="10" presetClass="entr" presetSubtype="0" fill="hold" nodeType="withEffect">
                                  <p:stCondLst>
                                    <p:cond delay="0"/>
                                  </p:stCondLst>
                                  <p:childTnLst>
                                    <p:set>
                                      <p:cBhvr>
                                        <p:cTn id="39" dur="1" fill="hold">
                                          <p:stCondLst>
                                            <p:cond delay="0"/>
                                          </p:stCondLst>
                                        </p:cTn>
                                        <p:tgtEl>
                                          <p:spTgt spid="219"/>
                                        </p:tgtEl>
                                        <p:attrNameLst>
                                          <p:attrName>style.visibility</p:attrName>
                                        </p:attrNameLst>
                                      </p:cBhvr>
                                      <p:to>
                                        <p:strVal val="visible"/>
                                      </p:to>
                                    </p:set>
                                    <p:animEffect transition="in" filter="fade">
                                      <p:cBhvr>
                                        <p:cTn id="40" dur="500"/>
                                        <p:tgtEl>
                                          <p:spTgt spid="219"/>
                                        </p:tgtEl>
                                      </p:cBhvr>
                                    </p:animEffect>
                                  </p:childTnLst>
                                </p:cTn>
                              </p:par>
                              <p:par>
                                <p:cTn id="41" presetID="10"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animEffect transition="in" filter="fade">
                                      <p:cBhvr>
                                        <p:cTn id="43" dur="500"/>
                                        <p:tgtEl>
                                          <p:spTgt spid="221"/>
                                        </p:tgtEl>
                                      </p:cBhvr>
                                    </p:animEffect>
                                  </p:childTnLst>
                                </p:cTn>
                              </p:par>
                              <p:par>
                                <p:cTn id="44" presetID="10" presetClass="entr" presetSubtype="0" fill="hold" nodeType="withEffect">
                                  <p:stCondLst>
                                    <p:cond delay="0"/>
                                  </p:stCondLst>
                                  <p:childTnLst>
                                    <p:set>
                                      <p:cBhvr>
                                        <p:cTn id="45" dur="1" fill="hold">
                                          <p:stCondLst>
                                            <p:cond delay="0"/>
                                          </p:stCondLst>
                                        </p:cTn>
                                        <p:tgtEl>
                                          <p:spTgt spid="222"/>
                                        </p:tgtEl>
                                        <p:attrNameLst>
                                          <p:attrName>style.visibility</p:attrName>
                                        </p:attrNameLst>
                                      </p:cBhvr>
                                      <p:to>
                                        <p:strVal val="visible"/>
                                      </p:to>
                                    </p:set>
                                    <p:animEffect transition="in" filter="fade">
                                      <p:cBhvr>
                                        <p:cTn id="46" dur="500"/>
                                        <p:tgtEl>
                                          <p:spTgt spid="222"/>
                                        </p:tgtEl>
                                      </p:cBhvr>
                                    </p:animEffect>
                                  </p:childTnLst>
                                </p:cTn>
                              </p:par>
                              <p:par>
                                <p:cTn id="47" presetID="10" presetClass="entr" presetSubtype="0" fill="hold" nodeType="withEffect">
                                  <p:stCondLst>
                                    <p:cond delay="0"/>
                                  </p:stCondLst>
                                  <p:childTnLst>
                                    <p:set>
                                      <p:cBhvr>
                                        <p:cTn id="48" dur="1" fill="hold">
                                          <p:stCondLst>
                                            <p:cond delay="0"/>
                                          </p:stCondLst>
                                        </p:cTn>
                                        <p:tgtEl>
                                          <p:spTgt spid="224"/>
                                        </p:tgtEl>
                                        <p:attrNameLst>
                                          <p:attrName>style.visibility</p:attrName>
                                        </p:attrNameLst>
                                      </p:cBhvr>
                                      <p:to>
                                        <p:strVal val="visible"/>
                                      </p:to>
                                    </p:set>
                                    <p:animEffect transition="in" filter="fade">
                                      <p:cBhvr>
                                        <p:cTn id="49" dur="500"/>
                                        <p:tgtEl>
                                          <p:spTgt spid="224"/>
                                        </p:tgtEl>
                                      </p:cBhvr>
                                    </p:animEffect>
                                  </p:childTnLst>
                                </p:cTn>
                              </p:par>
                              <p:par>
                                <p:cTn id="50" presetID="10" presetClass="entr" presetSubtype="0" fill="hold" nodeType="withEffect">
                                  <p:stCondLst>
                                    <p:cond delay="0"/>
                                  </p:stCondLst>
                                  <p:childTnLst>
                                    <p:set>
                                      <p:cBhvr>
                                        <p:cTn id="51" dur="1" fill="hold">
                                          <p:stCondLst>
                                            <p:cond delay="0"/>
                                          </p:stCondLst>
                                        </p:cTn>
                                        <p:tgtEl>
                                          <p:spTgt spid="225"/>
                                        </p:tgtEl>
                                        <p:attrNameLst>
                                          <p:attrName>style.visibility</p:attrName>
                                        </p:attrNameLst>
                                      </p:cBhvr>
                                      <p:to>
                                        <p:strVal val="visible"/>
                                      </p:to>
                                    </p:set>
                                    <p:animEffect transition="in" filter="fade">
                                      <p:cBhvr>
                                        <p:cTn id="52" dur="500"/>
                                        <p:tgtEl>
                                          <p:spTgt spid="225"/>
                                        </p:tgtEl>
                                      </p:cBhvr>
                                    </p:animEffect>
                                  </p:childTnLst>
                                </p:cTn>
                              </p:par>
                              <p:par>
                                <p:cTn id="53" presetID="10" presetClass="entr" presetSubtype="0" fill="hold" nodeType="withEffect">
                                  <p:stCondLst>
                                    <p:cond delay="0"/>
                                  </p:stCondLst>
                                  <p:childTnLst>
                                    <p:set>
                                      <p:cBhvr>
                                        <p:cTn id="54" dur="1" fill="hold">
                                          <p:stCondLst>
                                            <p:cond delay="0"/>
                                          </p:stCondLst>
                                        </p:cTn>
                                        <p:tgtEl>
                                          <p:spTgt spid="231"/>
                                        </p:tgtEl>
                                        <p:attrNameLst>
                                          <p:attrName>style.visibility</p:attrName>
                                        </p:attrNameLst>
                                      </p:cBhvr>
                                      <p:to>
                                        <p:strVal val="visible"/>
                                      </p:to>
                                    </p:set>
                                    <p:animEffect transition="in" filter="fade">
                                      <p:cBhvr>
                                        <p:cTn id="55" dur="500"/>
                                        <p:tgtEl>
                                          <p:spTgt spid="231"/>
                                        </p:tgtEl>
                                      </p:cBhvr>
                                    </p:animEffect>
                                  </p:childTnLst>
                                </p:cTn>
                              </p:par>
                              <p:par>
                                <p:cTn id="56" presetID="10" presetClass="entr" presetSubtype="0" fill="hold"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7;p4"/>
          <p:cNvSpPr/>
          <p:nvPr/>
        </p:nvSpPr>
        <p:spPr>
          <a:xfrm>
            <a:off x="-228600" y="-90076"/>
            <a:ext cx="18516600" cy="1069141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stretch>
              <a:fillRect t="-24351" r="-1467" b="-56030"/>
            </a:stretch>
          </a:blipFill>
          <a:ln>
            <a:noFill/>
          </a:ln>
        </p:spPr>
      </p:sp>
      <p:sp>
        <p:nvSpPr>
          <p:cNvPr id="5" name="Google Shape;178;p4"/>
          <p:cNvSpPr/>
          <p:nvPr/>
        </p:nvSpPr>
        <p:spPr>
          <a:xfrm>
            <a:off x="586535" y="591731"/>
            <a:ext cx="10097971" cy="1803727"/>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6" name="Google Shape;179;p4"/>
          <p:cNvSpPr txBox="1"/>
          <p:nvPr/>
        </p:nvSpPr>
        <p:spPr>
          <a:xfrm>
            <a:off x="691207" y="609749"/>
            <a:ext cx="10097971" cy="2585323"/>
          </a:xfrm>
          <a:prstGeom prst="rect">
            <a:avLst/>
          </a:prstGeom>
          <a:noFill/>
          <a:ln>
            <a:noFill/>
          </a:ln>
        </p:spPr>
        <p:txBody>
          <a:bodyPr spcFirstLastPara="1" wrap="square" lIns="0" tIns="0" rIns="0" bIns="0" anchor="t" anchorCtr="0">
            <a:spAutoFit/>
          </a:bodyPr>
          <a:lstStyle/>
          <a:p>
            <a:r>
              <a:rPr lang="vi-VN" sz="5400" b="1" dirty="0">
                <a:solidFill>
                  <a:srgbClr val="366092"/>
                </a:solidFill>
              </a:rPr>
              <a:t>Trí tuệ nhân tạo (AI):</a:t>
            </a:r>
            <a:endParaRPr lang="en-US" sz="5400" b="1" dirty="0">
              <a:solidFill>
                <a:srgbClr val="366092"/>
              </a:solidFill>
            </a:endParaRPr>
          </a:p>
          <a:p>
            <a:r>
              <a:rPr lang="vi-VN" sz="5400" b="1" dirty="0">
                <a:solidFill>
                  <a:schemeClr val="bg2">
                    <a:lumMod val="60000"/>
                    <a:lumOff val="40000"/>
                  </a:schemeClr>
                </a:solidFill>
              </a:rPr>
              <a:t>Định nghĩa và Nguồn gốc</a:t>
            </a:r>
          </a:p>
          <a:p>
            <a:pPr marL="0" marR="0" lvl="0" indent="0" algn="l" rtl="0">
              <a:spcBef>
                <a:spcPts val="0"/>
              </a:spcBef>
              <a:spcAft>
                <a:spcPts val="0"/>
              </a:spcAft>
              <a:buNone/>
            </a:pPr>
            <a:endParaRPr lang="en-US" sz="6000" b="1" dirty="0">
              <a:solidFill>
                <a:srgbClr val="366092"/>
              </a:solidFill>
              <a:latin typeface="Arial" panose="020B0604020202020204"/>
              <a:ea typeface="Arial" panose="020B0604020202020204"/>
              <a:cs typeface="Arial" panose="020B0604020202020204"/>
              <a:sym typeface="Arial" panose="020B0604020202020204"/>
            </a:endParaRPr>
          </a:p>
        </p:txBody>
      </p:sp>
      <p:sp>
        <p:nvSpPr>
          <p:cNvPr id="7" name="Google Shape;180;p4"/>
          <p:cNvSpPr/>
          <p:nvPr/>
        </p:nvSpPr>
        <p:spPr>
          <a:xfrm>
            <a:off x="489273" y="2735415"/>
            <a:ext cx="10203239" cy="1603872"/>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8" name="Google Shape;181;p4"/>
          <p:cNvSpPr txBox="1"/>
          <p:nvPr/>
        </p:nvSpPr>
        <p:spPr>
          <a:xfrm>
            <a:off x="748268" y="2920614"/>
            <a:ext cx="9685248" cy="1231106"/>
          </a:xfrm>
          <a:prstGeom prst="rect">
            <a:avLst/>
          </a:prstGeom>
          <a:noFill/>
          <a:ln>
            <a:noFill/>
          </a:ln>
        </p:spPr>
        <p:txBody>
          <a:bodyPr spcFirstLastPara="1" wrap="square" lIns="0" tIns="0" rIns="0" bIns="0" anchor="t" anchorCtr="0">
            <a:spAutoFit/>
          </a:bodyPr>
          <a:lstStyle/>
          <a:p>
            <a:pPr algn="just">
              <a:lnSpc>
                <a:spcPts val="2350"/>
              </a:lnSpc>
            </a:pP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AI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là</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lĩnh</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vực</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phát</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triển</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hệ</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thống</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máy</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móc</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có</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khả</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năng</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thực</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hiện</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các</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nhiệm</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vụ</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đòi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hỏi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trí</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tuệ</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con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người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như</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học</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tập</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suy</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luận</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và</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giải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quyết</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vấn</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đề</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Khái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niệm</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này</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ra</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đời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tại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hội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nghị</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Dartmouth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vào</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năm</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1956,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đánh</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dấu</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sự</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khởi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đầu</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của</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một</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kỷ</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nguyên</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công</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nghệ</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 </a:t>
            </a:r>
            <a:r>
              <a:rPr lang="en-US" sz="2200" b="1" dirty="0" err="1">
                <a:solidFill>
                  <a:schemeClr val="tx1">
                    <a:lumMod val="65000"/>
                    <a:lumOff val="35000"/>
                  </a:schemeClr>
                </a:solidFill>
                <a:latin typeface="+mj-lt"/>
                <a:ea typeface="Montserrat" panose="00000500000000000000" pitchFamily="34" charset="-122"/>
                <a:cs typeface="Montserrat" panose="00000500000000000000" pitchFamily="34" charset="-120"/>
              </a:rPr>
              <a:t>mới</a:t>
            </a:r>
            <a:r>
              <a:rPr lang="en-US" sz="2200" b="1" dirty="0">
                <a:solidFill>
                  <a:schemeClr val="tx1">
                    <a:lumMod val="65000"/>
                    <a:lumOff val="35000"/>
                  </a:schemeClr>
                </a:solidFill>
                <a:latin typeface="+mj-lt"/>
                <a:ea typeface="Montserrat" panose="00000500000000000000" pitchFamily="34" charset="-122"/>
                <a:cs typeface="Montserrat" panose="00000500000000000000" pitchFamily="34" charset="-120"/>
              </a:rPr>
              <a:t>.</a:t>
            </a:r>
            <a:endParaRPr lang="en-US" sz="2200" b="1" dirty="0">
              <a:solidFill>
                <a:schemeClr val="tx1">
                  <a:lumMod val="65000"/>
                  <a:lumOff val="35000"/>
                </a:schemeClr>
              </a:solidFill>
              <a:latin typeface="+mj-lt"/>
            </a:endParaRPr>
          </a:p>
        </p:txBody>
      </p:sp>
      <p:sp>
        <p:nvSpPr>
          <p:cNvPr id="11" name="Google Shape;185;p4"/>
          <p:cNvSpPr/>
          <p:nvPr/>
        </p:nvSpPr>
        <p:spPr>
          <a:xfrm>
            <a:off x="11208259" y="388325"/>
            <a:ext cx="6954385" cy="9510349"/>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12" name="Google Shape;189;p4"/>
          <p:cNvSpPr/>
          <p:nvPr/>
        </p:nvSpPr>
        <p:spPr>
          <a:xfrm>
            <a:off x="10432386" y="3835149"/>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3"/>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 name="Google Shape;190;p4"/>
          <p:cNvSpPr/>
          <p:nvPr/>
        </p:nvSpPr>
        <p:spPr>
          <a:xfrm>
            <a:off x="17941836" y="720927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3"/>
            <a:stretch>
              <a:fillRect/>
            </a:stretch>
          </a:blipFill>
          <a:ln>
            <a:noFill/>
          </a:ln>
        </p:spPr>
      </p:sp>
      <p:sp>
        <p:nvSpPr>
          <p:cNvPr id="15" name="TextBox 14"/>
          <p:cNvSpPr txBox="1"/>
          <p:nvPr/>
        </p:nvSpPr>
        <p:spPr>
          <a:xfrm>
            <a:off x="8726626" y="9563375"/>
            <a:ext cx="656296" cy="523220"/>
          </a:xfrm>
          <a:prstGeom prst="rect">
            <a:avLst/>
          </a:prstGeom>
          <a:noFill/>
        </p:spPr>
        <p:txBody>
          <a:bodyPr wrap="square" rtlCol="0">
            <a:spAutoFit/>
          </a:bodyPr>
          <a:lstStyle/>
          <a:p>
            <a:r>
              <a:rPr lang="en-US" sz="2800" b="1" dirty="0"/>
              <a:t>4</a:t>
            </a:r>
            <a:endParaRPr lang="en-US" b="1" dirty="0"/>
          </a:p>
        </p:txBody>
      </p:sp>
      <p:sp>
        <p:nvSpPr>
          <p:cNvPr id="18" name="Google Shape;191;p4"/>
          <p:cNvSpPr/>
          <p:nvPr/>
        </p:nvSpPr>
        <p:spPr>
          <a:xfrm>
            <a:off x="349782" y="245499"/>
            <a:ext cx="587589"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3"/>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 name="Google Shape;188;p4"/>
          <p:cNvSpPr/>
          <p:nvPr/>
        </p:nvSpPr>
        <p:spPr>
          <a:xfrm>
            <a:off x="9555398" y="1333869"/>
            <a:ext cx="1467231" cy="1298285"/>
          </a:xfrm>
          <a:custGeom>
            <a:avLst/>
            <a:gdLst/>
            <a:ahLst/>
            <a:cxnLst/>
            <a:rect l="l" t="t" r="r" b="b"/>
            <a:pathLst>
              <a:path w="2306955" h="2013343" extrusionOk="0">
                <a:moveTo>
                  <a:pt x="0" y="0"/>
                </a:moveTo>
                <a:lnTo>
                  <a:pt x="2306956" y="0"/>
                </a:lnTo>
                <a:lnTo>
                  <a:pt x="2306956" y="2013343"/>
                </a:lnTo>
                <a:lnTo>
                  <a:pt x="0" y="2013343"/>
                </a:lnTo>
                <a:lnTo>
                  <a:pt x="0" y="0"/>
                </a:lnTo>
                <a:close/>
              </a:path>
            </a:pathLst>
          </a:custGeom>
          <a:blipFill rotWithShape="1">
            <a:blip r:embed="rId4"/>
            <a:stretch>
              <a:fillRect/>
            </a:stretch>
          </a:blipFill>
          <a:ln>
            <a:noFill/>
          </a:ln>
        </p:spPr>
        <p:txBody>
          <a:bodyPr/>
          <a:lstStyle/>
          <a:p>
            <a:endParaRPr lang="en-US" dirty="0"/>
          </a:p>
        </p:txBody>
      </p:sp>
      <p:pic>
        <p:nvPicPr>
          <p:cNvPr id="25" name="Picture 24"/>
          <p:cNvPicPr>
            <a:picLocks noChangeAspect="1"/>
          </p:cNvPicPr>
          <p:nvPr/>
        </p:nvPicPr>
        <p:blipFill>
          <a:blip r:embed="rId5"/>
          <a:stretch>
            <a:fillRect/>
          </a:stretch>
        </p:blipFill>
        <p:spPr>
          <a:xfrm>
            <a:off x="11435157" y="504608"/>
            <a:ext cx="6503032" cy="9230543"/>
          </a:xfrm>
          <a:prstGeom prst="rect">
            <a:avLst/>
          </a:prstGeom>
        </p:spPr>
      </p:pic>
      <p:sp>
        <p:nvSpPr>
          <p:cNvPr id="9" name="Google Shape;182;p4"/>
          <p:cNvSpPr/>
          <p:nvPr/>
        </p:nvSpPr>
        <p:spPr>
          <a:xfrm>
            <a:off x="16060506" y="8408883"/>
            <a:ext cx="1203235" cy="2017163"/>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6"/>
            <a:stretch>
              <a:fillRect/>
            </a:stretch>
          </a:blipFill>
          <a:ln>
            <a:noFill/>
          </a:ln>
        </p:spPr>
        <p:txBody>
          <a:bodyPr/>
          <a:lstStyle/>
          <a:p>
            <a:endParaRPr lang="en-US" dirty="0"/>
          </a:p>
        </p:txBody>
      </p:sp>
      <p:sp>
        <p:nvSpPr>
          <p:cNvPr id="20" name="Google Shape;183;p4"/>
          <p:cNvSpPr/>
          <p:nvPr/>
        </p:nvSpPr>
        <p:spPr>
          <a:xfrm>
            <a:off x="-2598037" y="9367757"/>
            <a:ext cx="8300749" cy="1061834"/>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7"/>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 name="Google Shape;186;p4"/>
          <p:cNvSpPr/>
          <p:nvPr/>
        </p:nvSpPr>
        <p:spPr>
          <a:xfrm rot="-203414">
            <a:off x="11201068" y="184389"/>
            <a:ext cx="542539" cy="777834"/>
          </a:xfrm>
          <a:custGeom>
            <a:avLst/>
            <a:gdLst/>
            <a:ahLst/>
            <a:cxnLst/>
            <a:rect l="l" t="t" r="r" b="b"/>
            <a:pathLst>
              <a:path w="542539" h="777834" extrusionOk="0">
                <a:moveTo>
                  <a:pt x="0" y="0"/>
                </a:moveTo>
                <a:lnTo>
                  <a:pt x="542540" y="0"/>
                </a:lnTo>
                <a:lnTo>
                  <a:pt x="542540" y="777835"/>
                </a:lnTo>
                <a:lnTo>
                  <a:pt x="0" y="777835"/>
                </a:lnTo>
                <a:lnTo>
                  <a:pt x="0" y="0"/>
                </a:lnTo>
                <a:close/>
              </a:path>
            </a:pathLst>
          </a:custGeom>
          <a:blipFill rotWithShape="1">
            <a:blip r:embed="rId3"/>
            <a:stretch>
              <a:fillRect/>
            </a:stretch>
          </a:blipFill>
          <a:ln>
            <a:noFill/>
          </a:ln>
        </p:spPr>
      </p:sp>
      <p:sp>
        <p:nvSpPr>
          <p:cNvPr id="10" name="Google Shape;184;p4"/>
          <p:cNvSpPr/>
          <p:nvPr/>
        </p:nvSpPr>
        <p:spPr>
          <a:xfrm>
            <a:off x="16060506" y="8690695"/>
            <a:ext cx="2087629" cy="1904673"/>
          </a:xfrm>
          <a:custGeom>
            <a:avLst/>
            <a:gdLst/>
            <a:ahLst/>
            <a:cxnLst/>
            <a:rect l="l" t="t" r="r" b="b"/>
            <a:pathLst>
              <a:path w="1999180" h="1904673" extrusionOk="0">
                <a:moveTo>
                  <a:pt x="0" y="0"/>
                </a:moveTo>
                <a:lnTo>
                  <a:pt x="1999180" y="0"/>
                </a:lnTo>
                <a:lnTo>
                  <a:pt x="1999180" y="1904673"/>
                </a:lnTo>
                <a:lnTo>
                  <a:pt x="0" y="1904673"/>
                </a:lnTo>
                <a:lnTo>
                  <a:pt x="0" y="0"/>
                </a:lnTo>
                <a:close/>
              </a:path>
            </a:pathLst>
          </a:custGeom>
          <a:blipFill rotWithShape="1">
            <a:blip r:embed="rId8"/>
            <a:stretch>
              <a:fillRect/>
            </a:stretch>
          </a:blipFill>
          <a:ln>
            <a:noFill/>
          </a:ln>
        </p:spPr>
      </p:sp>
      <p:sp>
        <p:nvSpPr>
          <p:cNvPr id="26" name="Google Shape;271;p6"/>
          <p:cNvSpPr/>
          <p:nvPr/>
        </p:nvSpPr>
        <p:spPr>
          <a:xfrm>
            <a:off x="489272" y="4679245"/>
            <a:ext cx="10384730" cy="4154970"/>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 name="Google Shape;192;p4"/>
          <p:cNvSpPr/>
          <p:nvPr/>
        </p:nvSpPr>
        <p:spPr>
          <a:xfrm>
            <a:off x="9994531" y="8494797"/>
            <a:ext cx="65629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3"/>
            <a:stretch>
              <a:fillRect/>
            </a:stretch>
          </a:blipFill>
          <a:ln>
            <a:noFill/>
          </a:ln>
        </p:spPr>
        <p:txBody>
          <a:bodyPr/>
          <a:lstStyle/>
          <a:p>
            <a:endParaRPr lang="en-US" dirty="0"/>
          </a:p>
        </p:txBody>
      </p:sp>
      <p:pic>
        <p:nvPicPr>
          <p:cNvPr id="28"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362" y="4215898"/>
            <a:ext cx="11484699" cy="553727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7365D"/>
              </a:solidFill>
              <a:latin typeface="Arial" panose="020B0604020202020204"/>
              <a:ea typeface="Arial" panose="020B0604020202020204"/>
              <a:cs typeface="Arial" panose="020B0604020202020204"/>
              <a:sym typeface="Arial" panose="020B0604020202020204"/>
            </a:endParaRPr>
          </a:p>
        </p:txBody>
      </p:sp>
      <p:sp>
        <p:nvSpPr>
          <p:cNvPr id="217" name="Google Shape;217;p5"/>
          <p:cNvSpPr/>
          <p:nvPr/>
        </p:nvSpPr>
        <p:spPr>
          <a:xfrm>
            <a:off x="4038646" y="147601"/>
            <a:ext cx="12078309" cy="1075676"/>
          </a:xfrm>
          <a:custGeom>
            <a:avLst/>
            <a:gdLst/>
            <a:ahLst/>
            <a:cxnLst/>
            <a:rect l="l" t="t" r="r" b="b"/>
            <a:pathLst>
              <a:path w="5876959" h="2123927" extrusionOk="0">
                <a:moveTo>
                  <a:pt x="0" y="0"/>
                </a:moveTo>
                <a:lnTo>
                  <a:pt x="5876959" y="0"/>
                </a:lnTo>
                <a:lnTo>
                  <a:pt x="5876959" y="2123927"/>
                </a:lnTo>
                <a:lnTo>
                  <a:pt x="0" y="2123927"/>
                </a:lnTo>
                <a:close/>
              </a:path>
            </a:pathLst>
          </a:custGeom>
          <a:solidFill>
            <a:srgbClr val="FFFFFF"/>
          </a:solidFill>
          <a:ln>
            <a:noFill/>
          </a:ln>
        </p:spPr>
      </p:sp>
      <p:sp>
        <p:nvSpPr>
          <p:cNvPr id="218" name="Google Shape;218;p5"/>
          <p:cNvSpPr txBox="1"/>
          <p:nvPr/>
        </p:nvSpPr>
        <p:spPr>
          <a:xfrm>
            <a:off x="4867693" y="355815"/>
            <a:ext cx="11504229" cy="654025"/>
          </a:xfrm>
          <a:prstGeom prst="rect">
            <a:avLst/>
          </a:prstGeom>
          <a:noFill/>
          <a:ln>
            <a:noFill/>
          </a:ln>
        </p:spPr>
        <p:txBody>
          <a:bodyPr spcFirstLastPara="1" wrap="square" lIns="0" tIns="0" rIns="0" bIns="0" anchor="t" anchorCtr="0">
            <a:spAutoFit/>
          </a:bodyPr>
          <a:lstStyle/>
          <a:p>
            <a:pPr>
              <a:lnSpc>
                <a:spcPts val="5100"/>
              </a:lnSpc>
            </a:pPr>
            <a:r>
              <a:rPr lang="en-US" sz="4600" b="1" dirty="0" err="1">
                <a:solidFill>
                  <a:srgbClr val="366092"/>
                </a:solidFill>
                <a:latin typeface="+mj-lt"/>
                <a:ea typeface="Petrona Bold" pitchFamily="34" charset="-122"/>
                <a:cs typeface="Petrona Bold" pitchFamily="34" charset="-120"/>
              </a:rPr>
              <a:t>Phân</a:t>
            </a:r>
            <a:r>
              <a:rPr lang="en-US" sz="4600" b="1" dirty="0">
                <a:solidFill>
                  <a:srgbClr val="366092"/>
                </a:solidFill>
                <a:latin typeface="+mj-lt"/>
                <a:ea typeface="Petrona Bold" pitchFamily="34" charset="-122"/>
                <a:cs typeface="Petrona Bold" pitchFamily="34" charset="-120"/>
              </a:rPr>
              <a:t> </a:t>
            </a:r>
            <a:r>
              <a:rPr lang="en-US" sz="4600" b="1" dirty="0" err="1">
                <a:solidFill>
                  <a:srgbClr val="366092"/>
                </a:solidFill>
                <a:latin typeface="+mj-lt"/>
                <a:ea typeface="Petrona Bold" pitchFamily="34" charset="-122"/>
                <a:cs typeface="Petrona Bold" pitchFamily="34" charset="-120"/>
              </a:rPr>
              <a:t>loại</a:t>
            </a:r>
            <a:r>
              <a:rPr lang="en-US" sz="4600" b="1" dirty="0">
                <a:solidFill>
                  <a:srgbClr val="366092"/>
                </a:solidFill>
                <a:latin typeface="+mj-lt"/>
                <a:ea typeface="Petrona Bold" pitchFamily="34" charset="-122"/>
                <a:cs typeface="Petrona Bold" pitchFamily="34" charset="-120"/>
              </a:rPr>
              <a:t> </a:t>
            </a:r>
            <a:r>
              <a:rPr lang="en-US" sz="4600" b="1" dirty="0" err="1">
                <a:solidFill>
                  <a:srgbClr val="366092"/>
                </a:solidFill>
                <a:latin typeface="+mj-lt"/>
                <a:ea typeface="Petrona Bold" pitchFamily="34" charset="-122"/>
                <a:cs typeface="Petrona Bold" pitchFamily="34" charset="-120"/>
              </a:rPr>
              <a:t>và</a:t>
            </a:r>
            <a:r>
              <a:rPr lang="en-US" sz="4600" b="1" dirty="0">
                <a:solidFill>
                  <a:srgbClr val="366092"/>
                </a:solidFill>
                <a:latin typeface="+mj-lt"/>
                <a:ea typeface="Petrona Bold" pitchFamily="34" charset="-122"/>
                <a:cs typeface="Petrona Bold" pitchFamily="34" charset="-120"/>
              </a:rPr>
              <a:t> Công </a:t>
            </a:r>
            <a:r>
              <a:rPr lang="en-US" sz="4600" b="1" dirty="0" err="1">
                <a:solidFill>
                  <a:srgbClr val="366092"/>
                </a:solidFill>
                <a:latin typeface="+mj-lt"/>
                <a:ea typeface="Petrona Bold" pitchFamily="34" charset="-122"/>
                <a:cs typeface="Petrona Bold" pitchFamily="34" charset="-120"/>
              </a:rPr>
              <a:t>nghệ</a:t>
            </a:r>
            <a:r>
              <a:rPr lang="en-US" sz="4600" b="1" dirty="0">
                <a:solidFill>
                  <a:srgbClr val="366092"/>
                </a:solidFill>
                <a:latin typeface="+mj-lt"/>
                <a:ea typeface="Petrona Bold" pitchFamily="34" charset="-122"/>
                <a:cs typeface="Petrona Bold" pitchFamily="34" charset="-120"/>
              </a:rPr>
              <a:t> </a:t>
            </a:r>
            <a:r>
              <a:rPr lang="en-US" sz="4600" b="1" dirty="0" err="1">
                <a:solidFill>
                  <a:srgbClr val="366092"/>
                </a:solidFill>
                <a:latin typeface="+mj-lt"/>
                <a:ea typeface="Petrona Bold" pitchFamily="34" charset="-122"/>
                <a:cs typeface="Petrona Bold" pitchFamily="34" charset="-120"/>
              </a:rPr>
              <a:t>Cốt</a:t>
            </a:r>
            <a:r>
              <a:rPr lang="en-US" sz="4600" b="1" dirty="0">
                <a:solidFill>
                  <a:srgbClr val="366092"/>
                </a:solidFill>
                <a:latin typeface="+mj-lt"/>
                <a:ea typeface="Petrona Bold" pitchFamily="34" charset="-122"/>
                <a:cs typeface="Petrona Bold" pitchFamily="34" charset="-120"/>
              </a:rPr>
              <a:t> </a:t>
            </a:r>
            <a:r>
              <a:rPr lang="en-US" sz="4600" b="1" dirty="0" err="1">
                <a:solidFill>
                  <a:srgbClr val="366092"/>
                </a:solidFill>
                <a:latin typeface="+mj-lt"/>
                <a:ea typeface="Petrona Bold" pitchFamily="34" charset="-122"/>
                <a:cs typeface="Petrona Bold" pitchFamily="34" charset="-120"/>
              </a:rPr>
              <a:t>lõi</a:t>
            </a:r>
            <a:r>
              <a:rPr lang="en-US" sz="4600" b="1" dirty="0">
                <a:solidFill>
                  <a:srgbClr val="366092"/>
                </a:solidFill>
                <a:latin typeface="+mj-lt"/>
                <a:ea typeface="Petrona Bold" pitchFamily="34" charset="-122"/>
                <a:cs typeface="Petrona Bold" pitchFamily="34" charset="-120"/>
              </a:rPr>
              <a:t> </a:t>
            </a:r>
            <a:r>
              <a:rPr lang="en-US" sz="4600" b="1" dirty="0" err="1">
                <a:solidFill>
                  <a:srgbClr val="366092"/>
                </a:solidFill>
                <a:latin typeface="+mj-lt"/>
                <a:ea typeface="Petrona Bold" pitchFamily="34" charset="-122"/>
                <a:cs typeface="Petrona Bold" pitchFamily="34" charset="-120"/>
              </a:rPr>
              <a:t>của</a:t>
            </a:r>
            <a:r>
              <a:rPr lang="en-US" sz="4600" b="1" dirty="0">
                <a:solidFill>
                  <a:srgbClr val="366092"/>
                </a:solidFill>
                <a:latin typeface="+mj-lt"/>
                <a:ea typeface="Petrona Bold" pitchFamily="34" charset="-122"/>
                <a:cs typeface="Petrona Bold" pitchFamily="34" charset="-120"/>
              </a:rPr>
              <a:t> </a:t>
            </a:r>
            <a:r>
              <a:rPr lang="en-US" sz="4600" b="1" dirty="0">
                <a:solidFill>
                  <a:srgbClr val="366092"/>
                </a:solidFill>
                <a:latin typeface="Petrona Bold" pitchFamily="34" charset="0"/>
                <a:ea typeface="Petrona Bold" pitchFamily="34" charset="-122"/>
                <a:cs typeface="Petrona Bold" pitchFamily="34" charset="-120"/>
              </a:rPr>
              <a:t>AI</a:t>
            </a:r>
            <a:endParaRPr lang="en-US" sz="4600" dirty="0">
              <a:solidFill>
                <a:srgbClr val="366092"/>
              </a:solidFill>
            </a:endParaRPr>
          </a:p>
        </p:txBody>
      </p:sp>
      <p:sp>
        <p:nvSpPr>
          <p:cNvPr id="225" name="Google Shape;225;p5"/>
          <p:cNvSpPr/>
          <p:nvPr/>
        </p:nvSpPr>
        <p:spPr>
          <a:xfrm>
            <a:off x="6786605" y="974064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4"/>
            <a:stretch>
              <a:fillRect/>
            </a:stretch>
          </a:blipFill>
          <a:ln>
            <a:noFill/>
          </a:ln>
        </p:spPr>
      </p:sp>
      <p:sp>
        <p:nvSpPr>
          <p:cNvPr id="3" name="TextBox 2"/>
          <p:cNvSpPr txBox="1"/>
          <p:nvPr/>
        </p:nvSpPr>
        <p:spPr>
          <a:xfrm>
            <a:off x="9755729" y="9652927"/>
            <a:ext cx="727061" cy="523220"/>
          </a:xfrm>
          <a:prstGeom prst="rect">
            <a:avLst/>
          </a:prstGeom>
          <a:noFill/>
        </p:spPr>
        <p:txBody>
          <a:bodyPr wrap="square">
            <a:spAutoFit/>
          </a:bodyPr>
          <a:lstStyle/>
          <a:p>
            <a:r>
              <a:rPr lang="en-US" sz="2800" b="1" dirty="0">
                <a:latin typeface="+mj-lt"/>
              </a:rPr>
              <a:t>5</a:t>
            </a:r>
          </a:p>
        </p:txBody>
      </p:sp>
      <p:sp>
        <p:nvSpPr>
          <p:cNvPr id="2" name="Shape 2"/>
          <p:cNvSpPr/>
          <p:nvPr/>
        </p:nvSpPr>
        <p:spPr>
          <a:xfrm>
            <a:off x="891073" y="1336772"/>
            <a:ext cx="4435569" cy="2917777"/>
          </a:xfrm>
          <a:prstGeom prst="roundRect">
            <a:avLst>
              <a:gd name="adj" fmla="val 3568"/>
            </a:avLst>
          </a:prstGeom>
          <a:solidFill>
            <a:srgbClr val="FFFFFF">
              <a:alpha val="95000"/>
            </a:srgbClr>
          </a:solidFill>
        </p:spPr>
      </p:sp>
      <p:sp>
        <p:nvSpPr>
          <p:cNvPr id="4" name="Shape 3"/>
          <p:cNvSpPr/>
          <p:nvPr/>
        </p:nvSpPr>
        <p:spPr>
          <a:xfrm>
            <a:off x="891074" y="1313911"/>
            <a:ext cx="4390976" cy="138227"/>
          </a:xfrm>
          <a:prstGeom prst="roundRect">
            <a:avLst>
              <a:gd name="adj" fmla="val 91163"/>
            </a:avLst>
          </a:prstGeom>
          <a:solidFill>
            <a:srgbClr val="007EBD"/>
          </a:solidFill>
        </p:spPr>
      </p:sp>
      <p:sp>
        <p:nvSpPr>
          <p:cNvPr id="5" name="Shape 4"/>
          <p:cNvSpPr/>
          <p:nvPr/>
        </p:nvSpPr>
        <p:spPr>
          <a:xfrm>
            <a:off x="2701062" y="1039116"/>
            <a:ext cx="595313" cy="595313"/>
          </a:xfrm>
          <a:prstGeom prst="roundRect">
            <a:avLst>
              <a:gd name="adj" fmla="val 153600"/>
            </a:avLst>
          </a:prstGeom>
          <a:solidFill>
            <a:srgbClr val="007EBD"/>
          </a:solidFill>
        </p:spPr>
      </p:sp>
      <p:sp>
        <p:nvSpPr>
          <p:cNvPr id="6" name="Text 5"/>
          <p:cNvSpPr/>
          <p:nvPr/>
        </p:nvSpPr>
        <p:spPr>
          <a:xfrm>
            <a:off x="2879656" y="1187944"/>
            <a:ext cx="238125" cy="29765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1</a:t>
            </a:r>
            <a:endParaRPr lang="en-US" sz="1850" dirty="0"/>
          </a:p>
        </p:txBody>
      </p:sp>
      <p:sp>
        <p:nvSpPr>
          <p:cNvPr id="7" name="Text 6"/>
          <p:cNvSpPr/>
          <p:nvPr/>
        </p:nvSpPr>
        <p:spPr>
          <a:xfrm>
            <a:off x="1112292" y="1691576"/>
            <a:ext cx="3772853" cy="651272"/>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2400" b="1" dirty="0">
                <a:solidFill>
                  <a:srgbClr val="272525"/>
                </a:solidFill>
                <a:latin typeface="+mj-lt"/>
                <a:ea typeface="Petrona Bold" pitchFamily="34" charset="-122"/>
                <a:cs typeface="Petrona Bold" pitchFamily="34" charset="-120"/>
              </a:rPr>
              <a:t>Trí tuệ nhân tạo hẹp (Narrow AI)</a:t>
            </a:r>
            <a:endParaRPr lang="en-US" sz="2400" dirty="0">
              <a:latin typeface="+mj-lt"/>
            </a:endParaRPr>
          </a:p>
        </p:txBody>
      </p:sp>
      <p:sp>
        <p:nvSpPr>
          <p:cNvPr id="8" name="Text 7"/>
          <p:cNvSpPr/>
          <p:nvPr/>
        </p:nvSpPr>
        <p:spPr>
          <a:xfrm>
            <a:off x="1134091" y="2478913"/>
            <a:ext cx="3994071" cy="1587698"/>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500"/>
              </a:lnSpc>
              <a:buNone/>
            </a:pP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Hệ thống được thiết kế để xử lý một nhiệm vụ cụ thể như nhận diện khuôn mặt, dịch thuật, hoặc gợi ý sản phẩm. Hầu hết các ứng dụng AI hiện nay đều thuộc cấp độ này.</a:t>
            </a:r>
            <a:endParaRPr lang="en-US" b="1" dirty="0">
              <a:solidFill>
                <a:schemeClr val="tx1">
                  <a:lumMod val="65000"/>
                  <a:lumOff val="35000"/>
                </a:schemeClr>
              </a:solidFill>
              <a:latin typeface="+mj-lt"/>
            </a:endParaRPr>
          </a:p>
        </p:txBody>
      </p:sp>
      <p:sp>
        <p:nvSpPr>
          <p:cNvPr id="9" name="Shape 8"/>
          <p:cNvSpPr/>
          <p:nvPr/>
        </p:nvSpPr>
        <p:spPr>
          <a:xfrm>
            <a:off x="890955" y="4438468"/>
            <a:ext cx="4435568" cy="2669780"/>
          </a:xfrm>
          <a:prstGeom prst="roundRect">
            <a:avLst>
              <a:gd name="adj" fmla="val 3568"/>
            </a:avLst>
          </a:prstGeom>
          <a:solidFill>
            <a:srgbClr val="FFFFFF">
              <a:alpha val="95000"/>
            </a:srgbClr>
          </a:solidFill>
        </p:spPr>
      </p:sp>
      <p:sp>
        <p:nvSpPr>
          <p:cNvPr id="10" name="Shape 9"/>
          <p:cNvSpPr/>
          <p:nvPr/>
        </p:nvSpPr>
        <p:spPr>
          <a:xfrm>
            <a:off x="890954" y="4375041"/>
            <a:ext cx="4482215" cy="150610"/>
          </a:xfrm>
          <a:prstGeom prst="roundRect">
            <a:avLst>
              <a:gd name="adj" fmla="val 91163"/>
            </a:avLst>
          </a:prstGeom>
          <a:solidFill>
            <a:srgbClr val="007EBD"/>
          </a:solidFill>
        </p:spPr>
      </p:sp>
      <p:sp>
        <p:nvSpPr>
          <p:cNvPr id="11" name="Shape 10"/>
          <p:cNvSpPr/>
          <p:nvPr/>
        </p:nvSpPr>
        <p:spPr>
          <a:xfrm>
            <a:off x="2700943" y="4189354"/>
            <a:ext cx="595313" cy="542205"/>
          </a:xfrm>
          <a:prstGeom prst="roundRect">
            <a:avLst>
              <a:gd name="adj" fmla="val 153600"/>
            </a:avLst>
          </a:prstGeom>
          <a:solidFill>
            <a:srgbClr val="007EBD"/>
          </a:solidFill>
        </p:spPr>
      </p:sp>
      <p:sp>
        <p:nvSpPr>
          <p:cNvPr id="12" name="Text 11"/>
          <p:cNvSpPr/>
          <p:nvPr/>
        </p:nvSpPr>
        <p:spPr>
          <a:xfrm>
            <a:off x="2879536" y="4289639"/>
            <a:ext cx="238125" cy="271102"/>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2</a:t>
            </a:r>
            <a:endParaRPr lang="en-US" sz="1850" dirty="0"/>
          </a:p>
        </p:txBody>
      </p:sp>
      <p:sp>
        <p:nvSpPr>
          <p:cNvPr id="13" name="Text 12"/>
          <p:cNvSpPr/>
          <p:nvPr/>
        </p:nvSpPr>
        <p:spPr>
          <a:xfrm>
            <a:off x="1100843" y="4726742"/>
            <a:ext cx="3644444" cy="593171"/>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2400" b="1" dirty="0">
                <a:solidFill>
                  <a:srgbClr val="272525"/>
                </a:solidFill>
                <a:latin typeface="+mj-lt"/>
                <a:ea typeface="Petrona Bold" pitchFamily="34" charset="-122"/>
                <a:cs typeface="Petrona Bold" pitchFamily="34" charset="-120"/>
              </a:rPr>
              <a:t>Trí tuệ nhân tạo tổng quát (General AI)</a:t>
            </a:r>
            <a:endParaRPr lang="en-US" sz="2400" dirty="0">
              <a:latin typeface="+mj-lt"/>
            </a:endParaRPr>
          </a:p>
        </p:txBody>
      </p:sp>
      <p:sp>
        <p:nvSpPr>
          <p:cNvPr id="14" name="Text 13"/>
          <p:cNvSpPr/>
          <p:nvPr/>
        </p:nvSpPr>
        <p:spPr>
          <a:xfrm>
            <a:off x="1112292" y="5463216"/>
            <a:ext cx="3994191" cy="1238906"/>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500"/>
              </a:lnSpc>
              <a:buNone/>
            </a:pP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Dạng AI có khả năng tư duy và học hỏi ở nhiều lĩnh vực khác nhau, tương tự như trí thông minh con người, có thể áp dụng kiến thức linh hoạt.</a:t>
            </a:r>
            <a:endParaRPr lang="en-US" b="1" dirty="0">
              <a:solidFill>
                <a:schemeClr val="tx1">
                  <a:lumMod val="65000"/>
                  <a:lumOff val="35000"/>
                </a:schemeClr>
              </a:solidFill>
              <a:latin typeface="+mj-lt"/>
            </a:endParaRPr>
          </a:p>
        </p:txBody>
      </p:sp>
      <p:sp>
        <p:nvSpPr>
          <p:cNvPr id="15" name="Shape 14"/>
          <p:cNvSpPr/>
          <p:nvPr/>
        </p:nvSpPr>
        <p:spPr>
          <a:xfrm>
            <a:off x="879626" y="7280425"/>
            <a:ext cx="4435568" cy="2490469"/>
          </a:xfrm>
          <a:prstGeom prst="roundRect">
            <a:avLst>
              <a:gd name="adj" fmla="val 3568"/>
            </a:avLst>
          </a:prstGeom>
          <a:solidFill>
            <a:srgbClr val="FFFFFF">
              <a:alpha val="95000"/>
            </a:srgbClr>
          </a:solidFill>
        </p:spPr>
      </p:sp>
      <p:sp>
        <p:nvSpPr>
          <p:cNvPr id="16" name="Shape 15"/>
          <p:cNvSpPr/>
          <p:nvPr/>
        </p:nvSpPr>
        <p:spPr>
          <a:xfrm>
            <a:off x="885791" y="7187398"/>
            <a:ext cx="4435567" cy="150610"/>
          </a:xfrm>
          <a:prstGeom prst="roundRect">
            <a:avLst>
              <a:gd name="adj" fmla="val 91163"/>
            </a:avLst>
          </a:prstGeom>
          <a:solidFill>
            <a:srgbClr val="007EBD"/>
          </a:solidFill>
        </p:spPr>
      </p:sp>
      <p:sp>
        <p:nvSpPr>
          <p:cNvPr id="17" name="Shape 16"/>
          <p:cNvSpPr/>
          <p:nvPr/>
        </p:nvSpPr>
        <p:spPr>
          <a:xfrm>
            <a:off x="2788905" y="7021360"/>
            <a:ext cx="595313" cy="595313"/>
          </a:xfrm>
          <a:prstGeom prst="roundRect">
            <a:avLst>
              <a:gd name="adj" fmla="val 153600"/>
            </a:avLst>
          </a:prstGeom>
          <a:solidFill>
            <a:srgbClr val="007EBD"/>
          </a:solidFill>
        </p:spPr>
      </p:sp>
      <p:sp>
        <p:nvSpPr>
          <p:cNvPr id="18" name="Text 17"/>
          <p:cNvSpPr/>
          <p:nvPr/>
        </p:nvSpPr>
        <p:spPr>
          <a:xfrm>
            <a:off x="3018871" y="7096264"/>
            <a:ext cx="238125" cy="29765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3</a:t>
            </a:r>
            <a:endParaRPr lang="en-US" sz="1850" dirty="0"/>
          </a:p>
        </p:txBody>
      </p:sp>
      <p:sp>
        <p:nvSpPr>
          <p:cNvPr id="19" name="Text 18"/>
          <p:cNvSpPr/>
          <p:nvPr/>
        </p:nvSpPr>
        <p:spPr>
          <a:xfrm>
            <a:off x="1100843" y="7600038"/>
            <a:ext cx="3704152" cy="595313"/>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2400" b="1" dirty="0">
                <a:solidFill>
                  <a:srgbClr val="272525"/>
                </a:solidFill>
                <a:latin typeface="+mj-lt"/>
                <a:ea typeface="Petrona Bold" pitchFamily="34" charset="-122"/>
                <a:cs typeface="Petrona Bold" pitchFamily="34" charset="-120"/>
              </a:rPr>
              <a:t>Siêu trí tuệ nhân </a:t>
            </a:r>
            <a:r>
              <a:rPr lang="en-US" sz="2400" b="1" dirty="0" err="1">
                <a:solidFill>
                  <a:srgbClr val="272525"/>
                </a:solidFill>
                <a:latin typeface="+mj-lt"/>
                <a:ea typeface="Petrona Bold" pitchFamily="34" charset="-122"/>
                <a:cs typeface="Petrona Bold" pitchFamily="34" charset="-120"/>
              </a:rPr>
              <a:t>tạo</a:t>
            </a:r>
            <a:r>
              <a:rPr lang="en-US" sz="2400" b="1" dirty="0">
                <a:solidFill>
                  <a:srgbClr val="272525"/>
                </a:solidFill>
                <a:latin typeface="+mj-lt"/>
                <a:ea typeface="Petrona Bold" pitchFamily="34" charset="-122"/>
                <a:cs typeface="Petrona Bold" pitchFamily="34" charset="-120"/>
              </a:rPr>
              <a:t> </a:t>
            </a:r>
          </a:p>
          <a:p>
            <a:pPr marL="0" indent="0" algn="l">
              <a:lnSpc>
                <a:spcPts val="2550"/>
              </a:lnSpc>
              <a:buNone/>
            </a:pPr>
            <a:r>
              <a:rPr lang="en-US" sz="2400" b="1" dirty="0">
                <a:solidFill>
                  <a:srgbClr val="272525"/>
                </a:solidFill>
                <a:latin typeface="+mj-lt"/>
                <a:ea typeface="Petrona Bold" pitchFamily="34" charset="-122"/>
                <a:cs typeface="Petrona Bold" pitchFamily="34" charset="-120"/>
              </a:rPr>
              <a:t>(Super AI)</a:t>
            </a:r>
            <a:endParaRPr lang="en-US" sz="2400" dirty="0">
              <a:latin typeface="+mj-lt"/>
            </a:endParaRPr>
          </a:p>
        </p:txBody>
      </p:sp>
      <p:sp>
        <p:nvSpPr>
          <p:cNvPr id="20" name="Text 19"/>
          <p:cNvSpPr/>
          <p:nvPr/>
        </p:nvSpPr>
        <p:spPr>
          <a:xfrm>
            <a:off x="1094840" y="8367528"/>
            <a:ext cx="3772853" cy="1270159"/>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500"/>
              </a:lnSpc>
              <a:buNone/>
            </a:pP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Giả thuyết về trí tuệ vượt trội hơn con người ở mọi lĩnh vực, có khả năng sáng tạo, phân tích và ra quyết định ở mức độ cao nhất.</a:t>
            </a:r>
            <a:endParaRPr lang="en-US" b="1" dirty="0">
              <a:solidFill>
                <a:schemeClr val="tx1">
                  <a:lumMod val="65000"/>
                  <a:lumOff val="35000"/>
                </a:schemeClr>
              </a:solidFill>
              <a:latin typeface="+mj-lt"/>
            </a:endParaRPr>
          </a:p>
        </p:txBody>
      </p:sp>
      <p:sp>
        <p:nvSpPr>
          <p:cNvPr id="219" name="Google Shape;219;p5"/>
          <p:cNvSpPr/>
          <p:nvPr/>
        </p:nvSpPr>
        <p:spPr>
          <a:xfrm rot="-9838333">
            <a:off x="-3154876" y="9163509"/>
            <a:ext cx="7147788" cy="1728465"/>
          </a:xfrm>
          <a:custGeom>
            <a:avLst/>
            <a:gdLst/>
            <a:ahLst/>
            <a:cxnLst/>
            <a:rect l="l" t="t" r="r" b="b"/>
            <a:pathLst>
              <a:path w="7147788" h="1728465" extrusionOk="0">
                <a:moveTo>
                  <a:pt x="0" y="0"/>
                </a:moveTo>
                <a:lnTo>
                  <a:pt x="7147788" y="0"/>
                </a:lnTo>
                <a:lnTo>
                  <a:pt x="7147788" y="1728465"/>
                </a:lnTo>
                <a:lnTo>
                  <a:pt x="0" y="1728465"/>
                </a:lnTo>
                <a:lnTo>
                  <a:pt x="0" y="0"/>
                </a:lnTo>
                <a:close/>
              </a:path>
            </a:pathLst>
          </a:custGeom>
          <a:blipFill rotWithShape="1">
            <a:blip r:embed="rId5"/>
            <a:stretch>
              <a:fillRect/>
            </a:stretch>
          </a:blipFill>
          <a:ln>
            <a:noFill/>
          </a:ln>
        </p:spPr>
      </p:sp>
      <p:sp>
        <p:nvSpPr>
          <p:cNvPr id="224" name="Google Shape;224;p5"/>
          <p:cNvSpPr/>
          <p:nvPr/>
        </p:nvSpPr>
        <p:spPr>
          <a:xfrm>
            <a:off x="4885027" y="1791546"/>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4"/>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 name="Google Shape;185;p4"/>
          <p:cNvSpPr/>
          <p:nvPr/>
        </p:nvSpPr>
        <p:spPr>
          <a:xfrm>
            <a:off x="5690246" y="1514542"/>
            <a:ext cx="12198076" cy="8054229"/>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pic>
        <p:nvPicPr>
          <p:cNvPr id="23" name="Graphic 2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6893" y="1039115"/>
            <a:ext cx="12198076" cy="8952123"/>
          </a:xfrm>
          <a:prstGeom prst="rect">
            <a:avLst/>
          </a:prstGeom>
        </p:spPr>
      </p:pic>
      <p:sp>
        <p:nvSpPr>
          <p:cNvPr id="222" name="Google Shape;222;p5"/>
          <p:cNvSpPr/>
          <p:nvPr/>
        </p:nvSpPr>
        <p:spPr>
          <a:xfrm>
            <a:off x="15504873" y="8808138"/>
            <a:ext cx="1341582" cy="2060880"/>
          </a:xfrm>
          <a:custGeom>
            <a:avLst/>
            <a:gdLst/>
            <a:ahLst/>
            <a:cxnLst/>
            <a:rect l="l" t="t" r="r" b="b"/>
            <a:pathLst>
              <a:path w="1570191" h="2137636" extrusionOk="0">
                <a:moveTo>
                  <a:pt x="0" y="0"/>
                </a:moveTo>
                <a:lnTo>
                  <a:pt x="1570191" y="0"/>
                </a:lnTo>
                <a:lnTo>
                  <a:pt x="1570191" y="2137636"/>
                </a:lnTo>
                <a:lnTo>
                  <a:pt x="0" y="2137636"/>
                </a:lnTo>
                <a:lnTo>
                  <a:pt x="0" y="0"/>
                </a:lnTo>
                <a:close/>
              </a:path>
            </a:pathLst>
          </a:custGeom>
          <a:blipFill rotWithShape="1">
            <a:blip r:embed="rId8"/>
            <a:stretch>
              <a:fillRect/>
            </a:stretch>
          </a:blipFill>
          <a:ln>
            <a:noFill/>
          </a:ln>
        </p:spPr>
      </p:sp>
      <p:sp>
        <p:nvSpPr>
          <p:cNvPr id="223" name="Google Shape;223;p5"/>
          <p:cNvSpPr/>
          <p:nvPr/>
        </p:nvSpPr>
        <p:spPr>
          <a:xfrm flipH="1">
            <a:off x="16116955" y="7700276"/>
            <a:ext cx="2010210" cy="3113959"/>
          </a:xfrm>
          <a:custGeom>
            <a:avLst/>
            <a:gdLst/>
            <a:ahLst/>
            <a:cxnLst/>
            <a:rect l="l" t="t" r="r" b="b"/>
            <a:pathLst>
              <a:path w="1251489" h="2137636" extrusionOk="0">
                <a:moveTo>
                  <a:pt x="0" y="0"/>
                </a:moveTo>
                <a:lnTo>
                  <a:pt x="1251489" y="0"/>
                </a:lnTo>
                <a:lnTo>
                  <a:pt x="1251489" y="2137636"/>
                </a:lnTo>
                <a:lnTo>
                  <a:pt x="0" y="2137636"/>
                </a:lnTo>
                <a:lnTo>
                  <a:pt x="0" y="0"/>
                </a:lnTo>
                <a:close/>
              </a:path>
            </a:pathLst>
          </a:custGeom>
          <a:blipFill rotWithShape="1">
            <a:blip r:embed="rId9"/>
            <a:stretch>
              <a:fillRect/>
            </a:stretch>
          </a:blipFill>
          <a:ln>
            <a:noFill/>
          </a:ln>
        </p:spPr>
      </p:sp>
      <p:sp>
        <p:nvSpPr>
          <p:cNvPr id="221" name="Google Shape;221;p5"/>
          <p:cNvSpPr/>
          <p:nvPr/>
        </p:nvSpPr>
        <p:spPr>
          <a:xfrm>
            <a:off x="14272624" y="1365654"/>
            <a:ext cx="4839037" cy="475427"/>
          </a:xfrm>
          <a:custGeom>
            <a:avLst/>
            <a:gdLst/>
            <a:ahLst/>
            <a:cxnLst/>
            <a:rect l="l" t="t" r="r" b="b"/>
            <a:pathLst>
              <a:path w="3927179" h="1392364" extrusionOk="0">
                <a:moveTo>
                  <a:pt x="0" y="0"/>
                </a:moveTo>
                <a:lnTo>
                  <a:pt x="3927179" y="0"/>
                </a:lnTo>
                <a:lnTo>
                  <a:pt x="3927179" y="1392363"/>
                </a:lnTo>
                <a:lnTo>
                  <a:pt x="0" y="1392363"/>
                </a:lnTo>
                <a:lnTo>
                  <a:pt x="0" y="0"/>
                </a:lnTo>
                <a:close/>
              </a:path>
            </a:pathLst>
          </a:custGeom>
          <a:blipFill rotWithShape="1">
            <a:blip r:embed="rId10"/>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500"/>
                                        <p:tgtEl>
                                          <p:spTgt spid="199"/>
                                        </p:tgtEl>
                                      </p:cBhvr>
                                    </p:animEffect>
                                  </p:childTnLst>
                                </p:cTn>
                              </p:par>
                              <p:par>
                                <p:cTn id="11" presetID="10" presetClass="entr" presetSubtype="0" fill="hold"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fade">
                                      <p:cBhvr>
                                        <p:cTn id="13" dur="500"/>
                                        <p:tgtEl>
                                          <p:spTgt spid="219"/>
                                        </p:tgtEl>
                                      </p:cBhvr>
                                    </p:animEffect>
                                  </p:childTnLst>
                                </p:cTn>
                              </p:par>
                              <p:par>
                                <p:cTn id="14" presetID="10" presetClass="entr" presetSubtype="0" fill="hold" nodeType="withEffect">
                                  <p:stCondLst>
                                    <p:cond delay="0"/>
                                  </p:stCondLst>
                                  <p:childTnLst>
                                    <p:set>
                                      <p:cBhvr>
                                        <p:cTn id="15" dur="1" fill="hold">
                                          <p:stCondLst>
                                            <p:cond delay="0"/>
                                          </p:stCondLst>
                                        </p:cTn>
                                        <p:tgtEl>
                                          <p:spTgt spid="221"/>
                                        </p:tgtEl>
                                        <p:attrNameLst>
                                          <p:attrName>style.visibility</p:attrName>
                                        </p:attrNameLst>
                                      </p:cBhvr>
                                      <p:to>
                                        <p:strVal val="visible"/>
                                      </p:to>
                                    </p:set>
                                    <p:animEffect transition="in" filter="fade">
                                      <p:cBhvr>
                                        <p:cTn id="16" dur="500"/>
                                        <p:tgtEl>
                                          <p:spTgt spid="221"/>
                                        </p:tgtEl>
                                      </p:cBhvr>
                                    </p:animEffect>
                                  </p:childTnLst>
                                </p:cTn>
                              </p:par>
                              <p:par>
                                <p:cTn id="17" presetID="10" presetClass="entr" presetSubtype="0" fill="hold" nodeType="with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fade">
                                      <p:cBhvr>
                                        <p:cTn id="19" dur="500"/>
                                        <p:tgtEl>
                                          <p:spTgt spid="222"/>
                                        </p:tgtEl>
                                      </p:cBhvr>
                                    </p:animEffect>
                                  </p:childTnLst>
                                </p:cTn>
                              </p:par>
                              <p:par>
                                <p:cTn id="20" presetID="10" presetClass="entr" presetSubtype="0" fill="hold" nodeType="withEffect">
                                  <p:stCondLst>
                                    <p:cond delay="0"/>
                                  </p:stCondLst>
                                  <p:childTnLst>
                                    <p:set>
                                      <p:cBhvr>
                                        <p:cTn id="21" dur="1" fill="hold">
                                          <p:stCondLst>
                                            <p:cond delay="0"/>
                                          </p:stCondLst>
                                        </p:cTn>
                                        <p:tgtEl>
                                          <p:spTgt spid="223"/>
                                        </p:tgtEl>
                                        <p:attrNameLst>
                                          <p:attrName>style.visibility</p:attrName>
                                        </p:attrNameLst>
                                      </p:cBhvr>
                                      <p:to>
                                        <p:strVal val="visible"/>
                                      </p:to>
                                    </p:set>
                                    <p:animEffect transition="in" filter="fade">
                                      <p:cBhvr>
                                        <p:cTn id="22" dur="500"/>
                                        <p:tgtEl>
                                          <p:spTgt spid="223"/>
                                        </p:tgtEl>
                                      </p:cBhvr>
                                    </p:animEffect>
                                  </p:childTnLst>
                                </p:cTn>
                              </p:par>
                              <p:par>
                                <p:cTn id="23" presetID="10" presetClass="entr" presetSubtype="0" fill="hold" nodeType="withEffect">
                                  <p:stCondLst>
                                    <p:cond delay="0"/>
                                  </p:stCondLst>
                                  <p:childTnLst>
                                    <p:set>
                                      <p:cBhvr>
                                        <p:cTn id="24" dur="1" fill="hold">
                                          <p:stCondLst>
                                            <p:cond delay="0"/>
                                          </p:stCondLst>
                                        </p:cTn>
                                        <p:tgtEl>
                                          <p:spTgt spid="224"/>
                                        </p:tgtEl>
                                        <p:attrNameLst>
                                          <p:attrName>style.visibility</p:attrName>
                                        </p:attrNameLst>
                                      </p:cBhvr>
                                      <p:to>
                                        <p:strVal val="visible"/>
                                      </p:to>
                                    </p:set>
                                    <p:animEffect transition="in" filter="fade">
                                      <p:cBhvr>
                                        <p:cTn id="25" dur="500"/>
                                        <p:tgtEl>
                                          <p:spTgt spid="224"/>
                                        </p:tgtEl>
                                      </p:cBhvr>
                                    </p:animEffect>
                                  </p:childTnLst>
                                </p:cTn>
                              </p:par>
                              <p:par>
                                <p:cTn id="26" presetID="10" presetClass="entr" presetSubtype="0" fill="hold" nodeType="withEffect">
                                  <p:stCondLst>
                                    <p:cond delay="0"/>
                                  </p:stCondLst>
                                  <p:childTnLst>
                                    <p:set>
                                      <p:cBhvr>
                                        <p:cTn id="27" dur="1" fill="hold">
                                          <p:stCondLst>
                                            <p:cond delay="0"/>
                                          </p:stCondLst>
                                        </p:cTn>
                                        <p:tgtEl>
                                          <p:spTgt spid="225"/>
                                        </p:tgtEl>
                                        <p:attrNameLst>
                                          <p:attrName>style.visibility</p:attrName>
                                        </p:attrNameLst>
                                      </p:cBhvr>
                                      <p:to>
                                        <p:strVal val="visible"/>
                                      </p:to>
                                    </p:set>
                                    <p:animEffect transition="in" filter="fade">
                                      <p:cBhvr>
                                        <p:cTn id="28"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6"/>
          <p:cNvSpPr/>
          <p:nvPr/>
        </p:nvSpPr>
        <p:spPr>
          <a:xfrm>
            <a:off x="0" y="60128"/>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2" name="Google Shape;242;p6"/>
          <p:cNvSpPr/>
          <p:nvPr/>
        </p:nvSpPr>
        <p:spPr>
          <a:xfrm>
            <a:off x="295787" y="291782"/>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stretch>
              <a:fillRect/>
            </a:stretch>
          </a:blipFill>
          <a:ln>
            <a:noFill/>
          </a:ln>
        </p:spPr>
      </p:sp>
      <p:sp>
        <p:nvSpPr>
          <p:cNvPr id="243" name="Google Shape;243;p6"/>
          <p:cNvSpPr/>
          <p:nvPr/>
        </p:nvSpPr>
        <p:spPr>
          <a:xfrm>
            <a:off x="1467200" y="417201"/>
            <a:ext cx="15235839" cy="1889763"/>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265" name="Google Shape;265;p6"/>
          <p:cNvSpPr txBox="1"/>
          <p:nvPr/>
        </p:nvSpPr>
        <p:spPr>
          <a:xfrm>
            <a:off x="2406570" y="558890"/>
            <a:ext cx="14051570" cy="1538883"/>
          </a:xfrm>
          <a:prstGeom prst="rect">
            <a:avLst/>
          </a:prstGeom>
          <a:noFill/>
          <a:ln>
            <a:noFill/>
          </a:ln>
        </p:spPr>
        <p:txBody>
          <a:bodyPr spcFirstLastPara="1" wrap="square" lIns="0" tIns="0" rIns="0" bIns="0" anchor="t" anchorCtr="0">
            <a:spAutoFit/>
          </a:bodyPr>
          <a:lstStyle/>
          <a:p>
            <a:pPr lvl="0" algn="ctr"/>
            <a:r>
              <a:rPr lang="vi-VN" sz="5000" b="1" dirty="0">
                <a:solidFill>
                  <a:srgbClr val="366092"/>
                </a:solidFill>
              </a:rPr>
              <a:t>Chuyển Đổi Số:</a:t>
            </a:r>
            <a:r>
              <a:rPr lang="en-US" sz="5000" b="1" dirty="0">
                <a:solidFill>
                  <a:srgbClr val="366092"/>
                </a:solidFill>
              </a:rPr>
              <a:t> Vai </a:t>
            </a:r>
            <a:r>
              <a:rPr lang="en-US" sz="5000" b="1" dirty="0" err="1">
                <a:solidFill>
                  <a:srgbClr val="366092"/>
                </a:solidFill>
              </a:rPr>
              <a:t>Trò</a:t>
            </a:r>
            <a:r>
              <a:rPr lang="vi-VN" sz="5000" b="1" dirty="0">
                <a:solidFill>
                  <a:srgbClr val="366092"/>
                </a:solidFill>
              </a:rPr>
              <a:t> và </a:t>
            </a:r>
            <a:r>
              <a:rPr lang="en-US" sz="5000" b="1" dirty="0" err="1">
                <a:solidFill>
                  <a:srgbClr val="366092"/>
                </a:solidFill>
              </a:rPr>
              <a:t>Thách</a:t>
            </a:r>
            <a:r>
              <a:rPr lang="en-US" sz="5000" b="1" dirty="0">
                <a:solidFill>
                  <a:srgbClr val="366092"/>
                </a:solidFill>
              </a:rPr>
              <a:t> </a:t>
            </a:r>
            <a:r>
              <a:rPr lang="en-US" sz="5000" b="1" dirty="0" err="1">
                <a:solidFill>
                  <a:srgbClr val="366092"/>
                </a:solidFill>
              </a:rPr>
              <a:t>Thức</a:t>
            </a:r>
            <a:r>
              <a:rPr lang="vi-VN" sz="5000" b="1" dirty="0">
                <a:solidFill>
                  <a:srgbClr val="366092"/>
                </a:solidFill>
              </a:rPr>
              <a:t> </a:t>
            </a:r>
            <a:r>
              <a:rPr lang="en-US" sz="5000" b="1" dirty="0" err="1">
                <a:solidFill>
                  <a:srgbClr val="366092"/>
                </a:solidFill>
              </a:rPr>
              <a:t>trong</a:t>
            </a:r>
            <a:r>
              <a:rPr lang="en-US" sz="5000" b="1" dirty="0">
                <a:solidFill>
                  <a:srgbClr val="366092"/>
                </a:solidFill>
              </a:rPr>
              <a:t> </a:t>
            </a:r>
            <a:r>
              <a:rPr lang="en-US" sz="5000" b="1" dirty="0" err="1">
                <a:solidFill>
                  <a:srgbClr val="366092"/>
                </a:solidFill>
              </a:rPr>
              <a:t>Nền</a:t>
            </a:r>
            <a:r>
              <a:rPr lang="en-US" sz="5000" b="1" dirty="0">
                <a:solidFill>
                  <a:srgbClr val="366092"/>
                </a:solidFill>
              </a:rPr>
              <a:t> Kinh </a:t>
            </a:r>
            <a:r>
              <a:rPr lang="en-US" sz="5000" b="1" dirty="0" err="1">
                <a:solidFill>
                  <a:srgbClr val="366092"/>
                </a:solidFill>
              </a:rPr>
              <a:t>Tế</a:t>
            </a:r>
            <a:endParaRPr lang="vi-VN" sz="5000" b="1" dirty="0">
              <a:solidFill>
                <a:srgbClr val="366092"/>
              </a:solidFill>
            </a:endParaRPr>
          </a:p>
        </p:txBody>
      </p:sp>
      <p:sp>
        <p:nvSpPr>
          <p:cNvPr id="266" name="Google Shape;266;p6"/>
          <p:cNvSpPr/>
          <p:nvPr/>
        </p:nvSpPr>
        <p:spPr>
          <a:xfrm>
            <a:off x="13334569" y="1550156"/>
            <a:ext cx="6361677" cy="1271233"/>
          </a:xfrm>
          <a:custGeom>
            <a:avLst/>
            <a:gdLst/>
            <a:ahLst/>
            <a:cxnLst/>
            <a:rect l="l" t="t" r="r" b="b"/>
            <a:pathLst>
              <a:path w="4876557" h="1728961" extrusionOk="0">
                <a:moveTo>
                  <a:pt x="0" y="0"/>
                </a:moveTo>
                <a:lnTo>
                  <a:pt x="4876558" y="0"/>
                </a:lnTo>
                <a:lnTo>
                  <a:pt x="4876558" y="1728961"/>
                </a:lnTo>
                <a:lnTo>
                  <a:pt x="0" y="1728961"/>
                </a:lnTo>
                <a:lnTo>
                  <a:pt x="0" y="0"/>
                </a:lnTo>
                <a:close/>
              </a:path>
            </a:pathLst>
          </a:custGeom>
          <a:blipFill rotWithShape="1">
            <a:blip r:embed="rId5"/>
            <a:stretch>
              <a:fillRect/>
            </a:stretch>
          </a:blipFill>
          <a:ln>
            <a:noFill/>
          </a:ln>
        </p:spPr>
      </p:sp>
      <p:sp>
        <p:nvSpPr>
          <p:cNvPr id="267" name="Google Shape;267;p6"/>
          <p:cNvSpPr/>
          <p:nvPr/>
        </p:nvSpPr>
        <p:spPr>
          <a:xfrm rot="10800000">
            <a:off x="-1333905" y="9196782"/>
            <a:ext cx="6565196" cy="1301076"/>
          </a:xfrm>
          <a:custGeom>
            <a:avLst/>
            <a:gdLst/>
            <a:ahLst/>
            <a:cxnLst/>
            <a:rect l="l" t="t" r="r" b="b"/>
            <a:pathLst>
              <a:path w="4876557" h="1728961" extrusionOk="0">
                <a:moveTo>
                  <a:pt x="0" y="0"/>
                </a:moveTo>
                <a:lnTo>
                  <a:pt x="4876557" y="0"/>
                </a:lnTo>
                <a:lnTo>
                  <a:pt x="4876557" y="1728961"/>
                </a:lnTo>
                <a:lnTo>
                  <a:pt x="0" y="1728961"/>
                </a:lnTo>
                <a:lnTo>
                  <a:pt x="0" y="0"/>
                </a:lnTo>
                <a:close/>
              </a:path>
            </a:pathLst>
          </a:custGeom>
          <a:blipFill rotWithShape="1">
            <a:blip r:embed="rId5"/>
            <a:stretch>
              <a:fillRect/>
            </a:stretch>
          </a:blipFill>
          <a:ln>
            <a:noFill/>
          </a:ln>
        </p:spPr>
      </p:sp>
      <p:sp>
        <p:nvSpPr>
          <p:cNvPr id="269" name="Google Shape;269;p6"/>
          <p:cNvSpPr/>
          <p:nvPr/>
        </p:nvSpPr>
        <p:spPr>
          <a:xfrm>
            <a:off x="1452162" y="1694272"/>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stretch>
              <a:fillRect/>
            </a:stretch>
          </a:blipFill>
          <a:ln>
            <a:noFill/>
          </a:ln>
        </p:spPr>
      </p:sp>
      <p:sp>
        <p:nvSpPr>
          <p:cNvPr id="4" name="TextBox 3"/>
          <p:cNvSpPr txBox="1"/>
          <p:nvPr/>
        </p:nvSpPr>
        <p:spPr>
          <a:xfrm>
            <a:off x="9432355" y="9782804"/>
            <a:ext cx="521395" cy="523220"/>
          </a:xfrm>
          <a:prstGeom prst="rect">
            <a:avLst/>
          </a:prstGeom>
          <a:noFill/>
        </p:spPr>
        <p:txBody>
          <a:bodyPr wrap="square" rtlCol="0">
            <a:spAutoFit/>
          </a:bodyPr>
          <a:lstStyle/>
          <a:p>
            <a:r>
              <a:rPr lang="en-US" sz="2800" b="1" dirty="0"/>
              <a:t>6</a:t>
            </a:r>
          </a:p>
        </p:txBody>
      </p:sp>
      <p:sp>
        <p:nvSpPr>
          <p:cNvPr id="20" name="Shape 2"/>
          <p:cNvSpPr/>
          <p:nvPr/>
        </p:nvSpPr>
        <p:spPr>
          <a:xfrm>
            <a:off x="4799805" y="3087523"/>
            <a:ext cx="45719" cy="5222931"/>
          </a:xfrm>
          <a:prstGeom prst="roundRect">
            <a:avLst>
              <a:gd name="adj" fmla="val 336601"/>
            </a:avLst>
          </a:prstGeom>
          <a:solidFill>
            <a:srgbClr val="B2D4E5"/>
          </a:solidFill>
        </p:spPr>
      </p:sp>
      <p:sp>
        <p:nvSpPr>
          <p:cNvPr id="21" name="Shape 3"/>
          <p:cNvSpPr/>
          <p:nvPr/>
        </p:nvSpPr>
        <p:spPr>
          <a:xfrm flipV="1">
            <a:off x="4105754" y="4431115"/>
            <a:ext cx="728343" cy="45719"/>
          </a:xfrm>
          <a:prstGeom prst="roundRect">
            <a:avLst>
              <a:gd name="adj" fmla="val 336601"/>
            </a:avLst>
          </a:prstGeom>
          <a:solidFill>
            <a:srgbClr val="B2D4E5"/>
          </a:solidFill>
        </p:spPr>
      </p:sp>
      <p:sp>
        <p:nvSpPr>
          <p:cNvPr id="22" name="Shape 4"/>
          <p:cNvSpPr/>
          <p:nvPr/>
        </p:nvSpPr>
        <p:spPr>
          <a:xfrm>
            <a:off x="4742537" y="4339557"/>
            <a:ext cx="137398" cy="137398"/>
          </a:xfrm>
          <a:prstGeom prst="roundRect">
            <a:avLst>
              <a:gd name="adj" fmla="val 332756"/>
            </a:avLst>
          </a:prstGeom>
          <a:solidFill>
            <a:srgbClr val="007EBD"/>
          </a:solidFill>
        </p:spPr>
      </p:sp>
      <p:sp>
        <p:nvSpPr>
          <p:cNvPr id="26" name="Shape 8"/>
          <p:cNvSpPr/>
          <p:nvPr/>
        </p:nvSpPr>
        <p:spPr>
          <a:xfrm flipV="1">
            <a:off x="4793821" y="5779164"/>
            <a:ext cx="572455" cy="45719"/>
          </a:xfrm>
          <a:prstGeom prst="roundRect">
            <a:avLst>
              <a:gd name="adj" fmla="val 336601"/>
            </a:avLst>
          </a:prstGeom>
          <a:solidFill>
            <a:srgbClr val="B2D4E5"/>
          </a:solidFill>
        </p:spPr>
      </p:sp>
      <p:sp>
        <p:nvSpPr>
          <p:cNvPr id="27" name="Shape 9"/>
          <p:cNvSpPr/>
          <p:nvPr/>
        </p:nvSpPr>
        <p:spPr>
          <a:xfrm>
            <a:off x="4727499" y="5733325"/>
            <a:ext cx="144684" cy="137398"/>
          </a:xfrm>
          <a:prstGeom prst="roundRect">
            <a:avLst>
              <a:gd name="adj" fmla="val 332756"/>
            </a:avLst>
          </a:prstGeom>
          <a:solidFill>
            <a:srgbClr val="007EBD"/>
          </a:solidFill>
        </p:spPr>
      </p:sp>
      <p:sp>
        <p:nvSpPr>
          <p:cNvPr id="31" name="Shape 13"/>
          <p:cNvSpPr/>
          <p:nvPr/>
        </p:nvSpPr>
        <p:spPr>
          <a:xfrm flipV="1">
            <a:off x="4041956" y="7186923"/>
            <a:ext cx="792141" cy="45719"/>
          </a:xfrm>
          <a:prstGeom prst="roundRect">
            <a:avLst>
              <a:gd name="adj" fmla="val 336601"/>
            </a:avLst>
          </a:prstGeom>
          <a:solidFill>
            <a:srgbClr val="B2D4E5"/>
          </a:solidFill>
        </p:spPr>
      </p:sp>
      <p:sp>
        <p:nvSpPr>
          <p:cNvPr id="32" name="Shape 14"/>
          <p:cNvSpPr/>
          <p:nvPr/>
        </p:nvSpPr>
        <p:spPr>
          <a:xfrm>
            <a:off x="4742536" y="7129655"/>
            <a:ext cx="144684" cy="137398"/>
          </a:xfrm>
          <a:prstGeom prst="roundRect">
            <a:avLst>
              <a:gd name="adj" fmla="val 332756"/>
            </a:avLst>
          </a:prstGeom>
          <a:solidFill>
            <a:srgbClr val="007EBD"/>
          </a:solidFill>
        </p:spPr>
      </p:sp>
      <p:sp>
        <p:nvSpPr>
          <p:cNvPr id="36" name="Google Shape;200;p5"/>
          <p:cNvSpPr/>
          <p:nvPr/>
        </p:nvSpPr>
        <p:spPr>
          <a:xfrm>
            <a:off x="808551" y="3459693"/>
            <a:ext cx="3442665" cy="2195712"/>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 6"/>
          <p:cNvSpPr/>
          <p:nvPr/>
        </p:nvSpPr>
        <p:spPr>
          <a:xfrm>
            <a:off x="938359" y="3663583"/>
            <a:ext cx="2988363" cy="36055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350"/>
              </a:lnSpc>
              <a:buNone/>
            </a:pPr>
            <a:r>
              <a:rPr lang="en-US" sz="2400" b="1" dirty="0">
                <a:solidFill>
                  <a:schemeClr val="bg2">
                    <a:lumMod val="75000"/>
                  </a:schemeClr>
                </a:solidFill>
                <a:latin typeface="+mj-lt"/>
                <a:ea typeface="Petrona Bold" pitchFamily="34" charset="-122"/>
                <a:cs typeface="Petrona Bold" pitchFamily="34" charset="-120"/>
              </a:rPr>
              <a:t>Tự Động Hóa</a:t>
            </a:r>
            <a:endParaRPr lang="en-US" sz="2400" dirty="0">
              <a:solidFill>
                <a:schemeClr val="bg2">
                  <a:lumMod val="75000"/>
                </a:schemeClr>
              </a:solidFill>
              <a:latin typeface="+mj-lt"/>
            </a:endParaRPr>
          </a:p>
        </p:txBody>
      </p:sp>
      <p:sp>
        <p:nvSpPr>
          <p:cNvPr id="25" name="Text 7"/>
          <p:cNvSpPr/>
          <p:nvPr/>
        </p:nvSpPr>
        <p:spPr>
          <a:xfrm>
            <a:off x="1076088" y="4082036"/>
            <a:ext cx="2907590" cy="703120"/>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00"/>
              </a:lnSpc>
              <a:buNone/>
            </a:pP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AI và tự động hóa đang thay đổi cơ cấu việc làm, giúp tối ưu hóa quy trình và giảm thiểu lỗi.</a:t>
            </a:r>
            <a:endParaRPr lang="en-US" sz="2000" b="1" dirty="0">
              <a:solidFill>
                <a:schemeClr val="tx1">
                  <a:lumMod val="65000"/>
                  <a:lumOff val="35000"/>
                </a:schemeClr>
              </a:solidFill>
              <a:latin typeface="+mj-lt"/>
            </a:endParaRPr>
          </a:p>
        </p:txBody>
      </p:sp>
      <p:sp>
        <p:nvSpPr>
          <p:cNvPr id="37" name="Google Shape;200;p5"/>
          <p:cNvSpPr/>
          <p:nvPr/>
        </p:nvSpPr>
        <p:spPr>
          <a:xfrm>
            <a:off x="735937" y="6189938"/>
            <a:ext cx="3442665" cy="2276757"/>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Text 17"/>
          <p:cNvSpPr/>
          <p:nvPr/>
        </p:nvSpPr>
        <p:spPr>
          <a:xfrm>
            <a:off x="1003355" y="6864210"/>
            <a:ext cx="2916644" cy="703120"/>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00"/>
              </a:lnSpc>
              <a:buNone/>
            </a:pP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Sự phát triển của công nghệ tạo ra nhu cầu về các kỹ năng và vai trò mới, mở rộng cơ hội nghề nghiệp.</a:t>
            </a:r>
            <a:endParaRPr lang="en-US" sz="2000" b="1" dirty="0">
              <a:solidFill>
                <a:schemeClr val="tx1">
                  <a:lumMod val="65000"/>
                  <a:lumOff val="35000"/>
                </a:schemeClr>
              </a:solidFill>
              <a:latin typeface="+mj-lt"/>
            </a:endParaRPr>
          </a:p>
        </p:txBody>
      </p:sp>
      <p:sp>
        <p:nvSpPr>
          <p:cNvPr id="34" name="Text 16"/>
          <p:cNvSpPr/>
          <p:nvPr/>
        </p:nvSpPr>
        <p:spPr>
          <a:xfrm>
            <a:off x="2222368" y="6395841"/>
            <a:ext cx="1704354" cy="36055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350"/>
              </a:lnSpc>
              <a:buNone/>
            </a:pPr>
            <a:r>
              <a:rPr lang="en-US" sz="2400" b="1" dirty="0" err="1">
                <a:solidFill>
                  <a:schemeClr val="bg2">
                    <a:lumMod val="75000"/>
                  </a:schemeClr>
                </a:solidFill>
                <a:latin typeface="+mj-lt"/>
                <a:ea typeface="Petrona Bold" pitchFamily="34" charset="-122"/>
                <a:cs typeface="Petrona Bold" pitchFamily="34" charset="-120"/>
              </a:rPr>
              <a:t>Ngành</a:t>
            </a:r>
            <a:r>
              <a:rPr lang="en-US" sz="2400" b="1" dirty="0">
                <a:solidFill>
                  <a:schemeClr val="bg2">
                    <a:lumMod val="75000"/>
                  </a:schemeClr>
                </a:solidFill>
                <a:latin typeface="+mj-lt"/>
                <a:ea typeface="Petrona Bold" pitchFamily="34" charset="-122"/>
                <a:cs typeface="Petrona Bold" pitchFamily="34" charset="-120"/>
              </a:rPr>
              <a:t> </a:t>
            </a:r>
            <a:r>
              <a:rPr lang="en-US" sz="2400" b="1" dirty="0" err="1">
                <a:solidFill>
                  <a:schemeClr val="bg2">
                    <a:lumMod val="75000"/>
                  </a:schemeClr>
                </a:solidFill>
                <a:latin typeface="+mj-lt"/>
                <a:ea typeface="Petrona Bold" pitchFamily="34" charset="-122"/>
                <a:cs typeface="Petrona Bold" pitchFamily="34" charset="-120"/>
              </a:rPr>
              <a:t>Nghề</a:t>
            </a:r>
            <a:r>
              <a:rPr lang="en-US" sz="2400" b="1" dirty="0">
                <a:solidFill>
                  <a:schemeClr val="bg2">
                    <a:lumMod val="75000"/>
                  </a:schemeClr>
                </a:solidFill>
                <a:latin typeface="+mj-lt"/>
                <a:ea typeface="Petrona Bold" pitchFamily="34" charset="-122"/>
                <a:cs typeface="Petrona Bold" pitchFamily="34" charset="-120"/>
              </a:rPr>
              <a:t> </a:t>
            </a:r>
            <a:r>
              <a:rPr lang="en-US" sz="2400" b="1" dirty="0" err="1">
                <a:solidFill>
                  <a:schemeClr val="bg2">
                    <a:lumMod val="75000"/>
                  </a:schemeClr>
                </a:solidFill>
                <a:latin typeface="+mj-lt"/>
                <a:ea typeface="Petrona Bold" pitchFamily="34" charset="-122"/>
                <a:cs typeface="Petrona Bold" pitchFamily="34" charset="-120"/>
              </a:rPr>
              <a:t>Mới</a:t>
            </a:r>
            <a:endParaRPr lang="en-US" sz="2400" dirty="0">
              <a:solidFill>
                <a:schemeClr val="bg2">
                  <a:lumMod val="75000"/>
                </a:schemeClr>
              </a:solidFill>
              <a:latin typeface="+mj-lt"/>
            </a:endParaRPr>
          </a:p>
        </p:txBody>
      </p:sp>
      <p:sp>
        <p:nvSpPr>
          <p:cNvPr id="38" name="Google Shape;200;p5"/>
          <p:cNvSpPr/>
          <p:nvPr/>
        </p:nvSpPr>
        <p:spPr>
          <a:xfrm>
            <a:off x="5336844" y="4863076"/>
            <a:ext cx="3281241" cy="2403977"/>
          </a:xfrm>
          <a:prstGeom prst="roundRect">
            <a:avLst>
              <a:gd name="adj" fmla="val 4650"/>
            </a:avLst>
          </a:prstGeom>
          <a:solidFill>
            <a:srgbClr val="E2E3E9"/>
          </a:solidFill>
          <a:ln w="9525" cap="flat" cmpd="sng">
            <a:solidFill>
              <a:srgbClr val="C8C9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 11"/>
          <p:cNvSpPr/>
          <p:nvPr/>
        </p:nvSpPr>
        <p:spPr>
          <a:xfrm>
            <a:off x="5572647" y="5090697"/>
            <a:ext cx="1458834" cy="383465"/>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2400" b="1" dirty="0">
                <a:solidFill>
                  <a:schemeClr val="bg2">
                    <a:lumMod val="75000"/>
                  </a:schemeClr>
                </a:solidFill>
                <a:latin typeface="+mj-lt"/>
                <a:ea typeface="Petrona Bold" pitchFamily="34" charset="-122"/>
                <a:cs typeface="Petrona Bold" pitchFamily="34" charset="-120"/>
              </a:rPr>
              <a:t>Tăng Năng Suất</a:t>
            </a:r>
            <a:endParaRPr lang="en-US" sz="2400" dirty="0">
              <a:solidFill>
                <a:schemeClr val="bg2">
                  <a:lumMod val="75000"/>
                </a:schemeClr>
              </a:solidFill>
              <a:latin typeface="+mj-lt"/>
            </a:endParaRPr>
          </a:p>
        </p:txBody>
      </p:sp>
      <p:sp>
        <p:nvSpPr>
          <p:cNvPr id="30" name="Text 12"/>
          <p:cNvSpPr/>
          <p:nvPr/>
        </p:nvSpPr>
        <p:spPr>
          <a:xfrm>
            <a:off x="5572647" y="5561393"/>
            <a:ext cx="2894622" cy="747795"/>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00"/>
              </a:lnSpc>
              <a:buNone/>
            </a:pP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Công nghệ số thúc đẩy hiệu quả công việc, cho phép doanh nghiệp </a:t>
            </a:r>
            <a:r>
              <a:rPr lang="en-US" sz="2000" b="1" dirty="0" err="1">
                <a:solidFill>
                  <a:schemeClr val="tx1">
                    <a:lumMod val="65000"/>
                    <a:lumOff val="35000"/>
                  </a:schemeClr>
                </a:solidFill>
                <a:latin typeface="+mj-lt"/>
                <a:ea typeface="Inter" panose="02000503000000020004" pitchFamily="34" charset="-122"/>
                <a:cs typeface="Inter" panose="02000503000000020004" pitchFamily="34" charset="-120"/>
              </a:rPr>
              <a:t>đạt</a:t>
            </a: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sz="2000" b="1" dirty="0" err="1">
                <a:solidFill>
                  <a:schemeClr val="tx1">
                    <a:lumMod val="65000"/>
                    <a:lumOff val="35000"/>
                  </a:schemeClr>
                </a:solidFill>
                <a:latin typeface="+mj-lt"/>
                <a:ea typeface="Inter" panose="02000503000000020004" pitchFamily="34" charset="-122"/>
                <a:cs typeface="Inter" panose="02000503000000020004" pitchFamily="34" charset="-120"/>
              </a:rPr>
              <a:t>được</a:t>
            </a: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sz="2000" b="1" dirty="0" err="1">
                <a:solidFill>
                  <a:schemeClr val="tx1">
                    <a:lumMod val="65000"/>
                    <a:lumOff val="35000"/>
                  </a:schemeClr>
                </a:solidFill>
                <a:latin typeface="+mj-lt"/>
                <a:ea typeface="Inter" panose="02000503000000020004" pitchFamily="34" charset="-122"/>
                <a:cs typeface="Inter" panose="02000503000000020004" pitchFamily="34" charset="-120"/>
              </a:rPr>
              <a:t>nhiều</a:t>
            </a: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sz="2000" b="1" dirty="0" err="1">
                <a:solidFill>
                  <a:schemeClr val="tx1">
                    <a:lumMod val="65000"/>
                    <a:lumOff val="35000"/>
                  </a:schemeClr>
                </a:solidFill>
                <a:latin typeface="+mj-lt"/>
                <a:ea typeface="Inter" panose="02000503000000020004" pitchFamily="34" charset="-122"/>
                <a:cs typeface="Inter" panose="02000503000000020004" pitchFamily="34" charset="-120"/>
              </a:rPr>
              <a:t>hơn</a:t>
            </a:r>
            <a:r>
              <a:rPr lang="en-US" sz="2000" b="1" dirty="0">
                <a:solidFill>
                  <a:schemeClr val="tx1">
                    <a:lumMod val="65000"/>
                    <a:lumOff val="35000"/>
                  </a:schemeClr>
                </a:solidFill>
                <a:latin typeface="+mj-lt"/>
                <a:ea typeface="Inter" panose="02000503000000020004" pitchFamily="34" charset="-122"/>
                <a:cs typeface="Inter" panose="02000503000000020004" pitchFamily="34" charset="-120"/>
              </a:rPr>
              <a:t> với nguồn lực ít hơn.</a:t>
            </a:r>
            <a:endParaRPr lang="en-US" sz="2000" b="1" dirty="0">
              <a:solidFill>
                <a:schemeClr val="tx1">
                  <a:lumMod val="65000"/>
                  <a:lumOff val="35000"/>
                </a:schemeClr>
              </a:solidFill>
              <a:latin typeface="+mj-lt"/>
            </a:endParaRPr>
          </a:p>
        </p:txBody>
      </p:sp>
      <p:sp>
        <p:nvSpPr>
          <p:cNvPr id="59" name="Google Shape;185;p4"/>
          <p:cNvSpPr/>
          <p:nvPr/>
        </p:nvSpPr>
        <p:spPr>
          <a:xfrm>
            <a:off x="9330838" y="3386423"/>
            <a:ext cx="8670635" cy="5747703"/>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273" name="Google Shape;273;p6"/>
          <p:cNvSpPr/>
          <p:nvPr/>
        </p:nvSpPr>
        <p:spPr>
          <a:xfrm>
            <a:off x="16521484" y="8456143"/>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4"/>
            <a:stretch>
              <a:fillRect/>
            </a:stretch>
          </a:blipFill>
          <a:ln>
            <a:noFill/>
          </a:ln>
        </p:spPr>
      </p:sp>
      <p:sp>
        <p:nvSpPr>
          <p:cNvPr id="274" name="Google Shape;274;p6"/>
          <p:cNvSpPr/>
          <p:nvPr/>
        </p:nvSpPr>
        <p:spPr>
          <a:xfrm>
            <a:off x="17315097" y="2841389"/>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4"/>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39" name="Group 38"/>
          <p:cNvGrpSpPr/>
          <p:nvPr/>
        </p:nvGrpSpPr>
        <p:grpSpPr>
          <a:xfrm>
            <a:off x="9472745" y="4578170"/>
            <a:ext cx="8569203" cy="2403977"/>
            <a:chOff x="-406826" y="2356997"/>
            <a:chExt cx="8569203" cy="2403977"/>
          </a:xfrm>
        </p:grpSpPr>
        <p:sp>
          <p:nvSpPr>
            <p:cNvPr id="52" name="Rounded Rectangle 1"/>
            <p:cNvSpPr/>
            <p:nvPr/>
          </p:nvSpPr>
          <p:spPr>
            <a:xfrm>
              <a:off x="-406826" y="2356997"/>
              <a:ext cx="1663724" cy="2403977"/>
            </a:xfrm>
            <a:custGeom>
              <a:avLst/>
              <a:gdLst/>
              <a:ahLst/>
              <a:cxnLst/>
              <a:rect l="0" t="0" r="0" b="0"/>
              <a:pathLst>
                <a:path w="865798" h="1417557">
                  <a:moveTo>
                    <a:pt x="804528" y="1226676"/>
                  </a:moveTo>
                  <a:cubicBezTo>
                    <a:pt x="802550" y="1248032"/>
                    <a:pt x="803298" y="1269592"/>
                    <a:pt x="806778" y="1290830"/>
                  </a:cubicBezTo>
                  <a:cubicBezTo>
                    <a:pt x="812592" y="1324979"/>
                    <a:pt x="825283" y="1357589"/>
                    <a:pt x="844070" y="1386666"/>
                  </a:cubicBezTo>
                  <a:cubicBezTo>
                    <a:pt x="847873" y="1392576"/>
                    <a:pt x="851866" y="1398208"/>
                    <a:pt x="856050" y="1403642"/>
                  </a:cubicBezTo>
                  <a:cubicBezTo>
                    <a:pt x="859178" y="1407645"/>
                    <a:pt x="862439" y="1411532"/>
                    <a:pt x="865798" y="1415325"/>
                  </a:cubicBezTo>
                  <a:lnTo>
                    <a:pt x="856980" y="1415846"/>
                  </a:lnTo>
                  <a:cubicBezTo>
                    <a:pt x="844598" y="1416989"/>
                    <a:pt x="832213" y="1417557"/>
                    <a:pt x="819736" y="1417557"/>
                  </a:cubicBezTo>
                  <a:cubicBezTo>
                    <a:pt x="387431" y="1417557"/>
                    <a:pt x="322201" y="992635"/>
                    <a:pt x="276718" y="570018"/>
                  </a:cubicBezTo>
                  <a:cubicBezTo>
                    <a:pt x="256717" y="384174"/>
                    <a:pt x="192244" y="188522"/>
                    <a:pt x="0" y="221254"/>
                  </a:cubicBezTo>
                  <a:lnTo>
                    <a:pt x="0" y="31843"/>
                  </a:lnTo>
                  <a:cubicBezTo>
                    <a:pt x="284535" y="0"/>
                    <a:pt x="413994" y="219532"/>
                    <a:pt x="456168" y="545638"/>
                  </a:cubicBezTo>
                  <a:cubicBezTo>
                    <a:pt x="483404" y="756244"/>
                    <a:pt x="503411" y="1226676"/>
                    <a:pt x="804528" y="1226676"/>
                  </a:cubicBez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3" name="Rounded Rectangle 2"/>
            <p:cNvSpPr/>
            <p:nvPr/>
          </p:nvSpPr>
          <p:spPr>
            <a:xfrm rot="330891">
              <a:off x="3551776" y="2721221"/>
              <a:ext cx="1558005" cy="1945870"/>
            </a:xfrm>
            <a:custGeom>
              <a:avLst/>
              <a:gdLst/>
              <a:ahLst/>
              <a:cxnLst/>
              <a:rect l="0" t="0" r="0" b="0"/>
              <a:pathLst>
                <a:path w="1088054" h="1477427">
                  <a:moveTo>
                    <a:pt x="678423" y="605509"/>
                  </a:moveTo>
                  <a:cubicBezTo>
                    <a:pt x="705659" y="816115"/>
                    <a:pt x="725666" y="1286546"/>
                    <a:pt x="1026783" y="1286546"/>
                  </a:cubicBezTo>
                  <a:cubicBezTo>
                    <a:pt x="1024807" y="1307902"/>
                    <a:pt x="1025554" y="1329463"/>
                    <a:pt x="1029035" y="1350701"/>
                  </a:cubicBezTo>
                  <a:cubicBezTo>
                    <a:pt x="1034848" y="1384850"/>
                    <a:pt x="1047539" y="1417460"/>
                    <a:pt x="1066325" y="1446536"/>
                  </a:cubicBezTo>
                  <a:cubicBezTo>
                    <a:pt x="1070128" y="1452447"/>
                    <a:pt x="1074122" y="1458078"/>
                    <a:pt x="1078306" y="1463512"/>
                  </a:cubicBezTo>
                  <a:cubicBezTo>
                    <a:pt x="1081434" y="1467515"/>
                    <a:pt x="1084694" y="1471402"/>
                    <a:pt x="1088054" y="1475195"/>
                  </a:cubicBezTo>
                  <a:lnTo>
                    <a:pt x="1079236" y="1475716"/>
                  </a:lnTo>
                  <a:cubicBezTo>
                    <a:pt x="1066854" y="1476859"/>
                    <a:pt x="1054469" y="1477427"/>
                    <a:pt x="1041992" y="1477427"/>
                  </a:cubicBezTo>
                  <a:cubicBezTo>
                    <a:pt x="609686" y="1477427"/>
                    <a:pt x="544457" y="1052505"/>
                    <a:pt x="498973" y="629889"/>
                  </a:cubicBezTo>
                  <a:cubicBezTo>
                    <a:pt x="477068" y="426346"/>
                    <a:pt x="401816" y="211039"/>
                    <a:pt x="163785" y="296895"/>
                  </a:cubicBezTo>
                  <a:lnTo>
                    <a:pt x="161710" y="294821"/>
                  </a:lnTo>
                  <a:cubicBezTo>
                    <a:pt x="129504" y="264262"/>
                    <a:pt x="94982" y="236250"/>
                    <a:pt x="58452" y="211039"/>
                  </a:cubicBezTo>
                  <a:cubicBezTo>
                    <a:pt x="46366" y="202516"/>
                    <a:pt x="34086" y="194284"/>
                    <a:pt x="21710" y="186148"/>
                  </a:cubicBezTo>
                  <a:cubicBezTo>
                    <a:pt x="14514" y="181419"/>
                    <a:pt x="7296" y="176845"/>
                    <a:pt x="0" y="172316"/>
                  </a:cubicBezTo>
                  <a:cubicBezTo>
                    <a:pt x="18738" y="159074"/>
                    <a:pt x="38235" y="146939"/>
                    <a:pt x="58396" y="135993"/>
                  </a:cubicBezTo>
                  <a:cubicBezTo>
                    <a:pt x="69334" y="130558"/>
                    <a:pt x="80660" y="125317"/>
                    <a:pt x="92263" y="120645"/>
                  </a:cubicBezTo>
                  <a:cubicBezTo>
                    <a:pt x="468491" y="0"/>
                    <a:pt x="630295" y="233356"/>
                    <a:pt x="678423" y="605509"/>
                  </a:cubicBez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4" name="Rounded Rectangle 3"/>
            <p:cNvSpPr/>
            <p:nvPr/>
          </p:nvSpPr>
          <p:spPr>
            <a:xfrm>
              <a:off x="5423118" y="3069543"/>
              <a:ext cx="1439603" cy="1680210"/>
            </a:xfrm>
            <a:custGeom>
              <a:avLst/>
              <a:gdLst/>
              <a:ahLst/>
              <a:cxnLst/>
              <a:rect l="0" t="0" r="0" b="0"/>
              <a:pathLst>
                <a:path w="1002273" h="1338541">
                  <a:moveTo>
                    <a:pt x="1002273" y="164873"/>
                  </a:moveTo>
                  <a:cubicBezTo>
                    <a:pt x="720904" y="276504"/>
                    <a:pt x="705350" y="607478"/>
                    <a:pt x="681855" y="789142"/>
                  </a:cubicBezTo>
                  <a:cubicBezTo>
                    <a:pt x="651608" y="1023036"/>
                    <a:pt x="600228" y="1176005"/>
                    <a:pt x="492974" y="1257579"/>
                  </a:cubicBezTo>
                  <a:cubicBezTo>
                    <a:pt x="388822" y="1336793"/>
                    <a:pt x="216079" y="1338541"/>
                    <a:pt x="92254" y="1267104"/>
                  </a:cubicBezTo>
                  <a:cubicBezTo>
                    <a:pt x="80651" y="1262432"/>
                    <a:pt x="69334" y="1255600"/>
                    <a:pt x="58396" y="1250165"/>
                  </a:cubicBezTo>
                  <a:cubicBezTo>
                    <a:pt x="38234" y="1239218"/>
                    <a:pt x="18739" y="1227076"/>
                    <a:pt x="0" y="1213832"/>
                  </a:cubicBezTo>
                  <a:cubicBezTo>
                    <a:pt x="7295" y="1209304"/>
                    <a:pt x="14515" y="1204738"/>
                    <a:pt x="21710" y="1200010"/>
                  </a:cubicBezTo>
                  <a:cubicBezTo>
                    <a:pt x="34086" y="1191874"/>
                    <a:pt x="46366" y="1183642"/>
                    <a:pt x="58452" y="1175119"/>
                  </a:cubicBezTo>
                  <a:cubicBezTo>
                    <a:pt x="93774" y="1150741"/>
                    <a:pt x="127203" y="1123728"/>
                    <a:pt x="158492" y="1094342"/>
                  </a:cubicBezTo>
                  <a:lnTo>
                    <a:pt x="173216" y="1081366"/>
                  </a:lnTo>
                  <a:cubicBezTo>
                    <a:pt x="430391" y="1200010"/>
                    <a:pt x="480440" y="935376"/>
                    <a:pt x="502499" y="764566"/>
                  </a:cubicBezTo>
                  <a:cubicBezTo>
                    <a:pt x="538263" y="487194"/>
                    <a:pt x="615819" y="79399"/>
                    <a:pt x="933310" y="0"/>
                  </a:cubicBezTo>
                  <a:lnTo>
                    <a:pt x="1002273" y="164873"/>
                  </a:ln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5" name="Rounded Rectangle 4"/>
            <p:cNvSpPr/>
            <p:nvPr/>
          </p:nvSpPr>
          <p:spPr>
            <a:xfrm>
              <a:off x="1680433" y="2725318"/>
              <a:ext cx="1558006" cy="1947066"/>
            </a:xfrm>
            <a:custGeom>
              <a:avLst/>
              <a:gdLst/>
              <a:ahLst/>
              <a:cxnLst/>
              <a:rect l="0" t="0" r="0" b="0"/>
              <a:pathLst>
                <a:path w="1077283" h="1380054">
                  <a:moveTo>
                    <a:pt x="1039991" y="560"/>
                  </a:moveTo>
                  <a:cubicBezTo>
                    <a:pt x="1053054" y="0"/>
                    <a:pt x="1064381" y="1599"/>
                    <a:pt x="1077283" y="2829"/>
                  </a:cubicBezTo>
                  <a:cubicBezTo>
                    <a:pt x="1073472" y="7846"/>
                    <a:pt x="1069816" y="13032"/>
                    <a:pt x="1066325" y="18456"/>
                  </a:cubicBezTo>
                  <a:cubicBezTo>
                    <a:pt x="1047539" y="47532"/>
                    <a:pt x="1034848" y="80144"/>
                    <a:pt x="1029035" y="114292"/>
                  </a:cubicBezTo>
                  <a:cubicBezTo>
                    <a:pt x="1024907" y="139481"/>
                    <a:pt x="1024631" y="165125"/>
                    <a:pt x="1028178" y="190343"/>
                  </a:cubicBezTo>
                  <a:lnTo>
                    <a:pt x="1026467" y="190482"/>
                  </a:lnTo>
                  <a:cubicBezTo>
                    <a:pt x="759004" y="190482"/>
                    <a:pt x="718209" y="666347"/>
                    <a:pt x="692143" y="868664"/>
                  </a:cubicBezTo>
                  <a:lnTo>
                    <a:pt x="671373" y="1028395"/>
                  </a:lnTo>
                  <a:cubicBezTo>
                    <a:pt x="655620" y="1127761"/>
                    <a:pt x="610969" y="1212522"/>
                    <a:pt x="534488" y="1277886"/>
                  </a:cubicBezTo>
                  <a:cubicBezTo>
                    <a:pt x="458003" y="1343250"/>
                    <a:pt x="360714" y="1379201"/>
                    <a:pt x="260104" y="1379276"/>
                  </a:cubicBezTo>
                  <a:cubicBezTo>
                    <a:pt x="208524" y="1380054"/>
                    <a:pt x="151288" y="1367397"/>
                    <a:pt x="102003" y="1349575"/>
                  </a:cubicBezTo>
                  <a:lnTo>
                    <a:pt x="92254" y="1345938"/>
                  </a:lnTo>
                  <a:lnTo>
                    <a:pt x="87920" y="1344096"/>
                  </a:lnTo>
                  <a:cubicBezTo>
                    <a:pt x="77829" y="1339584"/>
                    <a:pt x="67968" y="1333756"/>
                    <a:pt x="58396" y="1328999"/>
                  </a:cubicBezTo>
                  <a:cubicBezTo>
                    <a:pt x="38233" y="1318053"/>
                    <a:pt x="18739" y="1305910"/>
                    <a:pt x="0" y="1292667"/>
                  </a:cubicBezTo>
                  <a:cubicBezTo>
                    <a:pt x="7295" y="1288139"/>
                    <a:pt x="14515" y="1283571"/>
                    <a:pt x="21710" y="1278844"/>
                  </a:cubicBezTo>
                  <a:cubicBezTo>
                    <a:pt x="34086" y="1270709"/>
                    <a:pt x="46366" y="1262476"/>
                    <a:pt x="58452" y="1253952"/>
                  </a:cubicBezTo>
                  <a:cubicBezTo>
                    <a:pt x="93568" y="1229718"/>
                    <a:pt x="126821" y="1202884"/>
                    <a:pt x="157953" y="1173697"/>
                  </a:cubicBezTo>
                  <a:cubicBezTo>
                    <a:pt x="166390" y="1177416"/>
                    <a:pt x="175685" y="1181039"/>
                    <a:pt x="179598" y="1182227"/>
                  </a:cubicBezTo>
                  <a:cubicBezTo>
                    <a:pt x="208573" y="1192090"/>
                    <a:pt x="239220" y="1196117"/>
                    <a:pt x="269760" y="1194077"/>
                  </a:cubicBezTo>
                  <a:cubicBezTo>
                    <a:pt x="300298" y="1192038"/>
                    <a:pt x="330135" y="1183976"/>
                    <a:pt x="357540" y="1170349"/>
                  </a:cubicBezTo>
                  <a:cubicBezTo>
                    <a:pt x="384946" y="1156720"/>
                    <a:pt x="409387" y="1137797"/>
                    <a:pt x="429443" y="1114678"/>
                  </a:cubicBezTo>
                  <a:cubicBezTo>
                    <a:pt x="449498" y="1091559"/>
                    <a:pt x="464777" y="1064694"/>
                    <a:pt x="474399" y="1035640"/>
                  </a:cubicBezTo>
                  <a:cubicBezTo>
                    <a:pt x="478181" y="1024067"/>
                    <a:pt x="481081" y="1012214"/>
                    <a:pt x="483067" y="1000201"/>
                  </a:cubicBezTo>
                  <a:lnTo>
                    <a:pt x="503160" y="844564"/>
                  </a:lnTo>
                  <a:cubicBezTo>
                    <a:pt x="544754" y="522883"/>
                    <a:pt x="614061" y="68"/>
                    <a:pt x="1039991" y="560"/>
                  </a:cubicBez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6" name="Rounded Rectangle 5"/>
            <p:cNvSpPr/>
            <p:nvPr/>
          </p:nvSpPr>
          <p:spPr>
            <a:xfrm rot="21229172">
              <a:off x="6733591" y="2401794"/>
              <a:ext cx="1317580" cy="926216"/>
            </a:xfrm>
            <a:custGeom>
              <a:avLst/>
              <a:gdLst/>
              <a:ahLst/>
              <a:cxnLst/>
              <a:rect l="0" t="0" r="0" b="0"/>
              <a:pathLst>
                <a:path w="821198" h="517117">
                  <a:moveTo>
                    <a:pt x="252902" y="128888"/>
                  </a:moveTo>
                  <a:lnTo>
                    <a:pt x="181421" y="158921"/>
                  </a:lnTo>
                  <a:lnTo>
                    <a:pt x="303139" y="448619"/>
                  </a:lnTo>
                  <a:lnTo>
                    <a:pt x="374620" y="418586"/>
                  </a:lnTo>
                  <a:lnTo>
                    <a:pt x="252902" y="128888"/>
                  </a:lnTo>
                  <a:close/>
                  <a:moveTo>
                    <a:pt x="763781" y="7129"/>
                  </a:moveTo>
                  <a:cubicBezTo>
                    <a:pt x="761743" y="2279"/>
                    <a:pt x="756160" y="0"/>
                    <a:pt x="751310" y="2037"/>
                  </a:cubicBezTo>
                  <a:lnTo>
                    <a:pt x="697392" y="24691"/>
                  </a:lnTo>
                  <a:cubicBezTo>
                    <a:pt x="692542" y="26729"/>
                    <a:pt x="690263" y="32312"/>
                    <a:pt x="692300" y="37162"/>
                  </a:cubicBezTo>
                  <a:lnTo>
                    <a:pt x="747681" y="168970"/>
                  </a:lnTo>
                  <a:cubicBezTo>
                    <a:pt x="749718" y="173820"/>
                    <a:pt x="755302" y="176100"/>
                    <a:pt x="760152" y="174062"/>
                  </a:cubicBezTo>
                  <a:lnTo>
                    <a:pt x="814069" y="151409"/>
                  </a:lnTo>
                  <a:cubicBezTo>
                    <a:pt x="818919" y="149371"/>
                    <a:pt x="821198" y="143788"/>
                    <a:pt x="819161" y="138938"/>
                  </a:cubicBezTo>
                  <a:lnTo>
                    <a:pt x="763781" y="7129"/>
                  </a:lnTo>
                  <a:close/>
                  <a:moveTo>
                    <a:pt x="110014" y="188975"/>
                  </a:moveTo>
                  <a:lnTo>
                    <a:pt x="18512" y="227419"/>
                  </a:lnTo>
                  <a:lnTo>
                    <a:pt x="140230" y="517117"/>
                  </a:lnTo>
                  <a:lnTo>
                    <a:pt x="231732" y="478673"/>
                  </a:lnTo>
                  <a:lnTo>
                    <a:pt x="110014" y="188975"/>
                  </a:lnTo>
                  <a:close/>
                  <a:moveTo>
                    <a:pt x="172532" y="137725"/>
                  </a:moveTo>
                  <a:cubicBezTo>
                    <a:pt x="170493" y="132876"/>
                    <a:pt x="164910" y="130596"/>
                    <a:pt x="160060" y="132633"/>
                  </a:cubicBezTo>
                  <a:lnTo>
                    <a:pt x="106142" y="155287"/>
                  </a:lnTo>
                  <a:cubicBezTo>
                    <a:pt x="101292" y="157325"/>
                    <a:pt x="99013" y="162908"/>
                    <a:pt x="101050" y="167759"/>
                  </a:cubicBezTo>
                  <a:lnTo>
                    <a:pt x="240590" y="499871"/>
                  </a:lnTo>
                  <a:cubicBezTo>
                    <a:pt x="242627" y="504721"/>
                    <a:pt x="248211" y="507000"/>
                    <a:pt x="253061" y="504963"/>
                  </a:cubicBezTo>
                  <a:lnTo>
                    <a:pt x="306978" y="482308"/>
                  </a:lnTo>
                  <a:cubicBezTo>
                    <a:pt x="311828" y="480271"/>
                    <a:pt x="314107" y="474687"/>
                    <a:pt x="312070" y="469837"/>
                  </a:cubicBezTo>
                  <a:lnTo>
                    <a:pt x="172532" y="137725"/>
                  </a:lnTo>
                  <a:close/>
                  <a:moveTo>
                    <a:pt x="364807" y="395081"/>
                  </a:moveTo>
                  <a:lnTo>
                    <a:pt x="744759" y="161910"/>
                  </a:lnTo>
                  <a:lnTo>
                    <a:pt x="694848" y="43133"/>
                  </a:lnTo>
                  <a:lnTo>
                    <a:pt x="262318" y="151337"/>
                  </a:lnTo>
                  <a:lnTo>
                    <a:pt x="364807" y="395081"/>
                  </a:lnTo>
                  <a:close/>
                  <a:moveTo>
                    <a:pt x="0" y="308319"/>
                  </a:moveTo>
                  <a:lnTo>
                    <a:pt x="18288" y="226880"/>
                  </a:lnTo>
                  <a:lnTo>
                    <a:pt x="140017" y="516535"/>
                  </a:lnTo>
                  <a:lnTo>
                    <a:pt x="69056" y="472625"/>
                  </a:lnTo>
                  <a:lnTo>
                    <a:pt x="0" y="308319"/>
                  </a:ln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7" name="Rounded Rectangle 6"/>
            <p:cNvSpPr/>
            <p:nvPr/>
          </p:nvSpPr>
          <p:spPr>
            <a:xfrm>
              <a:off x="7919990" y="2706328"/>
              <a:ext cx="242387" cy="314443"/>
            </a:xfrm>
            <a:custGeom>
              <a:avLst/>
              <a:gdLst/>
              <a:ahLst/>
              <a:cxnLst/>
              <a:rect l="0" t="0" r="0" b="0"/>
              <a:pathLst>
                <a:path w="76222" h="117728">
                  <a:moveTo>
                    <a:pt x="76222" y="79628"/>
                  </a:moveTo>
                  <a:cubicBezTo>
                    <a:pt x="76222" y="89734"/>
                    <a:pt x="72209" y="99424"/>
                    <a:pt x="65063" y="106569"/>
                  </a:cubicBezTo>
                  <a:cubicBezTo>
                    <a:pt x="57918" y="113715"/>
                    <a:pt x="48227" y="117728"/>
                    <a:pt x="38122" y="117728"/>
                  </a:cubicBezTo>
                  <a:cubicBezTo>
                    <a:pt x="28017" y="117728"/>
                    <a:pt x="18327" y="113715"/>
                    <a:pt x="11182" y="106569"/>
                  </a:cubicBezTo>
                  <a:cubicBezTo>
                    <a:pt x="4036" y="99424"/>
                    <a:pt x="22" y="89734"/>
                    <a:pt x="22" y="79628"/>
                  </a:cubicBezTo>
                  <a:cubicBezTo>
                    <a:pt x="0" y="76662"/>
                    <a:pt x="417" y="73710"/>
                    <a:pt x="1261" y="70865"/>
                  </a:cubicBezTo>
                  <a:cubicBezTo>
                    <a:pt x="1721" y="69227"/>
                    <a:pt x="2326" y="67634"/>
                    <a:pt x="3070" y="66103"/>
                  </a:cubicBezTo>
                  <a:lnTo>
                    <a:pt x="38122" y="0"/>
                  </a:lnTo>
                  <a:lnTo>
                    <a:pt x="72889" y="65436"/>
                  </a:lnTo>
                  <a:cubicBezTo>
                    <a:pt x="73752" y="67168"/>
                    <a:pt x="74422" y="68988"/>
                    <a:pt x="74889" y="70865"/>
                  </a:cubicBezTo>
                  <a:cubicBezTo>
                    <a:pt x="75763" y="73705"/>
                    <a:pt x="76213" y="76658"/>
                    <a:pt x="76222" y="79628"/>
                  </a:cubicBezTo>
                  <a:close/>
                </a:path>
              </a:pathLst>
            </a:custGeom>
            <a:noFill/>
            <a:ln w="38100">
              <a:solidFill>
                <a:srgbClr val="48484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ounded Rectangle 8"/>
          <p:cNvSpPr/>
          <p:nvPr/>
        </p:nvSpPr>
        <p:spPr>
          <a:xfrm>
            <a:off x="11005085" y="6303412"/>
            <a:ext cx="848481" cy="746911"/>
          </a:xfrm>
          <a:custGeom>
            <a:avLst/>
            <a:gdLst/>
            <a:ahLst/>
            <a:cxnLst/>
            <a:rect l="0" t="0" r="0" b="0"/>
            <a:pathLst>
              <a:path w="630741" h="574596">
                <a:moveTo>
                  <a:pt x="214946" y="72474"/>
                </a:moveTo>
                <a:cubicBezTo>
                  <a:pt x="257465" y="65211"/>
                  <a:pt x="301112" y="68510"/>
                  <a:pt x="342064" y="82083"/>
                </a:cubicBezTo>
                <a:cubicBezTo>
                  <a:pt x="346345" y="83609"/>
                  <a:pt x="350631" y="85231"/>
                  <a:pt x="354817" y="86948"/>
                </a:cubicBezTo>
                <a:cubicBezTo>
                  <a:pt x="360660" y="89309"/>
                  <a:pt x="366498" y="91760"/>
                  <a:pt x="372267" y="94575"/>
                </a:cubicBezTo>
                <a:cubicBezTo>
                  <a:pt x="371674" y="95177"/>
                  <a:pt x="371093" y="95790"/>
                  <a:pt x="370491" y="96380"/>
                </a:cubicBezTo>
                <a:cubicBezTo>
                  <a:pt x="338022" y="128296"/>
                  <a:pt x="301518" y="155814"/>
                  <a:pt x="261910" y="178227"/>
                </a:cubicBezTo>
                <a:cubicBezTo>
                  <a:pt x="228554" y="197307"/>
                  <a:pt x="192297" y="213584"/>
                  <a:pt x="167060" y="242641"/>
                </a:cubicBezTo>
                <a:cubicBezTo>
                  <a:pt x="149918" y="262495"/>
                  <a:pt x="139044" y="287003"/>
                  <a:pt x="135825" y="313055"/>
                </a:cubicBezTo>
                <a:cubicBezTo>
                  <a:pt x="130024" y="359063"/>
                  <a:pt x="154200" y="410306"/>
                  <a:pt x="197710" y="425514"/>
                </a:cubicBezTo>
                <a:cubicBezTo>
                  <a:pt x="223332" y="434520"/>
                  <a:pt x="251758" y="430450"/>
                  <a:pt x="277864" y="422992"/>
                </a:cubicBezTo>
                <a:cubicBezTo>
                  <a:pt x="318760" y="410558"/>
                  <a:pt x="357794" y="392640"/>
                  <a:pt x="393893" y="369721"/>
                </a:cubicBezTo>
                <a:lnTo>
                  <a:pt x="399205" y="366521"/>
                </a:lnTo>
                <a:cubicBezTo>
                  <a:pt x="401039" y="365399"/>
                  <a:pt x="402844" y="364238"/>
                  <a:pt x="404665" y="363108"/>
                </a:cubicBezTo>
                <a:cubicBezTo>
                  <a:pt x="423405" y="376352"/>
                  <a:pt x="442898" y="388494"/>
                  <a:pt x="463061" y="399441"/>
                </a:cubicBezTo>
                <a:cubicBezTo>
                  <a:pt x="474001" y="404876"/>
                  <a:pt x="485318" y="411707"/>
                  <a:pt x="496924" y="416380"/>
                </a:cubicBezTo>
                <a:cubicBezTo>
                  <a:pt x="481662" y="453367"/>
                  <a:pt x="458012" y="484692"/>
                  <a:pt x="427844" y="510913"/>
                </a:cubicBezTo>
                <a:cubicBezTo>
                  <a:pt x="397677" y="537133"/>
                  <a:pt x="361821" y="555938"/>
                  <a:pt x="323135" y="565840"/>
                </a:cubicBezTo>
                <a:cubicBezTo>
                  <a:pt x="305397" y="570372"/>
                  <a:pt x="287213" y="572929"/>
                  <a:pt x="268915" y="573467"/>
                </a:cubicBezTo>
                <a:cubicBezTo>
                  <a:pt x="220137" y="574596"/>
                  <a:pt x="171939" y="562682"/>
                  <a:pt x="129277" y="538948"/>
                </a:cubicBezTo>
                <a:cubicBezTo>
                  <a:pt x="100212" y="522912"/>
                  <a:pt x="74678" y="501146"/>
                  <a:pt x="54222" y="474962"/>
                </a:cubicBezTo>
                <a:cubicBezTo>
                  <a:pt x="50036" y="469527"/>
                  <a:pt x="46044" y="463897"/>
                  <a:pt x="42240" y="457985"/>
                </a:cubicBezTo>
                <a:cubicBezTo>
                  <a:pt x="23454" y="428908"/>
                  <a:pt x="10763" y="396300"/>
                  <a:pt x="4950" y="362150"/>
                </a:cubicBezTo>
                <a:cubicBezTo>
                  <a:pt x="0" y="331943"/>
                  <a:pt x="579" y="301084"/>
                  <a:pt x="6661" y="271086"/>
                </a:cubicBezTo>
                <a:cubicBezTo>
                  <a:pt x="10226" y="253485"/>
                  <a:pt x="15744" y="236340"/>
                  <a:pt x="23116" y="219973"/>
                </a:cubicBezTo>
                <a:cubicBezTo>
                  <a:pt x="39710" y="182111"/>
                  <a:pt x="65519" y="149029"/>
                  <a:pt x="98172" y="123755"/>
                </a:cubicBezTo>
                <a:cubicBezTo>
                  <a:pt x="132327" y="97348"/>
                  <a:pt x="172426" y="79739"/>
                  <a:pt x="214946" y="72474"/>
                </a:cubicBezTo>
                <a:close/>
                <a:moveTo>
                  <a:pt x="629909" y="132609"/>
                </a:moveTo>
                <a:cubicBezTo>
                  <a:pt x="629376" y="137859"/>
                  <a:pt x="628504" y="143068"/>
                  <a:pt x="627298" y="148204"/>
                </a:cubicBezTo>
                <a:cubicBezTo>
                  <a:pt x="626621" y="151207"/>
                  <a:pt x="625944" y="154209"/>
                  <a:pt x="624978" y="157115"/>
                </a:cubicBezTo>
                <a:cubicBezTo>
                  <a:pt x="624010" y="160020"/>
                  <a:pt x="623140" y="162152"/>
                  <a:pt x="622173" y="164670"/>
                </a:cubicBezTo>
                <a:cubicBezTo>
                  <a:pt x="609797" y="192748"/>
                  <a:pt x="591565" y="217848"/>
                  <a:pt x="568704" y="238284"/>
                </a:cubicBezTo>
                <a:lnTo>
                  <a:pt x="566384" y="240609"/>
                </a:lnTo>
                <a:cubicBezTo>
                  <a:pt x="534177" y="271169"/>
                  <a:pt x="499651" y="299181"/>
                  <a:pt x="463119" y="324392"/>
                </a:cubicBezTo>
                <a:cubicBezTo>
                  <a:pt x="451034" y="332915"/>
                  <a:pt x="438754" y="341149"/>
                  <a:pt x="426378" y="349285"/>
                </a:cubicBezTo>
                <a:cubicBezTo>
                  <a:pt x="417386" y="355193"/>
                  <a:pt x="408391" y="360904"/>
                  <a:pt x="399205" y="366521"/>
                </a:cubicBezTo>
                <a:lnTo>
                  <a:pt x="393893" y="369721"/>
                </a:lnTo>
                <a:cubicBezTo>
                  <a:pt x="357794" y="392640"/>
                  <a:pt x="318760" y="410558"/>
                  <a:pt x="277864" y="422992"/>
                </a:cubicBezTo>
                <a:cubicBezTo>
                  <a:pt x="251758" y="430450"/>
                  <a:pt x="223332" y="434520"/>
                  <a:pt x="197710" y="425514"/>
                </a:cubicBezTo>
                <a:cubicBezTo>
                  <a:pt x="154200" y="410306"/>
                  <a:pt x="130024" y="359063"/>
                  <a:pt x="135825" y="313055"/>
                </a:cubicBezTo>
                <a:cubicBezTo>
                  <a:pt x="139044" y="287003"/>
                  <a:pt x="149918" y="262495"/>
                  <a:pt x="167060" y="242641"/>
                </a:cubicBezTo>
                <a:cubicBezTo>
                  <a:pt x="192297" y="213584"/>
                  <a:pt x="228554" y="197307"/>
                  <a:pt x="261910" y="178227"/>
                </a:cubicBezTo>
                <a:cubicBezTo>
                  <a:pt x="301518" y="155814"/>
                  <a:pt x="338022" y="128296"/>
                  <a:pt x="370491" y="96380"/>
                </a:cubicBezTo>
                <a:cubicBezTo>
                  <a:pt x="375228" y="91731"/>
                  <a:pt x="379677" y="86698"/>
                  <a:pt x="384125" y="82242"/>
                </a:cubicBezTo>
                <a:lnTo>
                  <a:pt x="384609" y="82242"/>
                </a:lnTo>
                <a:cubicBezTo>
                  <a:pt x="392150" y="74106"/>
                  <a:pt x="399402" y="65776"/>
                  <a:pt x="406847" y="57543"/>
                </a:cubicBezTo>
                <a:cubicBezTo>
                  <a:pt x="414174" y="49364"/>
                  <a:pt x="421953" y="41603"/>
                  <a:pt x="430148" y="34297"/>
                </a:cubicBezTo>
                <a:cubicBezTo>
                  <a:pt x="435667" y="29500"/>
                  <a:pt x="441516" y="25099"/>
                  <a:pt x="447650" y="21124"/>
                </a:cubicBezTo>
                <a:cubicBezTo>
                  <a:pt x="456201" y="15708"/>
                  <a:pt x="465393" y="11381"/>
                  <a:pt x="475012" y="8241"/>
                </a:cubicBezTo>
                <a:cubicBezTo>
                  <a:pt x="499225" y="504"/>
                  <a:pt x="525162" y="0"/>
                  <a:pt x="549657" y="6788"/>
                </a:cubicBezTo>
                <a:cubicBezTo>
                  <a:pt x="554516" y="8159"/>
                  <a:pt x="559295" y="9808"/>
                  <a:pt x="563966" y="11729"/>
                </a:cubicBezTo>
                <a:cubicBezTo>
                  <a:pt x="568250" y="13470"/>
                  <a:pt x="572362" y="15610"/>
                  <a:pt x="576246" y="18121"/>
                </a:cubicBezTo>
                <a:cubicBezTo>
                  <a:pt x="592116" y="28323"/>
                  <a:pt x="605075" y="42473"/>
                  <a:pt x="613858" y="59190"/>
                </a:cubicBezTo>
                <a:cubicBezTo>
                  <a:pt x="616153" y="63335"/>
                  <a:pt x="618219" y="67603"/>
                  <a:pt x="620047" y="71975"/>
                </a:cubicBezTo>
                <a:cubicBezTo>
                  <a:pt x="623658" y="80551"/>
                  <a:pt x="626381" y="89477"/>
                  <a:pt x="628168" y="98612"/>
                </a:cubicBezTo>
                <a:cubicBezTo>
                  <a:pt x="628168" y="98612"/>
                  <a:pt x="628168" y="99483"/>
                  <a:pt x="628168" y="99967"/>
                </a:cubicBezTo>
                <a:cubicBezTo>
                  <a:pt x="630156" y="110727"/>
                  <a:pt x="630741" y="121699"/>
                  <a:pt x="629909" y="132609"/>
                </a:cubicBezTo>
                <a:close/>
              </a:path>
            </a:pathLst>
          </a:custGeom>
          <a:noFill/>
          <a:ln w="38100">
            <a:solidFill>
              <a:srgbClr val="E5575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1" name="Rounded Rectangle 9"/>
          <p:cNvSpPr/>
          <p:nvPr/>
        </p:nvSpPr>
        <p:spPr>
          <a:xfrm>
            <a:off x="13047888" y="4845379"/>
            <a:ext cx="677738" cy="687199"/>
          </a:xfrm>
          <a:custGeom>
            <a:avLst/>
            <a:gdLst/>
            <a:ahLst/>
            <a:cxnLst/>
            <a:rect l="0" t="0" r="0" b="0"/>
            <a:pathLst>
              <a:path w="630741" h="574596">
                <a:moveTo>
                  <a:pt x="214946" y="502121"/>
                </a:moveTo>
                <a:cubicBezTo>
                  <a:pt x="257465" y="509385"/>
                  <a:pt x="301112" y="506086"/>
                  <a:pt x="342064" y="492512"/>
                </a:cubicBezTo>
                <a:cubicBezTo>
                  <a:pt x="346345" y="490987"/>
                  <a:pt x="350631" y="489364"/>
                  <a:pt x="354817" y="487647"/>
                </a:cubicBezTo>
                <a:cubicBezTo>
                  <a:pt x="360660" y="485287"/>
                  <a:pt x="366498" y="482835"/>
                  <a:pt x="372267" y="480019"/>
                </a:cubicBezTo>
                <a:cubicBezTo>
                  <a:pt x="371674" y="479418"/>
                  <a:pt x="371093" y="478806"/>
                  <a:pt x="370491" y="478215"/>
                </a:cubicBezTo>
                <a:cubicBezTo>
                  <a:pt x="338022" y="446298"/>
                  <a:pt x="301518" y="418781"/>
                  <a:pt x="261910" y="396369"/>
                </a:cubicBezTo>
                <a:cubicBezTo>
                  <a:pt x="228554" y="377289"/>
                  <a:pt x="192297" y="361011"/>
                  <a:pt x="167060" y="331954"/>
                </a:cubicBezTo>
                <a:cubicBezTo>
                  <a:pt x="149918" y="312100"/>
                  <a:pt x="139044" y="287592"/>
                  <a:pt x="135825" y="261540"/>
                </a:cubicBezTo>
                <a:cubicBezTo>
                  <a:pt x="130024" y="215532"/>
                  <a:pt x="154200" y="164289"/>
                  <a:pt x="197710" y="149082"/>
                </a:cubicBezTo>
                <a:cubicBezTo>
                  <a:pt x="223332" y="140074"/>
                  <a:pt x="251758" y="144145"/>
                  <a:pt x="277864" y="151603"/>
                </a:cubicBezTo>
                <a:cubicBezTo>
                  <a:pt x="318760" y="164036"/>
                  <a:pt x="357794" y="181955"/>
                  <a:pt x="393893" y="204874"/>
                </a:cubicBezTo>
                <a:lnTo>
                  <a:pt x="399205" y="208074"/>
                </a:lnTo>
                <a:cubicBezTo>
                  <a:pt x="401039" y="209196"/>
                  <a:pt x="402844" y="210357"/>
                  <a:pt x="404665" y="211488"/>
                </a:cubicBezTo>
                <a:cubicBezTo>
                  <a:pt x="423405" y="198243"/>
                  <a:pt x="442898" y="186102"/>
                  <a:pt x="463061" y="175155"/>
                </a:cubicBezTo>
                <a:cubicBezTo>
                  <a:pt x="474001" y="169720"/>
                  <a:pt x="485324" y="164479"/>
                  <a:pt x="496929" y="159807"/>
                </a:cubicBezTo>
                <a:cubicBezTo>
                  <a:pt x="481667" y="122821"/>
                  <a:pt x="458012" y="89903"/>
                  <a:pt x="427844" y="63683"/>
                </a:cubicBezTo>
                <a:cubicBezTo>
                  <a:pt x="397677" y="37462"/>
                  <a:pt x="361821" y="18658"/>
                  <a:pt x="323135" y="8756"/>
                </a:cubicBezTo>
                <a:cubicBezTo>
                  <a:pt x="305397" y="4224"/>
                  <a:pt x="287213" y="1666"/>
                  <a:pt x="268915" y="1128"/>
                </a:cubicBezTo>
                <a:cubicBezTo>
                  <a:pt x="220137" y="0"/>
                  <a:pt x="171939" y="11913"/>
                  <a:pt x="129277" y="35647"/>
                </a:cubicBezTo>
                <a:cubicBezTo>
                  <a:pt x="100212" y="51684"/>
                  <a:pt x="74678" y="73450"/>
                  <a:pt x="54222" y="99634"/>
                </a:cubicBezTo>
                <a:cubicBezTo>
                  <a:pt x="50036" y="105068"/>
                  <a:pt x="46044" y="110698"/>
                  <a:pt x="42240" y="116609"/>
                </a:cubicBezTo>
                <a:cubicBezTo>
                  <a:pt x="23454" y="145686"/>
                  <a:pt x="10763" y="178296"/>
                  <a:pt x="4950" y="212445"/>
                </a:cubicBezTo>
                <a:cubicBezTo>
                  <a:pt x="0" y="242653"/>
                  <a:pt x="579" y="273512"/>
                  <a:pt x="6661" y="303510"/>
                </a:cubicBezTo>
                <a:cubicBezTo>
                  <a:pt x="10226" y="321109"/>
                  <a:pt x="15744" y="338255"/>
                  <a:pt x="23116" y="354623"/>
                </a:cubicBezTo>
                <a:cubicBezTo>
                  <a:pt x="39710" y="392485"/>
                  <a:pt x="65519" y="425567"/>
                  <a:pt x="98172" y="450841"/>
                </a:cubicBezTo>
                <a:cubicBezTo>
                  <a:pt x="132327" y="477248"/>
                  <a:pt x="172426" y="494856"/>
                  <a:pt x="214946" y="502121"/>
                </a:cubicBezTo>
                <a:close/>
                <a:moveTo>
                  <a:pt x="629909" y="441986"/>
                </a:moveTo>
                <a:cubicBezTo>
                  <a:pt x="629376" y="436737"/>
                  <a:pt x="628504" y="431528"/>
                  <a:pt x="627298" y="426392"/>
                </a:cubicBezTo>
                <a:cubicBezTo>
                  <a:pt x="626621" y="423389"/>
                  <a:pt x="625944" y="420386"/>
                  <a:pt x="624978" y="417480"/>
                </a:cubicBezTo>
                <a:cubicBezTo>
                  <a:pt x="624010" y="414574"/>
                  <a:pt x="623140" y="412443"/>
                  <a:pt x="622173" y="409925"/>
                </a:cubicBezTo>
                <a:cubicBezTo>
                  <a:pt x="609797" y="381847"/>
                  <a:pt x="591565" y="356747"/>
                  <a:pt x="568704" y="336312"/>
                </a:cubicBezTo>
                <a:lnTo>
                  <a:pt x="566384" y="333987"/>
                </a:lnTo>
                <a:cubicBezTo>
                  <a:pt x="534177" y="303427"/>
                  <a:pt x="499651" y="275415"/>
                  <a:pt x="463119" y="250203"/>
                </a:cubicBezTo>
                <a:cubicBezTo>
                  <a:pt x="451034" y="241679"/>
                  <a:pt x="438754" y="233447"/>
                  <a:pt x="426378" y="225311"/>
                </a:cubicBezTo>
                <a:cubicBezTo>
                  <a:pt x="417386" y="219402"/>
                  <a:pt x="408391" y="213692"/>
                  <a:pt x="399205" y="208074"/>
                </a:cubicBezTo>
                <a:lnTo>
                  <a:pt x="393893" y="204874"/>
                </a:lnTo>
                <a:cubicBezTo>
                  <a:pt x="357794" y="181955"/>
                  <a:pt x="318760" y="164036"/>
                  <a:pt x="277864" y="151603"/>
                </a:cubicBezTo>
                <a:cubicBezTo>
                  <a:pt x="251758" y="144145"/>
                  <a:pt x="223332" y="140074"/>
                  <a:pt x="197710" y="149082"/>
                </a:cubicBezTo>
                <a:cubicBezTo>
                  <a:pt x="154200" y="164289"/>
                  <a:pt x="130024" y="215532"/>
                  <a:pt x="135825" y="261540"/>
                </a:cubicBezTo>
                <a:cubicBezTo>
                  <a:pt x="139044" y="287592"/>
                  <a:pt x="149918" y="312100"/>
                  <a:pt x="167060" y="331954"/>
                </a:cubicBezTo>
                <a:cubicBezTo>
                  <a:pt x="192297" y="361011"/>
                  <a:pt x="228554" y="377289"/>
                  <a:pt x="261910" y="396369"/>
                </a:cubicBezTo>
                <a:cubicBezTo>
                  <a:pt x="301518" y="418781"/>
                  <a:pt x="338022" y="446298"/>
                  <a:pt x="370491" y="478215"/>
                </a:cubicBezTo>
                <a:cubicBezTo>
                  <a:pt x="375228" y="482865"/>
                  <a:pt x="379677" y="487898"/>
                  <a:pt x="384125" y="492353"/>
                </a:cubicBezTo>
                <a:lnTo>
                  <a:pt x="384609" y="492353"/>
                </a:lnTo>
                <a:cubicBezTo>
                  <a:pt x="392150" y="500490"/>
                  <a:pt x="399402" y="508819"/>
                  <a:pt x="406847" y="517053"/>
                </a:cubicBezTo>
                <a:cubicBezTo>
                  <a:pt x="414174" y="525232"/>
                  <a:pt x="421953" y="532993"/>
                  <a:pt x="430149" y="540298"/>
                </a:cubicBezTo>
                <a:cubicBezTo>
                  <a:pt x="435667" y="545094"/>
                  <a:pt x="441516" y="549497"/>
                  <a:pt x="447650" y="553472"/>
                </a:cubicBezTo>
                <a:cubicBezTo>
                  <a:pt x="456201" y="558887"/>
                  <a:pt x="465393" y="563215"/>
                  <a:pt x="475012" y="566354"/>
                </a:cubicBezTo>
                <a:cubicBezTo>
                  <a:pt x="499225" y="574091"/>
                  <a:pt x="525162" y="574596"/>
                  <a:pt x="549657" y="567807"/>
                </a:cubicBezTo>
                <a:cubicBezTo>
                  <a:pt x="554516" y="566436"/>
                  <a:pt x="559295" y="564787"/>
                  <a:pt x="563966" y="562867"/>
                </a:cubicBezTo>
                <a:cubicBezTo>
                  <a:pt x="568250" y="561125"/>
                  <a:pt x="572362" y="558985"/>
                  <a:pt x="576246" y="556475"/>
                </a:cubicBezTo>
                <a:cubicBezTo>
                  <a:pt x="592116" y="546273"/>
                  <a:pt x="605075" y="532122"/>
                  <a:pt x="613858" y="515406"/>
                </a:cubicBezTo>
                <a:cubicBezTo>
                  <a:pt x="616153" y="511261"/>
                  <a:pt x="618219" y="506992"/>
                  <a:pt x="620047" y="502620"/>
                </a:cubicBezTo>
                <a:cubicBezTo>
                  <a:pt x="623658" y="494044"/>
                  <a:pt x="626381" y="485118"/>
                  <a:pt x="628168" y="475984"/>
                </a:cubicBezTo>
                <a:cubicBezTo>
                  <a:pt x="628168" y="475984"/>
                  <a:pt x="628168" y="475112"/>
                  <a:pt x="628168" y="474627"/>
                </a:cubicBezTo>
                <a:cubicBezTo>
                  <a:pt x="630156" y="463868"/>
                  <a:pt x="630741" y="452896"/>
                  <a:pt x="629909" y="441986"/>
                </a:cubicBezTo>
                <a:close/>
              </a:path>
            </a:pathLst>
          </a:custGeom>
          <a:noFill/>
          <a:ln w="38100">
            <a:solidFill>
              <a:srgbClr val="DE843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2" name="Rounded Rectangle 10"/>
          <p:cNvSpPr/>
          <p:nvPr/>
        </p:nvSpPr>
        <p:spPr>
          <a:xfrm>
            <a:off x="14834757" y="6409472"/>
            <a:ext cx="739273" cy="640851"/>
          </a:xfrm>
          <a:custGeom>
            <a:avLst/>
            <a:gdLst/>
            <a:ahLst/>
            <a:cxnLst/>
            <a:rect l="0" t="0" r="0" b="0"/>
            <a:pathLst>
              <a:path w="630741" h="574596">
                <a:moveTo>
                  <a:pt x="214946" y="72474"/>
                </a:moveTo>
                <a:cubicBezTo>
                  <a:pt x="257465" y="65211"/>
                  <a:pt x="301112" y="68510"/>
                  <a:pt x="342064" y="82083"/>
                </a:cubicBezTo>
                <a:cubicBezTo>
                  <a:pt x="346345" y="83609"/>
                  <a:pt x="350631" y="85231"/>
                  <a:pt x="354817" y="86948"/>
                </a:cubicBezTo>
                <a:cubicBezTo>
                  <a:pt x="360660" y="89309"/>
                  <a:pt x="366498" y="91760"/>
                  <a:pt x="372267" y="94575"/>
                </a:cubicBezTo>
                <a:cubicBezTo>
                  <a:pt x="371674" y="95177"/>
                  <a:pt x="371093" y="95790"/>
                  <a:pt x="370491" y="96380"/>
                </a:cubicBezTo>
                <a:cubicBezTo>
                  <a:pt x="338022" y="128296"/>
                  <a:pt x="301518" y="155814"/>
                  <a:pt x="261910" y="178227"/>
                </a:cubicBezTo>
                <a:cubicBezTo>
                  <a:pt x="228554" y="197307"/>
                  <a:pt x="192297" y="213584"/>
                  <a:pt x="167060" y="242641"/>
                </a:cubicBezTo>
                <a:cubicBezTo>
                  <a:pt x="149918" y="262495"/>
                  <a:pt x="139044" y="287003"/>
                  <a:pt x="135825" y="313055"/>
                </a:cubicBezTo>
                <a:cubicBezTo>
                  <a:pt x="130024" y="359063"/>
                  <a:pt x="154200" y="410306"/>
                  <a:pt x="197710" y="425514"/>
                </a:cubicBezTo>
                <a:cubicBezTo>
                  <a:pt x="223332" y="434520"/>
                  <a:pt x="251758" y="430450"/>
                  <a:pt x="277864" y="422992"/>
                </a:cubicBezTo>
                <a:cubicBezTo>
                  <a:pt x="318760" y="410558"/>
                  <a:pt x="357794" y="392640"/>
                  <a:pt x="393893" y="369721"/>
                </a:cubicBezTo>
                <a:lnTo>
                  <a:pt x="399205" y="366521"/>
                </a:lnTo>
                <a:cubicBezTo>
                  <a:pt x="401039" y="365399"/>
                  <a:pt x="402844" y="364238"/>
                  <a:pt x="404665" y="363108"/>
                </a:cubicBezTo>
                <a:cubicBezTo>
                  <a:pt x="423405" y="376352"/>
                  <a:pt x="442898" y="388494"/>
                  <a:pt x="463061" y="399441"/>
                </a:cubicBezTo>
                <a:cubicBezTo>
                  <a:pt x="474001" y="404876"/>
                  <a:pt x="485318" y="411707"/>
                  <a:pt x="496924" y="416380"/>
                </a:cubicBezTo>
                <a:cubicBezTo>
                  <a:pt x="481662" y="453367"/>
                  <a:pt x="458012" y="484692"/>
                  <a:pt x="427844" y="510913"/>
                </a:cubicBezTo>
                <a:cubicBezTo>
                  <a:pt x="397677" y="537133"/>
                  <a:pt x="361821" y="555938"/>
                  <a:pt x="323135" y="565840"/>
                </a:cubicBezTo>
                <a:cubicBezTo>
                  <a:pt x="305397" y="570372"/>
                  <a:pt x="287213" y="572929"/>
                  <a:pt x="268915" y="573467"/>
                </a:cubicBezTo>
                <a:cubicBezTo>
                  <a:pt x="220137" y="574596"/>
                  <a:pt x="171939" y="562682"/>
                  <a:pt x="129277" y="538948"/>
                </a:cubicBezTo>
                <a:cubicBezTo>
                  <a:pt x="100212" y="522912"/>
                  <a:pt x="74678" y="501146"/>
                  <a:pt x="54222" y="474962"/>
                </a:cubicBezTo>
                <a:cubicBezTo>
                  <a:pt x="50036" y="469527"/>
                  <a:pt x="46044" y="463897"/>
                  <a:pt x="42240" y="457985"/>
                </a:cubicBezTo>
                <a:cubicBezTo>
                  <a:pt x="23454" y="428908"/>
                  <a:pt x="10763" y="396300"/>
                  <a:pt x="4950" y="362150"/>
                </a:cubicBezTo>
                <a:cubicBezTo>
                  <a:pt x="0" y="331943"/>
                  <a:pt x="579" y="301084"/>
                  <a:pt x="6661" y="271086"/>
                </a:cubicBezTo>
                <a:cubicBezTo>
                  <a:pt x="10226" y="253485"/>
                  <a:pt x="15744" y="236340"/>
                  <a:pt x="23116" y="219973"/>
                </a:cubicBezTo>
                <a:cubicBezTo>
                  <a:pt x="39710" y="182111"/>
                  <a:pt x="65519" y="149029"/>
                  <a:pt x="98172" y="123755"/>
                </a:cubicBezTo>
                <a:cubicBezTo>
                  <a:pt x="132327" y="97348"/>
                  <a:pt x="172426" y="79739"/>
                  <a:pt x="214946" y="72474"/>
                </a:cubicBezTo>
                <a:close/>
                <a:moveTo>
                  <a:pt x="629909" y="132609"/>
                </a:moveTo>
                <a:cubicBezTo>
                  <a:pt x="629376" y="137859"/>
                  <a:pt x="628504" y="143068"/>
                  <a:pt x="627298" y="148204"/>
                </a:cubicBezTo>
                <a:cubicBezTo>
                  <a:pt x="626621" y="151207"/>
                  <a:pt x="625944" y="154209"/>
                  <a:pt x="624978" y="157115"/>
                </a:cubicBezTo>
                <a:cubicBezTo>
                  <a:pt x="624010" y="160020"/>
                  <a:pt x="623140" y="162152"/>
                  <a:pt x="622173" y="164670"/>
                </a:cubicBezTo>
                <a:cubicBezTo>
                  <a:pt x="609797" y="192748"/>
                  <a:pt x="591565" y="217848"/>
                  <a:pt x="568704" y="238284"/>
                </a:cubicBezTo>
                <a:lnTo>
                  <a:pt x="566384" y="240609"/>
                </a:lnTo>
                <a:cubicBezTo>
                  <a:pt x="534177" y="271169"/>
                  <a:pt x="499651" y="299181"/>
                  <a:pt x="463119" y="324392"/>
                </a:cubicBezTo>
                <a:cubicBezTo>
                  <a:pt x="451034" y="332915"/>
                  <a:pt x="438754" y="341149"/>
                  <a:pt x="426378" y="349285"/>
                </a:cubicBezTo>
                <a:cubicBezTo>
                  <a:pt x="417386" y="355193"/>
                  <a:pt x="408391" y="360904"/>
                  <a:pt x="399205" y="366521"/>
                </a:cubicBezTo>
                <a:lnTo>
                  <a:pt x="393893" y="369721"/>
                </a:lnTo>
                <a:cubicBezTo>
                  <a:pt x="357794" y="392640"/>
                  <a:pt x="318760" y="410558"/>
                  <a:pt x="277864" y="422992"/>
                </a:cubicBezTo>
                <a:cubicBezTo>
                  <a:pt x="251758" y="430450"/>
                  <a:pt x="223332" y="434520"/>
                  <a:pt x="197710" y="425514"/>
                </a:cubicBezTo>
                <a:cubicBezTo>
                  <a:pt x="154200" y="410306"/>
                  <a:pt x="130024" y="359063"/>
                  <a:pt x="135825" y="313055"/>
                </a:cubicBezTo>
                <a:cubicBezTo>
                  <a:pt x="139044" y="287003"/>
                  <a:pt x="149918" y="262495"/>
                  <a:pt x="167060" y="242641"/>
                </a:cubicBezTo>
                <a:cubicBezTo>
                  <a:pt x="192297" y="213584"/>
                  <a:pt x="228554" y="197307"/>
                  <a:pt x="261910" y="178227"/>
                </a:cubicBezTo>
                <a:cubicBezTo>
                  <a:pt x="301518" y="155814"/>
                  <a:pt x="338022" y="128296"/>
                  <a:pt x="370491" y="96380"/>
                </a:cubicBezTo>
                <a:cubicBezTo>
                  <a:pt x="375228" y="91731"/>
                  <a:pt x="379677" y="86698"/>
                  <a:pt x="384125" y="82242"/>
                </a:cubicBezTo>
                <a:lnTo>
                  <a:pt x="384609" y="82242"/>
                </a:lnTo>
                <a:cubicBezTo>
                  <a:pt x="392150" y="74106"/>
                  <a:pt x="399402" y="65776"/>
                  <a:pt x="406847" y="57543"/>
                </a:cubicBezTo>
                <a:cubicBezTo>
                  <a:pt x="414174" y="49364"/>
                  <a:pt x="421953" y="41603"/>
                  <a:pt x="430149" y="34297"/>
                </a:cubicBezTo>
                <a:cubicBezTo>
                  <a:pt x="435667" y="29500"/>
                  <a:pt x="441516" y="25099"/>
                  <a:pt x="447650" y="21124"/>
                </a:cubicBezTo>
                <a:cubicBezTo>
                  <a:pt x="456201" y="15708"/>
                  <a:pt x="465393" y="11381"/>
                  <a:pt x="475012" y="8241"/>
                </a:cubicBezTo>
                <a:cubicBezTo>
                  <a:pt x="499225" y="504"/>
                  <a:pt x="525162" y="0"/>
                  <a:pt x="549657" y="6788"/>
                </a:cubicBezTo>
                <a:cubicBezTo>
                  <a:pt x="554516" y="8159"/>
                  <a:pt x="559295" y="9808"/>
                  <a:pt x="563966" y="11729"/>
                </a:cubicBezTo>
                <a:cubicBezTo>
                  <a:pt x="568250" y="13470"/>
                  <a:pt x="572362" y="15610"/>
                  <a:pt x="576246" y="18121"/>
                </a:cubicBezTo>
                <a:cubicBezTo>
                  <a:pt x="592116" y="28323"/>
                  <a:pt x="605075" y="42473"/>
                  <a:pt x="613858" y="59190"/>
                </a:cubicBezTo>
                <a:cubicBezTo>
                  <a:pt x="616153" y="63335"/>
                  <a:pt x="618219" y="67603"/>
                  <a:pt x="620047" y="71975"/>
                </a:cubicBezTo>
                <a:cubicBezTo>
                  <a:pt x="623658" y="80551"/>
                  <a:pt x="626381" y="89477"/>
                  <a:pt x="628168" y="98612"/>
                </a:cubicBezTo>
                <a:cubicBezTo>
                  <a:pt x="628168" y="98612"/>
                  <a:pt x="628168" y="99483"/>
                  <a:pt x="628168" y="99967"/>
                </a:cubicBezTo>
                <a:cubicBezTo>
                  <a:pt x="630156" y="110727"/>
                  <a:pt x="630741" y="121699"/>
                  <a:pt x="629909" y="132609"/>
                </a:cubicBezTo>
                <a:close/>
              </a:path>
            </a:pathLst>
          </a:custGeom>
          <a:noFill/>
          <a:ln w="38100">
            <a:solidFill>
              <a:srgbClr val="3CC58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3" name="TextBox 12"/>
          <p:cNvSpPr txBox="1"/>
          <p:nvPr/>
        </p:nvSpPr>
        <p:spPr>
          <a:xfrm>
            <a:off x="10401619" y="3747303"/>
            <a:ext cx="1989500" cy="33855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200" b="1" dirty="0" err="1">
                <a:solidFill>
                  <a:srgbClr val="E55753"/>
                </a:solidFill>
                <a:latin typeface="Roboto" panose="02000000000000000000"/>
              </a:rPr>
              <a:t>Mất</a:t>
            </a:r>
            <a:r>
              <a:rPr sz="2200" b="1" dirty="0">
                <a:solidFill>
                  <a:srgbClr val="E55753"/>
                </a:solidFill>
                <a:latin typeface="Roboto" panose="02000000000000000000"/>
              </a:rPr>
              <a:t> </a:t>
            </a:r>
            <a:r>
              <a:rPr sz="2200" b="1" dirty="0" err="1">
                <a:solidFill>
                  <a:srgbClr val="E55753"/>
                </a:solidFill>
                <a:latin typeface="Roboto" panose="02000000000000000000"/>
              </a:rPr>
              <a:t>việc</a:t>
            </a:r>
            <a:r>
              <a:rPr sz="2200" b="1" dirty="0">
                <a:solidFill>
                  <a:srgbClr val="E55753"/>
                </a:solidFill>
                <a:latin typeface="Roboto" panose="02000000000000000000"/>
              </a:rPr>
              <a:t> </a:t>
            </a:r>
            <a:r>
              <a:rPr sz="2200" b="1" dirty="0" err="1">
                <a:solidFill>
                  <a:srgbClr val="E55753"/>
                </a:solidFill>
                <a:latin typeface="Roboto" panose="02000000000000000000"/>
              </a:rPr>
              <a:t>làm</a:t>
            </a:r>
            <a:endParaRPr sz="2200" b="1" dirty="0">
              <a:solidFill>
                <a:srgbClr val="E55753"/>
              </a:solidFill>
              <a:latin typeface="Roboto" panose="02000000000000000000"/>
            </a:endParaRPr>
          </a:p>
        </p:txBody>
      </p:sp>
      <p:sp>
        <p:nvSpPr>
          <p:cNvPr id="44" name="TextBox 13"/>
          <p:cNvSpPr txBox="1"/>
          <p:nvPr/>
        </p:nvSpPr>
        <p:spPr>
          <a:xfrm>
            <a:off x="14266352" y="3783488"/>
            <a:ext cx="2321706" cy="67710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200" b="1" dirty="0" err="1">
                <a:solidFill>
                  <a:srgbClr val="3CC583"/>
                </a:solidFill>
                <a:latin typeface="Roboto" panose="02000000000000000000"/>
              </a:rPr>
              <a:t>Yêu</a:t>
            </a:r>
            <a:r>
              <a:rPr sz="2200" b="1" dirty="0">
                <a:solidFill>
                  <a:srgbClr val="3CC583"/>
                </a:solidFill>
                <a:latin typeface="Roboto" panose="02000000000000000000"/>
              </a:rPr>
              <a:t> </a:t>
            </a:r>
            <a:r>
              <a:rPr sz="2200" b="1" dirty="0" err="1">
                <a:solidFill>
                  <a:srgbClr val="3CC583"/>
                </a:solidFill>
                <a:latin typeface="Roboto" panose="02000000000000000000"/>
              </a:rPr>
              <a:t>cầu</a:t>
            </a:r>
            <a:r>
              <a:rPr sz="2200" b="1" dirty="0">
                <a:solidFill>
                  <a:srgbClr val="3CC583"/>
                </a:solidFill>
                <a:latin typeface="Roboto" panose="02000000000000000000"/>
              </a:rPr>
              <a:t> </a:t>
            </a:r>
            <a:r>
              <a:rPr sz="2200" b="1" dirty="0" err="1">
                <a:solidFill>
                  <a:srgbClr val="3CC583"/>
                </a:solidFill>
                <a:latin typeface="Roboto" panose="02000000000000000000"/>
              </a:rPr>
              <a:t>về</a:t>
            </a:r>
            <a:r>
              <a:rPr sz="2200" b="1" dirty="0">
                <a:solidFill>
                  <a:srgbClr val="3CC583"/>
                </a:solidFill>
                <a:latin typeface="Roboto" panose="02000000000000000000"/>
              </a:rPr>
              <a:t> </a:t>
            </a:r>
            <a:r>
              <a:rPr sz="2200" b="1" dirty="0" err="1">
                <a:solidFill>
                  <a:srgbClr val="3CC583"/>
                </a:solidFill>
                <a:latin typeface="Roboto" panose="02000000000000000000"/>
              </a:rPr>
              <a:t>kỹ</a:t>
            </a:r>
            <a:r>
              <a:rPr sz="2200" b="1" dirty="0">
                <a:solidFill>
                  <a:srgbClr val="3CC583"/>
                </a:solidFill>
                <a:latin typeface="Roboto" panose="02000000000000000000"/>
              </a:rPr>
              <a:t>
</a:t>
            </a:r>
            <a:r>
              <a:rPr sz="2200" b="1" dirty="0" err="1">
                <a:solidFill>
                  <a:srgbClr val="3CC583"/>
                </a:solidFill>
                <a:latin typeface="Roboto" panose="02000000000000000000"/>
              </a:rPr>
              <a:t>năng</a:t>
            </a:r>
            <a:endParaRPr sz="2200" b="1" dirty="0">
              <a:solidFill>
                <a:srgbClr val="3CC583"/>
              </a:solidFill>
              <a:latin typeface="Roboto" panose="02000000000000000000"/>
            </a:endParaRPr>
          </a:p>
        </p:txBody>
      </p:sp>
      <p:sp>
        <p:nvSpPr>
          <p:cNvPr id="45" name="TextBox 14"/>
          <p:cNvSpPr txBox="1"/>
          <p:nvPr/>
        </p:nvSpPr>
        <p:spPr>
          <a:xfrm>
            <a:off x="10669301" y="4270524"/>
            <a:ext cx="1537211" cy="923330"/>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0" dirty="0" err="1">
                <a:solidFill>
                  <a:srgbClr val="484848"/>
                </a:solidFill>
                <a:latin typeface="Roboto" panose="02000000000000000000"/>
              </a:rPr>
              <a:t>Tự</a:t>
            </a:r>
            <a:r>
              <a:rPr sz="2000" b="0" dirty="0">
                <a:solidFill>
                  <a:srgbClr val="484848"/>
                </a:solidFill>
                <a:latin typeface="Roboto" panose="02000000000000000000"/>
              </a:rPr>
              <a:t> </a:t>
            </a:r>
            <a:r>
              <a:rPr sz="2000" b="0" dirty="0" err="1">
                <a:solidFill>
                  <a:srgbClr val="484848"/>
                </a:solidFill>
                <a:latin typeface="Roboto" panose="02000000000000000000"/>
              </a:rPr>
              <a:t>động</a:t>
            </a:r>
            <a:r>
              <a:rPr sz="2000" b="0" dirty="0">
                <a:solidFill>
                  <a:srgbClr val="484848"/>
                </a:solidFill>
                <a:latin typeface="Roboto" panose="02000000000000000000"/>
              </a:rPr>
              <a:t> </a:t>
            </a:r>
            <a:r>
              <a:rPr sz="2000" b="0" dirty="0" err="1">
                <a:solidFill>
                  <a:srgbClr val="484848"/>
                </a:solidFill>
                <a:latin typeface="Roboto" panose="02000000000000000000"/>
              </a:rPr>
              <a:t>hóa</a:t>
            </a:r>
            <a:r>
              <a:rPr sz="2000" b="0" dirty="0">
                <a:solidFill>
                  <a:srgbClr val="484848"/>
                </a:solidFill>
                <a:latin typeface="Roboto" panose="02000000000000000000"/>
              </a:rPr>
              <a:t> </a:t>
            </a:r>
            <a:r>
              <a:rPr sz="2000" b="0" dirty="0" err="1">
                <a:solidFill>
                  <a:srgbClr val="484848"/>
                </a:solidFill>
                <a:latin typeface="Roboto" panose="02000000000000000000"/>
              </a:rPr>
              <a:t>gây</a:t>
            </a:r>
            <a:r>
              <a:rPr sz="2000" b="0" dirty="0">
                <a:solidFill>
                  <a:srgbClr val="484848"/>
                </a:solidFill>
                <a:latin typeface="Roboto" panose="02000000000000000000"/>
              </a:rPr>
              <a:t> </a:t>
            </a:r>
            <a:r>
              <a:rPr sz="2000" b="0" dirty="0" err="1">
                <a:solidFill>
                  <a:srgbClr val="484848"/>
                </a:solidFill>
                <a:latin typeface="Roboto" panose="02000000000000000000"/>
              </a:rPr>
              <a:t>ra</a:t>
            </a:r>
            <a:r>
              <a:rPr sz="2000" b="0" dirty="0">
                <a:solidFill>
                  <a:srgbClr val="484848"/>
                </a:solidFill>
                <a:latin typeface="Roboto" panose="02000000000000000000"/>
              </a:rPr>
              <a:t> </a:t>
            </a:r>
            <a:r>
              <a:rPr sz="2000" b="0" dirty="0" err="1">
                <a:solidFill>
                  <a:srgbClr val="484848"/>
                </a:solidFill>
                <a:latin typeface="Roboto" panose="02000000000000000000"/>
              </a:rPr>
              <a:t>mất</a:t>
            </a:r>
            <a:r>
              <a:rPr sz="2000" b="0" dirty="0">
                <a:solidFill>
                  <a:srgbClr val="484848"/>
                </a:solidFill>
                <a:latin typeface="Roboto" panose="02000000000000000000"/>
              </a:rPr>
              <a:t>
</a:t>
            </a:r>
            <a:r>
              <a:rPr sz="2000" b="0" dirty="0" err="1">
                <a:solidFill>
                  <a:srgbClr val="484848"/>
                </a:solidFill>
                <a:latin typeface="Roboto" panose="02000000000000000000"/>
              </a:rPr>
              <a:t>việc</a:t>
            </a:r>
            <a:r>
              <a:rPr sz="2000" b="0" dirty="0">
                <a:solidFill>
                  <a:srgbClr val="484848"/>
                </a:solidFill>
                <a:latin typeface="Roboto" panose="02000000000000000000"/>
              </a:rPr>
              <a:t> </a:t>
            </a:r>
            <a:r>
              <a:rPr sz="2000" b="0" dirty="0" err="1">
                <a:solidFill>
                  <a:srgbClr val="484848"/>
                </a:solidFill>
                <a:latin typeface="Roboto" panose="02000000000000000000"/>
              </a:rPr>
              <a:t>làm</a:t>
            </a:r>
            <a:endParaRPr sz="2000" b="0" dirty="0">
              <a:solidFill>
                <a:srgbClr val="484848"/>
              </a:solidFill>
              <a:latin typeface="Roboto" panose="02000000000000000000"/>
            </a:endParaRPr>
          </a:p>
        </p:txBody>
      </p:sp>
      <p:sp>
        <p:nvSpPr>
          <p:cNvPr id="46" name="TextBox 15"/>
          <p:cNvSpPr txBox="1"/>
          <p:nvPr/>
        </p:nvSpPr>
        <p:spPr>
          <a:xfrm>
            <a:off x="14465800" y="4582095"/>
            <a:ext cx="1905979"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0" dirty="0" err="1">
                <a:solidFill>
                  <a:srgbClr val="484848"/>
                </a:solidFill>
                <a:latin typeface="Roboto" panose="02000000000000000000"/>
              </a:rPr>
              <a:t>Cần</a:t>
            </a:r>
            <a:r>
              <a:rPr sz="2000" b="0" dirty="0">
                <a:solidFill>
                  <a:srgbClr val="484848"/>
                </a:solidFill>
                <a:latin typeface="Roboto" panose="02000000000000000000"/>
              </a:rPr>
              <a:t> </a:t>
            </a:r>
            <a:r>
              <a:rPr sz="2000" b="0" dirty="0" err="1">
                <a:solidFill>
                  <a:srgbClr val="484848"/>
                </a:solidFill>
                <a:latin typeface="Roboto" panose="02000000000000000000"/>
              </a:rPr>
              <a:t>đào</a:t>
            </a:r>
            <a:r>
              <a:rPr sz="2000" b="0" dirty="0">
                <a:solidFill>
                  <a:srgbClr val="484848"/>
                </a:solidFill>
                <a:latin typeface="Roboto" panose="02000000000000000000"/>
              </a:rPr>
              <a:t> </a:t>
            </a:r>
            <a:r>
              <a:rPr sz="2000" b="0" dirty="0" err="1">
                <a:solidFill>
                  <a:srgbClr val="484848"/>
                </a:solidFill>
                <a:latin typeface="Roboto" panose="02000000000000000000"/>
              </a:rPr>
              <a:t>tạo</a:t>
            </a:r>
            <a:r>
              <a:rPr sz="2000" b="0" dirty="0">
                <a:solidFill>
                  <a:srgbClr val="484848"/>
                </a:solidFill>
                <a:latin typeface="Roboto" panose="02000000000000000000"/>
              </a:rPr>
              <a:t> </a:t>
            </a:r>
            <a:r>
              <a:rPr sz="2000" b="0" dirty="0" err="1">
                <a:solidFill>
                  <a:srgbClr val="484848"/>
                </a:solidFill>
                <a:latin typeface="Roboto" panose="02000000000000000000"/>
              </a:rPr>
              <a:t>kỹ</a:t>
            </a:r>
            <a:r>
              <a:rPr sz="2000" b="0" dirty="0">
                <a:solidFill>
                  <a:srgbClr val="484848"/>
                </a:solidFill>
                <a:latin typeface="Roboto" panose="02000000000000000000"/>
              </a:rPr>
              <a:t> </a:t>
            </a:r>
            <a:r>
              <a:rPr sz="2000" b="0" dirty="0" err="1">
                <a:solidFill>
                  <a:srgbClr val="484848"/>
                </a:solidFill>
                <a:latin typeface="Roboto" panose="02000000000000000000"/>
              </a:rPr>
              <a:t>năng</a:t>
            </a:r>
            <a:r>
              <a:rPr lang="en-US" sz="2000" dirty="0">
                <a:solidFill>
                  <a:srgbClr val="484848"/>
                </a:solidFill>
                <a:latin typeface="Roboto" panose="02000000000000000000"/>
              </a:rPr>
              <a:t> </a:t>
            </a:r>
            <a:r>
              <a:rPr sz="2000" b="0" dirty="0" err="1">
                <a:solidFill>
                  <a:srgbClr val="484848"/>
                </a:solidFill>
                <a:latin typeface="Roboto" panose="02000000000000000000"/>
              </a:rPr>
              <a:t>mới</a:t>
            </a:r>
            <a:endParaRPr sz="2000" b="0" dirty="0">
              <a:solidFill>
                <a:srgbClr val="484848"/>
              </a:solidFill>
              <a:latin typeface="Roboto" panose="02000000000000000000"/>
            </a:endParaRPr>
          </a:p>
        </p:txBody>
      </p:sp>
      <p:sp>
        <p:nvSpPr>
          <p:cNvPr id="47" name="TextBox 16"/>
          <p:cNvSpPr txBox="1"/>
          <p:nvPr/>
        </p:nvSpPr>
        <p:spPr>
          <a:xfrm>
            <a:off x="12692952" y="6465450"/>
            <a:ext cx="1600642" cy="101566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200" b="1" dirty="0" err="1">
                <a:solidFill>
                  <a:srgbClr val="DE8431"/>
                </a:solidFill>
                <a:latin typeface="Roboto" panose="02000000000000000000"/>
              </a:rPr>
              <a:t>Bất</a:t>
            </a:r>
            <a:r>
              <a:rPr sz="2200" b="1" dirty="0">
                <a:solidFill>
                  <a:srgbClr val="DE8431"/>
                </a:solidFill>
                <a:latin typeface="Roboto" panose="02000000000000000000"/>
              </a:rPr>
              <a:t> </a:t>
            </a:r>
            <a:r>
              <a:rPr sz="2200" b="1" dirty="0" err="1">
                <a:solidFill>
                  <a:srgbClr val="DE8431"/>
                </a:solidFill>
                <a:latin typeface="Roboto" panose="02000000000000000000"/>
              </a:rPr>
              <a:t>bình</a:t>
            </a:r>
            <a:r>
              <a:rPr sz="2200" b="1" dirty="0">
                <a:solidFill>
                  <a:srgbClr val="DE8431"/>
                </a:solidFill>
                <a:latin typeface="Roboto" panose="02000000000000000000"/>
              </a:rPr>
              <a:t> </a:t>
            </a:r>
            <a:r>
              <a:rPr sz="2200" b="1" dirty="0" err="1">
                <a:solidFill>
                  <a:srgbClr val="DE8431"/>
                </a:solidFill>
                <a:latin typeface="Roboto" panose="02000000000000000000"/>
              </a:rPr>
              <a:t>đẳng</a:t>
            </a:r>
            <a:r>
              <a:rPr sz="2200" b="1" dirty="0">
                <a:solidFill>
                  <a:srgbClr val="DE8431"/>
                </a:solidFill>
                <a:latin typeface="Roboto" panose="02000000000000000000"/>
              </a:rPr>
              <a:t> </a:t>
            </a:r>
            <a:r>
              <a:rPr sz="2200" b="1" dirty="0" err="1">
                <a:solidFill>
                  <a:srgbClr val="DE8431"/>
                </a:solidFill>
                <a:latin typeface="Roboto" panose="02000000000000000000"/>
              </a:rPr>
              <a:t>lao</a:t>
            </a:r>
            <a:r>
              <a:rPr lang="en-US" sz="2200" b="1" dirty="0">
                <a:solidFill>
                  <a:srgbClr val="DE8431"/>
                </a:solidFill>
                <a:latin typeface="Roboto" panose="02000000000000000000"/>
              </a:rPr>
              <a:t> </a:t>
            </a:r>
            <a:r>
              <a:rPr sz="2200" b="1" dirty="0" err="1">
                <a:solidFill>
                  <a:srgbClr val="DE8431"/>
                </a:solidFill>
                <a:latin typeface="Roboto" panose="02000000000000000000"/>
              </a:rPr>
              <a:t>động</a:t>
            </a:r>
            <a:endParaRPr sz="2200" b="1" dirty="0">
              <a:solidFill>
                <a:srgbClr val="DE8431"/>
              </a:solidFill>
              <a:latin typeface="Roboto" panose="02000000000000000000"/>
            </a:endParaRPr>
          </a:p>
        </p:txBody>
      </p:sp>
      <p:sp>
        <p:nvSpPr>
          <p:cNvPr id="48" name="TextBox 17"/>
          <p:cNvSpPr txBox="1"/>
          <p:nvPr/>
        </p:nvSpPr>
        <p:spPr>
          <a:xfrm>
            <a:off x="12349513" y="7557627"/>
            <a:ext cx="2193470" cy="923330"/>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0" dirty="0" err="1">
                <a:solidFill>
                  <a:srgbClr val="484848"/>
                </a:solidFill>
                <a:latin typeface="Roboto" panose="02000000000000000000"/>
              </a:rPr>
              <a:t>Bất</a:t>
            </a:r>
            <a:r>
              <a:rPr sz="2000" b="0" dirty="0">
                <a:solidFill>
                  <a:srgbClr val="484848"/>
                </a:solidFill>
                <a:latin typeface="Roboto" panose="02000000000000000000"/>
              </a:rPr>
              <a:t> </a:t>
            </a:r>
            <a:r>
              <a:rPr sz="2000" b="0" dirty="0" err="1">
                <a:solidFill>
                  <a:srgbClr val="484848"/>
                </a:solidFill>
                <a:latin typeface="Roboto" panose="02000000000000000000"/>
              </a:rPr>
              <a:t>bình</a:t>
            </a:r>
            <a:r>
              <a:rPr sz="2000" b="0" dirty="0">
                <a:solidFill>
                  <a:srgbClr val="484848"/>
                </a:solidFill>
                <a:latin typeface="Roboto" panose="02000000000000000000"/>
              </a:rPr>
              <a:t> </a:t>
            </a:r>
            <a:r>
              <a:rPr sz="2000" b="0" dirty="0" err="1">
                <a:solidFill>
                  <a:srgbClr val="484848"/>
                </a:solidFill>
                <a:latin typeface="Roboto" panose="02000000000000000000"/>
              </a:rPr>
              <a:t>đẳng</a:t>
            </a:r>
            <a:r>
              <a:rPr sz="2000" b="0" dirty="0">
                <a:solidFill>
                  <a:srgbClr val="484848"/>
                </a:solidFill>
                <a:latin typeface="Roboto" panose="02000000000000000000"/>
              </a:rPr>
              <a:t> </a:t>
            </a:r>
            <a:r>
              <a:rPr sz="2000" b="0" dirty="0" err="1">
                <a:solidFill>
                  <a:srgbClr val="484848"/>
                </a:solidFill>
                <a:latin typeface="Roboto" panose="02000000000000000000"/>
              </a:rPr>
              <a:t>lao</a:t>
            </a:r>
            <a:r>
              <a:rPr sz="2000" b="0" dirty="0">
                <a:solidFill>
                  <a:srgbClr val="484848"/>
                </a:solidFill>
                <a:latin typeface="Roboto" panose="02000000000000000000"/>
              </a:rPr>
              <a:t> </a:t>
            </a:r>
            <a:r>
              <a:rPr sz="2000" b="0" dirty="0" err="1">
                <a:solidFill>
                  <a:srgbClr val="484848"/>
                </a:solidFill>
                <a:latin typeface="Roboto" panose="02000000000000000000"/>
              </a:rPr>
              <a:t>động</a:t>
            </a:r>
            <a:r>
              <a:rPr lang="en-US" sz="2000" dirty="0">
                <a:solidFill>
                  <a:srgbClr val="484848"/>
                </a:solidFill>
                <a:latin typeface="Roboto" panose="02000000000000000000"/>
              </a:rPr>
              <a:t> </a:t>
            </a:r>
            <a:r>
              <a:rPr sz="2000" b="0" dirty="0" err="1">
                <a:solidFill>
                  <a:srgbClr val="484848"/>
                </a:solidFill>
                <a:latin typeface="Roboto" panose="02000000000000000000"/>
              </a:rPr>
              <a:t>ngày</a:t>
            </a:r>
            <a:r>
              <a:rPr sz="2000" b="0" dirty="0">
                <a:solidFill>
                  <a:srgbClr val="484848"/>
                </a:solidFill>
                <a:latin typeface="Roboto" panose="02000000000000000000"/>
              </a:rPr>
              <a:t> </a:t>
            </a:r>
            <a:r>
              <a:rPr sz="2000" b="0" dirty="0" err="1">
                <a:solidFill>
                  <a:srgbClr val="484848"/>
                </a:solidFill>
                <a:latin typeface="Roboto" panose="02000000000000000000"/>
              </a:rPr>
              <a:t>càng</a:t>
            </a:r>
            <a:r>
              <a:rPr sz="2000" b="0" dirty="0">
                <a:solidFill>
                  <a:srgbClr val="484848"/>
                </a:solidFill>
                <a:latin typeface="Roboto" panose="02000000000000000000"/>
              </a:rPr>
              <a:t> </a:t>
            </a:r>
            <a:r>
              <a:rPr sz="2000" b="0" dirty="0" err="1">
                <a:solidFill>
                  <a:srgbClr val="484848"/>
                </a:solidFill>
                <a:latin typeface="Roboto" panose="02000000000000000000"/>
              </a:rPr>
              <a:t>gia</a:t>
            </a:r>
            <a:r>
              <a:rPr sz="2000" b="0" dirty="0">
                <a:solidFill>
                  <a:srgbClr val="484848"/>
                </a:solidFill>
                <a:latin typeface="Roboto" panose="02000000000000000000"/>
              </a:rPr>
              <a:t> </a:t>
            </a:r>
            <a:r>
              <a:rPr sz="2000" b="0" dirty="0" err="1">
                <a:solidFill>
                  <a:srgbClr val="484848"/>
                </a:solidFill>
                <a:latin typeface="Roboto" panose="02000000000000000000"/>
              </a:rPr>
              <a:t>tăng</a:t>
            </a:r>
            <a:endParaRPr sz="2000" b="0" dirty="0">
              <a:solidFill>
                <a:srgbClr val="484848"/>
              </a:solidFill>
              <a:latin typeface="Roboto" panose="02000000000000000000"/>
            </a:endParaRPr>
          </a:p>
        </p:txBody>
      </p:sp>
      <p:sp>
        <p:nvSpPr>
          <p:cNvPr id="49" name="Rounded Rectangle 18"/>
          <p:cNvSpPr/>
          <p:nvPr/>
        </p:nvSpPr>
        <p:spPr>
          <a:xfrm>
            <a:off x="11095286" y="5371718"/>
            <a:ext cx="791749" cy="636435"/>
          </a:xfrm>
          <a:custGeom>
            <a:avLst/>
            <a:gdLst/>
            <a:ahLst/>
            <a:cxnLst/>
            <a:rect l="0" t="0" r="0" b="0"/>
            <a:pathLst>
              <a:path w="438149" h="419100">
                <a:moveTo>
                  <a:pt x="438149" y="419100"/>
                </a:moveTo>
                <a:lnTo>
                  <a:pt x="0" y="419100"/>
                </a:lnTo>
                <a:moveTo>
                  <a:pt x="361873" y="419100"/>
                </a:moveTo>
                <a:lnTo>
                  <a:pt x="361873" y="333375"/>
                </a:lnTo>
                <a:cubicBezTo>
                  <a:pt x="361873" y="328114"/>
                  <a:pt x="366138" y="323850"/>
                  <a:pt x="371398" y="323850"/>
                </a:cubicBezTo>
                <a:lnTo>
                  <a:pt x="409498" y="323850"/>
                </a:lnTo>
                <a:cubicBezTo>
                  <a:pt x="414759" y="323850"/>
                  <a:pt x="419023" y="328114"/>
                  <a:pt x="419023" y="333375"/>
                </a:cubicBezTo>
                <a:lnTo>
                  <a:pt x="419023" y="419100"/>
                </a:lnTo>
                <a:moveTo>
                  <a:pt x="247573" y="419100"/>
                </a:moveTo>
                <a:lnTo>
                  <a:pt x="247573" y="238125"/>
                </a:lnTo>
                <a:cubicBezTo>
                  <a:pt x="247573" y="232864"/>
                  <a:pt x="251838" y="228600"/>
                  <a:pt x="257098" y="228600"/>
                </a:cubicBezTo>
                <a:lnTo>
                  <a:pt x="295198" y="228600"/>
                </a:lnTo>
                <a:cubicBezTo>
                  <a:pt x="300459" y="228600"/>
                  <a:pt x="304723" y="232864"/>
                  <a:pt x="304723" y="238125"/>
                </a:cubicBezTo>
                <a:lnTo>
                  <a:pt x="304723" y="419100"/>
                </a:lnTo>
                <a:moveTo>
                  <a:pt x="133273" y="419100"/>
                </a:moveTo>
                <a:lnTo>
                  <a:pt x="133273" y="276225"/>
                </a:lnTo>
                <a:cubicBezTo>
                  <a:pt x="133273" y="270964"/>
                  <a:pt x="137538" y="266700"/>
                  <a:pt x="142798" y="266700"/>
                </a:cubicBezTo>
                <a:lnTo>
                  <a:pt x="180898" y="266700"/>
                </a:lnTo>
                <a:cubicBezTo>
                  <a:pt x="186159" y="266700"/>
                  <a:pt x="190423" y="270964"/>
                  <a:pt x="190423" y="276225"/>
                </a:cubicBezTo>
                <a:lnTo>
                  <a:pt x="190423" y="419100"/>
                </a:lnTo>
                <a:moveTo>
                  <a:pt x="18973" y="419100"/>
                </a:moveTo>
                <a:lnTo>
                  <a:pt x="18973" y="142875"/>
                </a:lnTo>
                <a:cubicBezTo>
                  <a:pt x="18973" y="137614"/>
                  <a:pt x="23238" y="133350"/>
                  <a:pt x="28498" y="133350"/>
                </a:cubicBezTo>
                <a:lnTo>
                  <a:pt x="66598" y="133350"/>
                </a:lnTo>
                <a:cubicBezTo>
                  <a:pt x="71859" y="133350"/>
                  <a:pt x="76123" y="137614"/>
                  <a:pt x="76123" y="142875"/>
                </a:cubicBezTo>
                <a:lnTo>
                  <a:pt x="76123" y="419100"/>
                </a:lnTo>
                <a:moveTo>
                  <a:pt x="428548" y="190500"/>
                </a:moveTo>
                <a:lnTo>
                  <a:pt x="321487" y="75133"/>
                </a:lnTo>
                <a:cubicBezTo>
                  <a:pt x="311316" y="64166"/>
                  <a:pt x="295669" y="60165"/>
                  <a:pt x="281482" y="64903"/>
                </a:cubicBezTo>
                <a:lnTo>
                  <a:pt x="210635" y="88544"/>
                </a:lnTo>
                <a:cubicBezTo>
                  <a:pt x="198117" y="92717"/>
                  <a:pt x="184330" y="90116"/>
                  <a:pt x="174193" y="81667"/>
                </a:cubicBezTo>
                <a:lnTo>
                  <a:pt x="76123" y="0"/>
                </a:lnTo>
                <a:moveTo>
                  <a:pt x="352424" y="190500"/>
                </a:moveTo>
                <a:lnTo>
                  <a:pt x="428624" y="190500"/>
                </a:lnTo>
                <a:lnTo>
                  <a:pt x="428624" y="114300"/>
                </a:lnTo>
              </a:path>
            </a:pathLst>
          </a:custGeom>
          <a:noFill/>
          <a:ln w="38100">
            <a:solidFill>
              <a:srgbClr val="E5575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0" name="Rounded Rectangle 19"/>
          <p:cNvSpPr/>
          <p:nvPr/>
        </p:nvSpPr>
        <p:spPr>
          <a:xfrm>
            <a:off x="15167836" y="5468696"/>
            <a:ext cx="571510" cy="525716"/>
          </a:xfrm>
          <a:custGeom>
            <a:avLst/>
            <a:gdLst/>
            <a:ahLst/>
            <a:cxnLst/>
            <a:rect l="0" t="0" r="0" b="0"/>
            <a:pathLst>
              <a:path w="442530" h="429797">
                <a:moveTo>
                  <a:pt x="266700" y="54057"/>
                </a:moveTo>
                <a:cubicBezTo>
                  <a:pt x="266711" y="29769"/>
                  <a:pt x="249395" y="8929"/>
                  <a:pt x="225515" y="4493"/>
                </a:cubicBezTo>
                <a:cubicBezTo>
                  <a:pt x="201635" y="57"/>
                  <a:pt x="177990" y="13287"/>
                  <a:pt x="169278" y="35959"/>
                </a:cubicBezTo>
                <a:cubicBezTo>
                  <a:pt x="148484" y="29950"/>
                  <a:pt x="126181" y="37957"/>
                  <a:pt x="113957" y="55821"/>
                </a:cubicBezTo>
                <a:cubicBezTo>
                  <a:pt x="101734" y="73684"/>
                  <a:pt x="102348" y="97373"/>
                  <a:pt x="115481" y="114579"/>
                </a:cubicBezTo>
                <a:cubicBezTo>
                  <a:pt x="97973" y="127498"/>
                  <a:pt x="90755" y="150208"/>
                  <a:pt x="97590" y="170865"/>
                </a:cubicBezTo>
                <a:cubicBezTo>
                  <a:pt x="104425" y="191521"/>
                  <a:pt x="123764" y="205444"/>
                  <a:pt x="145522" y="205371"/>
                </a:cubicBezTo>
                <a:lnTo>
                  <a:pt x="208654" y="205371"/>
                </a:lnTo>
                <a:cubicBezTo>
                  <a:pt x="240674" y="205424"/>
                  <a:pt x="266668" y="179498"/>
                  <a:pt x="266700" y="147478"/>
                </a:cubicBezTo>
                <a:cubicBezTo>
                  <a:pt x="266700" y="179483"/>
                  <a:pt x="292645" y="205428"/>
                  <a:pt x="324650" y="205428"/>
                </a:cubicBezTo>
                <a:lnTo>
                  <a:pt x="387781" y="205428"/>
                </a:lnTo>
                <a:cubicBezTo>
                  <a:pt x="409554" y="205493"/>
                  <a:pt x="428898" y="191546"/>
                  <a:pt x="435714" y="170868"/>
                </a:cubicBezTo>
                <a:cubicBezTo>
                  <a:pt x="442530" y="150190"/>
                  <a:pt x="435271" y="127473"/>
                  <a:pt x="417728" y="114579"/>
                </a:cubicBezTo>
                <a:cubicBezTo>
                  <a:pt x="431100" y="97428"/>
                  <a:pt x="431855" y="73601"/>
                  <a:pt x="419595" y="55639"/>
                </a:cubicBezTo>
                <a:cubicBezTo>
                  <a:pt x="407334" y="37676"/>
                  <a:pt x="384870" y="29698"/>
                  <a:pt x="364026" y="35902"/>
                </a:cubicBezTo>
                <a:cubicBezTo>
                  <a:pt x="355314" y="13230"/>
                  <a:pt x="331668" y="0"/>
                  <a:pt x="307789" y="4436"/>
                </a:cubicBezTo>
                <a:cubicBezTo>
                  <a:pt x="283909" y="8871"/>
                  <a:pt x="266592" y="29712"/>
                  <a:pt x="266604" y="54000"/>
                </a:cubicBezTo>
                <a:close/>
                <a:moveTo>
                  <a:pt x="266604" y="43960"/>
                </a:moveTo>
                <a:lnTo>
                  <a:pt x="266604" y="147478"/>
                </a:lnTo>
                <a:moveTo>
                  <a:pt x="317068" y="63372"/>
                </a:moveTo>
                <a:lnTo>
                  <a:pt x="317068" y="53276"/>
                </a:lnTo>
                <a:moveTo>
                  <a:pt x="0" y="407320"/>
                </a:moveTo>
                <a:lnTo>
                  <a:pt x="118414" y="426370"/>
                </a:lnTo>
                <a:cubicBezTo>
                  <a:pt x="143068" y="429797"/>
                  <a:pt x="168155" y="424732"/>
                  <a:pt x="189547" y="412006"/>
                </a:cubicBezTo>
                <a:lnTo>
                  <a:pt x="313524" y="338302"/>
                </a:lnTo>
                <a:cubicBezTo>
                  <a:pt x="330869" y="327986"/>
                  <a:pt x="336566" y="305563"/>
                  <a:pt x="326250" y="288219"/>
                </a:cubicBezTo>
                <a:lnTo>
                  <a:pt x="326250" y="288219"/>
                </a:lnTo>
                <a:cubicBezTo>
                  <a:pt x="315917" y="270928"/>
                  <a:pt x="293534" y="265268"/>
                  <a:pt x="276225" y="275570"/>
                </a:cubicBezTo>
                <a:lnTo>
                  <a:pt x="179336" y="333139"/>
                </a:lnTo>
                <a:moveTo>
                  <a:pt x="0" y="312241"/>
                </a:moveTo>
                <a:lnTo>
                  <a:pt x="50292" y="282352"/>
                </a:lnTo>
                <a:cubicBezTo>
                  <a:pt x="68902" y="271289"/>
                  <a:pt x="90373" y="265986"/>
                  <a:pt x="111994" y="267112"/>
                </a:cubicBezTo>
                <a:lnTo>
                  <a:pt x="162077" y="269722"/>
                </a:lnTo>
                <a:cubicBezTo>
                  <a:pt x="171403" y="269761"/>
                  <a:pt x="180306" y="273619"/>
                  <a:pt x="186713" y="280396"/>
                </a:cubicBezTo>
                <a:cubicBezTo>
                  <a:pt x="193119" y="287174"/>
                  <a:pt x="196471" y="296279"/>
                  <a:pt x="195986" y="305593"/>
                </a:cubicBezTo>
                <a:lnTo>
                  <a:pt x="195986" y="305593"/>
                </a:lnTo>
                <a:cubicBezTo>
                  <a:pt x="195100" y="322764"/>
                  <a:pt x="181568" y="336590"/>
                  <a:pt x="164420" y="337845"/>
                </a:cubicBezTo>
                <a:lnTo>
                  <a:pt x="100469" y="337464"/>
                </a:lnTo>
                <a:moveTo>
                  <a:pt x="417728" y="114579"/>
                </a:moveTo>
                <a:cubicBezTo>
                  <a:pt x="397676" y="103219"/>
                  <a:pt x="372228" y="109800"/>
                  <a:pt x="360197" y="129457"/>
                </a:cubicBezTo>
                <a:moveTo>
                  <a:pt x="367131" y="63372"/>
                </a:moveTo>
                <a:cubicBezTo>
                  <a:pt x="369315" y="54152"/>
                  <a:pt x="368217" y="44458"/>
                  <a:pt x="364026" y="35959"/>
                </a:cubicBezTo>
                <a:moveTo>
                  <a:pt x="346405" y="168662"/>
                </a:moveTo>
                <a:cubicBezTo>
                  <a:pt x="330210" y="168662"/>
                  <a:pt x="317078" y="155539"/>
                  <a:pt x="317068" y="139344"/>
                </a:cubicBezTo>
                <a:moveTo>
                  <a:pt x="216027" y="63372"/>
                </a:moveTo>
                <a:lnTo>
                  <a:pt x="216027" y="53276"/>
                </a:lnTo>
                <a:moveTo>
                  <a:pt x="172878" y="129457"/>
                </a:moveTo>
                <a:cubicBezTo>
                  <a:pt x="160854" y="109803"/>
                  <a:pt x="135413" y="103221"/>
                  <a:pt x="115366" y="114579"/>
                </a:cubicBezTo>
                <a:moveTo>
                  <a:pt x="169068" y="35959"/>
                </a:moveTo>
                <a:cubicBezTo>
                  <a:pt x="164863" y="44453"/>
                  <a:pt x="163758" y="54150"/>
                  <a:pt x="165944" y="63372"/>
                </a:cubicBezTo>
                <a:moveTo>
                  <a:pt x="216027" y="139344"/>
                </a:moveTo>
                <a:cubicBezTo>
                  <a:pt x="216005" y="155534"/>
                  <a:pt x="202880" y="168651"/>
                  <a:pt x="186690" y="168662"/>
                </a:cubicBezTo>
              </a:path>
            </a:pathLst>
          </a:custGeom>
          <a:noFill/>
          <a:ln w="38100">
            <a:solidFill>
              <a:srgbClr val="3CC58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51" name="Rounded Rectangle 20"/>
          <p:cNvSpPr/>
          <p:nvPr/>
        </p:nvSpPr>
        <p:spPr>
          <a:xfrm>
            <a:off x="13098849" y="5715428"/>
            <a:ext cx="542397" cy="474510"/>
          </a:xfrm>
          <a:custGeom>
            <a:avLst/>
            <a:gdLst/>
            <a:ahLst/>
            <a:cxnLst/>
            <a:rect l="0" t="0" r="0" b="0"/>
            <a:pathLst>
              <a:path w="419987" h="387934">
                <a:moveTo>
                  <a:pt x="209993" y="92659"/>
                </a:moveTo>
                <a:lnTo>
                  <a:pt x="209993" y="387934"/>
                </a:lnTo>
                <a:moveTo>
                  <a:pt x="162368" y="387934"/>
                </a:moveTo>
                <a:lnTo>
                  <a:pt x="257618" y="387934"/>
                </a:lnTo>
                <a:moveTo>
                  <a:pt x="443" y="273634"/>
                </a:moveTo>
                <a:lnTo>
                  <a:pt x="67118" y="131445"/>
                </a:lnTo>
                <a:lnTo>
                  <a:pt x="133793" y="273634"/>
                </a:lnTo>
                <a:moveTo>
                  <a:pt x="181418" y="64084"/>
                </a:moveTo>
                <a:cubicBezTo>
                  <a:pt x="181418" y="79865"/>
                  <a:pt x="194212" y="92659"/>
                  <a:pt x="209993" y="92659"/>
                </a:cubicBezTo>
                <a:cubicBezTo>
                  <a:pt x="225775" y="92659"/>
                  <a:pt x="238568" y="79865"/>
                  <a:pt x="238568" y="64084"/>
                </a:cubicBezTo>
                <a:cubicBezTo>
                  <a:pt x="238568" y="48302"/>
                  <a:pt x="225775" y="35509"/>
                  <a:pt x="209993" y="35509"/>
                </a:cubicBezTo>
                <a:cubicBezTo>
                  <a:pt x="194212" y="35509"/>
                  <a:pt x="181418" y="48302"/>
                  <a:pt x="181418" y="64084"/>
                </a:cubicBezTo>
                <a:close/>
                <a:moveTo>
                  <a:pt x="67118" y="340309"/>
                </a:moveTo>
                <a:cubicBezTo>
                  <a:pt x="84934" y="340752"/>
                  <a:pt x="102152" y="333870"/>
                  <a:pt x="114753" y="321269"/>
                </a:cubicBezTo>
                <a:cubicBezTo>
                  <a:pt x="127355" y="308667"/>
                  <a:pt x="134237" y="291449"/>
                  <a:pt x="133793" y="273634"/>
                </a:cubicBezTo>
                <a:lnTo>
                  <a:pt x="443" y="273634"/>
                </a:lnTo>
                <a:cubicBezTo>
                  <a:pt x="0" y="291449"/>
                  <a:pt x="6882" y="308667"/>
                  <a:pt x="19483" y="321269"/>
                </a:cubicBezTo>
                <a:cubicBezTo>
                  <a:pt x="32085" y="333870"/>
                  <a:pt x="49303" y="340752"/>
                  <a:pt x="67118" y="340309"/>
                </a:cubicBezTo>
                <a:close/>
                <a:moveTo>
                  <a:pt x="419543" y="159334"/>
                </a:moveTo>
                <a:lnTo>
                  <a:pt x="352868" y="15830"/>
                </a:lnTo>
                <a:lnTo>
                  <a:pt x="286193" y="159334"/>
                </a:lnTo>
                <a:moveTo>
                  <a:pt x="352868" y="226009"/>
                </a:moveTo>
                <a:cubicBezTo>
                  <a:pt x="335053" y="226452"/>
                  <a:pt x="317834" y="219570"/>
                  <a:pt x="305233" y="206969"/>
                </a:cubicBezTo>
                <a:cubicBezTo>
                  <a:pt x="292632" y="194367"/>
                  <a:pt x="285749" y="177149"/>
                  <a:pt x="286193" y="159334"/>
                </a:cubicBezTo>
                <a:lnTo>
                  <a:pt x="419543" y="159334"/>
                </a:lnTo>
                <a:cubicBezTo>
                  <a:pt x="419987" y="177149"/>
                  <a:pt x="413105" y="194367"/>
                  <a:pt x="400503" y="206969"/>
                </a:cubicBezTo>
                <a:cubicBezTo>
                  <a:pt x="387902" y="219570"/>
                  <a:pt x="370684" y="226452"/>
                  <a:pt x="352868" y="226009"/>
                </a:cubicBezTo>
                <a:close/>
                <a:moveTo>
                  <a:pt x="238454" y="62102"/>
                </a:moveTo>
                <a:lnTo>
                  <a:pt x="392016" y="0"/>
                </a:lnTo>
                <a:moveTo>
                  <a:pt x="27990" y="147237"/>
                </a:moveTo>
                <a:lnTo>
                  <a:pt x="188372" y="82353"/>
                </a:lnTo>
              </a:path>
            </a:pathLst>
          </a:custGeom>
          <a:noFill/>
          <a:ln w="38100">
            <a:solidFill>
              <a:srgbClr val="DE843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68" name="Google Shape;268;p6"/>
          <p:cNvSpPr/>
          <p:nvPr/>
        </p:nvSpPr>
        <p:spPr>
          <a:xfrm>
            <a:off x="8616615" y="8039757"/>
            <a:ext cx="1895181" cy="1696219"/>
          </a:xfrm>
          <a:custGeom>
            <a:avLst/>
            <a:gdLst/>
            <a:ahLst/>
            <a:cxnLst/>
            <a:rect l="l" t="t" r="r" b="b"/>
            <a:pathLst>
              <a:path w="2193470" h="2137636" extrusionOk="0">
                <a:moveTo>
                  <a:pt x="0" y="0"/>
                </a:moveTo>
                <a:lnTo>
                  <a:pt x="2193470" y="0"/>
                </a:lnTo>
                <a:lnTo>
                  <a:pt x="2193470" y="2137636"/>
                </a:lnTo>
                <a:lnTo>
                  <a:pt x="0" y="2137636"/>
                </a:lnTo>
                <a:lnTo>
                  <a:pt x="0" y="0"/>
                </a:lnTo>
                <a:close/>
              </a:path>
            </a:pathLst>
          </a:custGeom>
          <a:blipFill rotWithShape="1">
            <a:blip r:embed="rId6"/>
            <a:stretch>
              <a:fillRect/>
            </a:stretch>
          </a:blipFill>
          <a:ln>
            <a:noFill/>
          </a:ln>
        </p:spPr>
      </p:sp>
      <p:pic>
        <p:nvPicPr>
          <p:cNvPr id="60" name="Picture 59"/>
          <p:cNvPicPr>
            <a:picLocks noChangeAspect="1"/>
          </p:cNvPicPr>
          <p:nvPr/>
        </p:nvPicPr>
        <p:blipFill>
          <a:blip r:embed="rId7"/>
          <a:stretch>
            <a:fillRect/>
          </a:stretch>
        </p:blipFill>
        <p:spPr>
          <a:xfrm>
            <a:off x="1711033" y="528596"/>
            <a:ext cx="987139" cy="987139"/>
          </a:xfrm>
          <a:prstGeom prst="rect">
            <a:avLst/>
          </a:prstGeom>
        </p:spPr>
      </p:pic>
      <p:sp>
        <p:nvSpPr>
          <p:cNvPr id="275" name="Google Shape;275;p6"/>
          <p:cNvSpPr/>
          <p:nvPr/>
        </p:nvSpPr>
        <p:spPr>
          <a:xfrm>
            <a:off x="17174448" y="8415898"/>
            <a:ext cx="1663725" cy="1875332"/>
          </a:xfrm>
          <a:custGeom>
            <a:avLst/>
            <a:gdLst/>
            <a:ahLst/>
            <a:cxnLst/>
            <a:rect l="l" t="t" r="r" b="b"/>
            <a:pathLst>
              <a:path w="1663725" h="1856082" extrusionOk="0">
                <a:moveTo>
                  <a:pt x="0" y="0"/>
                </a:moveTo>
                <a:lnTo>
                  <a:pt x="1663725" y="0"/>
                </a:lnTo>
                <a:lnTo>
                  <a:pt x="1663725" y="1856082"/>
                </a:lnTo>
                <a:lnTo>
                  <a:pt x="0" y="1856082"/>
                </a:lnTo>
                <a:lnTo>
                  <a:pt x="0" y="0"/>
                </a:lnTo>
                <a:close/>
              </a:path>
            </a:pathLst>
          </a:custGeom>
          <a:blipFill rotWithShape="1">
            <a:blip r:embed="rId8"/>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par>
                                <p:cTn id="8" presetID="10" presetClass="entr" presetSubtype="0"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animEffect transition="in" filter="fade">
                                      <p:cBhvr>
                                        <p:cTn id="10" dur="500"/>
                                        <p:tgtEl>
                                          <p:spTgt spid="242"/>
                                        </p:tgtEl>
                                      </p:cBhvr>
                                    </p:animEffect>
                                  </p:childTnLst>
                                </p:cTn>
                              </p:par>
                              <p:par>
                                <p:cTn id="11" presetID="10"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500"/>
                                        <p:tgtEl>
                                          <p:spTgt spid="265"/>
                                        </p:tgtEl>
                                      </p:cBhvr>
                                    </p:animEffect>
                                  </p:childTnLst>
                                </p:cTn>
                              </p:par>
                              <p:par>
                                <p:cTn id="14" presetID="10" presetClass="entr" presetSubtype="0" fill="hold" nodeType="with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500"/>
                                        <p:tgtEl>
                                          <p:spTgt spid="266"/>
                                        </p:tgtEl>
                                      </p:cBhvr>
                                    </p:animEffect>
                                  </p:childTnLst>
                                </p:cTn>
                              </p:par>
                              <p:par>
                                <p:cTn id="17" presetID="10" presetClass="entr" presetSubtype="0" fill="hold" nodeType="withEffect">
                                  <p:stCondLst>
                                    <p:cond delay="0"/>
                                  </p:stCondLst>
                                  <p:childTnLst>
                                    <p:set>
                                      <p:cBhvr>
                                        <p:cTn id="18" dur="1" fill="hold">
                                          <p:stCondLst>
                                            <p:cond delay="0"/>
                                          </p:stCondLst>
                                        </p:cTn>
                                        <p:tgtEl>
                                          <p:spTgt spid="268"/>
                                        </p:tgtEl>
                                        <p:attrNameLst>
                                          <p:attrName>style.visibility</p:attrName>
                                        </p:attrNameLst>
                                      </p:cBhvr>
                                      <p:to>
                                        <p:strVal val="visible"/>
                                      </p:to>
                                    </p:set>
                                    <p:animEffect transition="in" filter="fade">
                                      <p:cBhvr>
                                        <p:cTn id="19" dur="500"/>
                                        <p:tgtEl>
                                          <p:spTgt spid="268"/>
                                        </p:tgtEl>
                                      </p:cBhvr>
                                    </p:animEffect>
                                  </p:childTnLst>
                                </p:cTn>
                              </p:par>
                              <p:par>
                                <p:cTn id="20" presetID="10" presetClass="entr" presetSubtype="0" fill="hold" nodeType="with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500"/>
                                        <p:tgtEl>
                                          <p:spTgt spid="269"/>
                                        </p:tgtEl>
                                      </p:cBhvr>
                                    </p:animEffect>
                                  </p:childTnLst>
                                </p:cTn>
                              </p:par>
                              <p:par>
                                <p:cTn id="23" presetID="10" presetClass="entr" presetSubtype="0" fill="hold" nodeType="withEffect">
                                  <p:stCondLst>
                                    <p:cond delay="0"/>
                                  </p:stCondLst>
                                  <p:childTnLst>
                                    <p:set>
                                      <p:cBhvr>
                                        <p:cTn id="24" dur="1" fill="hold">
                                          <p:stCondLst>
                                            <p:cond delay="0"/>
                                          </p:stCondLst>
                                        </p:cTn>
                                        <p:tgtEl>
                                          <p:spTgt spid="273"/>
                                        </p:tgtEl>
                                        <p:attrNameLst>
                                          <p:attrName>style.visibility</p:attrName>
                                        </p:attrNameLst>
                                      </p:cBhvr>
                                      <p:to>
                                        <p:strVal val="visible"/>
                                      </p:to>
                                    </p:set>
                                    <p:animEffect transition="in" filter="fade">
                                      <p:cBhvr>
                                        <p:cTn id="25" dur="500"/>
                                        <p:tgtEl>
                                          <p:spTgt spid="273"/>
                                        </p:tgtEl>
                                      </p:cBhvr>
                                    </p:animEffect>
                                  </p:childTnLst>
                                </p:cTn>
                              </p:par>
                              <p:par>
                                <p:cTn id="26" presetID="10" presetClass="entr" presetSubtype="0" fill="hold" nodeType="withEffect">
                                  <p:stCondLst>
                                    <p:cond delay="0"/>
                                  </p:stCondLst>
                                  <p:childTnLst>
                                    <p:set>
                                      <p:cBhvr>
                                        <p:cTn id="27" dur="1" fill="hold">
                                          <p:stCondLst>
                                            <p:cond delay="0"/>
                                          </p:stCondLst>
                                        </p:cTn>
                                        <p:tgtEl>
                                          <p:spTgt spid="267"/>
                                        </p:tgtEl>
                                        <p:attrNameLst>
                                          <p:attrName>style.visibility</p:attrName>
                                        </p:attrNameLst>
                                      </p:cBhvr>
                                      <p:to>
                                        <p:strVal val="visible"/>
                                      </p:to>
                                    </p:set>
                                    <p:animEffect transition="in" filter="fade">
                                      <p:cBhvr>
                                        <p:cTn id="28" dur="500"/>
                                        <p:tgtEl>
                                          <p:spTgt spid="267"/>
                                        </p:tgtEl>
                                      </p:cBhvr>
                                    </p:animEffect>
                                  </p:childTnLst>
                                </p:cTn>
                              </p:par>
                              <p:par>
                                <p:cTn id="29" presetID="10" presetClass="entr" presetSubtype="0" fill="hold" nodeType="with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fade">
                                      <p:cBhvr>
                                        <p:cTn id="31" dur="500"/>
                                        <p:tgtEl>
                                          <p:spTgt spid="274"/>
                                        </p:tgtEl>
                                      </p:cBhvr>
                                    </p:animEffect>
                                  </p:childTnLst>
                                </p:cTn>
                              </p:par>
                              <p:par>
                                <p:cTn id="32" presetID="10" presetClass="entr" presetSubtype="0" fill="hold" nodeType="withEffect">
                                  <p:stCondLst>
                                    <p:cond delay="0"/>
                                  </p:stCondLst>
                                  <p:childTnLst>
                                    <p:set>
                                      <p:cBhvr>
                                        <p:cTn id="33" dur="1" fill="hold">
                                          <p:stCondLst>
                                            <p:cond delay="0"/>
                                          </p:stCondLst>
                                        </p:cTn>
                                        <p:tgtEl>
                                          <p:spTgt spid="275"/>
                                        </p:tgtEl>
                                        <p:attrNameLst>
                                          <p:attrName>style.visibility</p:attrName>
                                        </p:attrNameLst>
                                      </p:cBhvr>
                                      <p:to>
                                        <p:strVal val="visible"/>
                                      </p:to>
                                    </p:set>
                                    <p:animEffect transition="in" filter="fade">
                                      <p:cBhvr>
                                        <p:cTn id="34" dur="500"/>
                                        <p:tgtEl>
                                          <p:spTgt spid="275"/>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6"/>
          <p:cNvSpPr/>
          <p:nvPr/>
        </p:nvSpPr>
        <p:spPr>
          <a:xfrm>
            <a:off x="-41166" y="1874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stretch>
              <a:fillRect t="-24351" r="-1467" b="-560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366092"/>
              </a:solidFill>
              <a:latin typeface="Calibri" panose="020F0502020204030204"/>
              <a:ea typeface="Calibri" panose="020F0502020204030204"/>
              <a:cs typeface="Calibri" panose="020F0502020204030204"/>
              <a:sym typeface="Calibri" panose="020F0502020204030204"/>
            </a:endParaRPr>
          </a:p>
        </p:txBody>
      </p:sp>
      <p:sp>
        <p:nvSpPr>
          <p:cNvPr id="243" name="Google Shape;243;p6"/>
          <p:cNvSpPr/>
          <p:nvPr/>
        </p:nvSpPr>
        <p:spPr>
          <a:xfrm>
            <a:off x="1467200" y="266950"/>
            <a:ext cx="8428967" cy="1661225"/>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265" name="Google Shape;265;p6"/>
          <p:cNvSpPr txBox="1"/>
          <p:nvPr/>
        </p:nvSpPr>
        <p:spPr>
          <a:xfrm>
            <a:off x="2711032" y="373161"/>
            <a:ext cx="7421636" cy="1477328"/>
          </a:xfrm>
          <a:prstGeom prst="rect">
            <a:avLst/>
          </a:prstGeom>
          <a:noFill/>
          <a:ln>
            <a:noFill/>
          </a:ln>
        </p:spPr>
        <p:txBody>
          <a:bodyPr spcFirstLastPara="1" wrap="square" lIns="0" tIns="0" rIns="0" bIns="0" anchor="t" anchorCtr="0">
            <a:spAutoFit/>
          </a:bodyPr>
          <a:lstStyle/>
          <a:p>
            <a:pPr lvl="0" algn="ctr"/>
            <a:r>
              <a:rPr lang="vi-VN" sz="4800" b="1" dirty="0">
                <a:solidFill>
                  <a:srgbClr val="366092"/>
                </a:solidFill>
              </a:rPr>
              <a:t>Thị trường lao động trong kỷ nguyên số</a:t>
            </a:r>
          </a:p>
        </p:txBody>
      </p:sp>
      <p:sp>
        <p:nvSpPr>
          <p:cNvPr id="2" name="Google Shape;185;p4"/>
          <p:cNvSpPr/>
          <p:nvPr/>
        </p:nvSpPr>
        <p:spPr>
          <a:xfrm>
            <a:off x="12311747" y="-18748"/>
            <a:ext cx="5935087" cy="10305748"/>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pic>
        <p:nvPicPr>
          <p:cNvPr id="6" name="Picture 5"/>
          <p:cNvPicPr>
            <a:picLocks noChangeAspect="1"/>
          </p:cNvPicPr>
          <p:nvPr/>
        </p:nvPicPr>
        <p:blipFill>
          <a:blip r:embed="rId4"/>
          <a:stretch>
            <a:fillRect/>
          </a:stretch>
        </p:blipFill>
        <p:spPr>
          <a:xfrm>
            <a:off x="12575294" y="-18748"/>
            <a:ext cx="6014866" cy="10286999"/>
          </a:xfrm>
          <a:prstGeom prst="rect">
            <a:avLst/>
          </a:prstGeom>
        </p:spPr>
      </p:pic>
      <p:sp>
        <p:nvSpPr>
          <p:cNvPr id="242" name="Google Shape;242;p6"/>
          <p:cNvSpPr/>
          <p:nvPr/>
        </p:nvSpPr>
        <p:spPr>
          <a:xfrm>
            <a:off x="17820061" y="2119590"/>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5"/>
            <a:stretch>
              <a:fillRect/>
            </a:stretch>
          </a:blipFill>
          <a:ln>
            <a:noFill/>
          </a:ln>
        </p:spPr>
      </p:sp>
      <p:sp>
        <p:nvSpPr>
          <p:cNvPr id="267" name="Google Shape;267;p6"/>
          <p:cNvSpPr/>
          <p:nvPr/>
        </p:nvSpPr>
        <p:spPr>
          <a:xfrm rot="10800000">
            <a:off x="13638688" y="0"/>
            <a:ext cx="7440398" cy="1091603"/>
          </a:xfrm>
          <a:custGeom>
            <a:avLst/>
            <a:gdLst/>
            <a:ahLst/>
            <a:cxnLst/>
            <a:rect l="l" t="t" r="r" b="b"/>
            <a:pathLst>
              <a:path w="4876557" h="1728961" extrusionOk="0">
                <a:moveTo>
                  <a:pt x="0" y="0"/>
                </a:moveTo>
                <a:lnTo>
                  <a:pt x="4876557" y="0"/>
                </a:lnTo>
                <a:lnTo>
                  <a:pt x="4876557" y="1728961"/>
                </a:lnTo>
                <a:lnTo>
                  <a:pt x="0" y="1728961"/>
                </a:lnTo>
                <a:lnTo>
                  <a:pt x="0" y="0"/>
                </a:lnTo>
                <a:close/>
              </a:path>
            </a:pathLst>
          </a:custGeom>
          <a:blipFill rotWithShape="1">
            <a:blip r:embed="rId6"/>
            <a:stretch>
              <a:fillRect/>
            </a:stretch>
          </a:blipFill>
          <a:ln>
            <a:noFill/>
          </a:ln>
        </p:spPr>
      </p:sp>
      <p:sp>
        <p:nvSpPr>
          <p:cNvPr id="269" name="Google Shape;269;p6"/>
          <p:cNvSpPr/>
          <p:nvPr/>
        </p:nvSpPr>
        <p:spPr>
          <a:xfrm>
            <a:off x="12338475" y="1071979"/>
            <a:ext cx="441616" cy="633141"/>
          </a:xfrm>
          <a:custGeom>
            <a:avLst/>
            <a:gdLst/>
            <a:ahLst/>
            <a:cxnLst/>
            <a:rect l="l" t="t" r="r" b="b"/>
            <a:pathLst>
              <a:path w="441616" h="633141" extrusionOk="0">
                <a:moveTo>
                  <a:pt x="0" y="0"/>
                </a:moveTo>
                <a:lnTo>
                  <a:pt x="441615" y="0"/>
                </a:lnTo>
                <a:lnTo>
                  <a:pt x="441615" y="633141"/>
                </a:lnTo>
                <a:lnTo>
                  <a:pt x="0" y="633141"/>
                </a:lnTo>
                <a:lnTo>
                  <a:pt x="0" y="0"/>
                </a:lnTo>
                <a:close/>
              </a:path>
            </a:pathLst>
          </a:custGeom>
          <a:blipFill rotWithShape="1">
            <a:blip r:embed="rId5"/>
            <a:stretch>
              <a:fillRect/>
            </a:stretch>
          </a:blipFill>
          <a:ln>
            <a:noFill/>
          </a:ln>
        </p:spPr>
        <p:txBody>
          <a:bodyPr/>
          <a:lstStyle/>
          <a:p>
            <a:endParaRPr lang="en-US" dirty="0"/>
          </a:p>
        </p:txBody>
      </p:sp>
      <p:sp>
        <p:nvSpPr>
          <p:cNvPr id="274" name="Google Shape;274;p6"/>
          <p:cNvSpPr/>
          <p:nvPr/>
        </p:nvSpPr>
        <p:spPr>
          <a:xfrm>
            <a:off x="1158585" y="3953932"/>
            <a:ext cx="441616" cy="633141"/>
          </a:xfrm>
          <a:custGeom>
            <a:avLst/>
            <a:gdLst/>
            <a:ahLst/>
            <a:cxnLst/>
            <a:rect l="l" t="t" r="r" b="b"/>
            <a:pathLst>
              <a:path w="441616" h="633141" extrusionOk="0">
                <a:moveTo>
                  <a:pt x="0" y="0"/>
                </a:moveTo>
                <a:lnTo>
                  <a:pt x="441616" y="0"/>
                </a:lnTo>
                <a:lnTo>
                  <a:pt x="441616" y="633141"/>
                </a:lnTo>
                <a:lnTo>
                  <a:pt x="0" y="633141"/>
                </a:lnTo>
                <a:lnTo>
                  <a:pt x="0" y="0"/>
                </a:lnTo>
                <a:close/>
              </a:path>
            </a:pathLst>
          </a:custGeom>
          <a:blipFill rotWithShape="1">
            <a:blip r:embed="rId5"/>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5" name="Google Shape;275;p6"/>
          <p:cNvSpPr/>
          <p:nvPr/>
        </p:nvSpPr>
        <p:spPr>
          <a:xfrm>
            <a:off x="9547275" y="792407"/>
            <a:ext cx="987139" cy="987139"/>
          </a:xfrm>
          <a:custGeom>
            <a:avLst/>
            <a:gdLst/>
            <a:ahLst/>
            <a:cxnLst/>
            <a:rect l="l" t="t" r="r" b="b"/>
            <a:pathLst>
              <a:path w="1663725" h="1856082" extrusionOk="0">
                <a:moveTo>
                  <a:pt x="0" y="0"/>
                </a:moveTo>
                <a:lnTo>
                  <a:pt x="1663725" y="0"/>
                </a:lnTo>
                <a:lnTo>
                  <a:pt x="1663725" y="1856082"/>
                </a:lnTo>
                <a:lnTo>
                  <a:pt x="0" y="1856082"/>
                </a:lnTo>
                <a:lnTo>
                  <a:pt x="0" y="0"/>
                </a:lnTo>
                <a:close/>
              </a:path>
            </a:pathLst>
          </a:custGeom>
          <a:blipFill rotWithShape="1">
            <a:blip r:embed="rId7"/>
            <a:stretch>
              <a:fillRect/>
            </a:stretch>
          </a:blipFill>
          <a:ln>
            <a:noFill/>
          </a:ln>
        </p:spPr>
      </p:sp>
      <p:sp>
        <p:nvSpPr>
          <p:cNvPr id="7" name="Google Shape;243;p6"/>
          <p:cNvSpPr/>
          <p:nvPr/>
        </p:nvSpPr>
        <p:spPr>
          <a:xfrm>
            <a:off x="624291" y="2125869"/>
            <a:ext cx="11027219" cy="1410510"/>
          </a:xfrm>
          <a:custGeom>
            <a:avLst/>
            <a:gdLst/>
            <a:ahLst/>
            <a:cxnLst/>
            <a:rect l="l" t="t" r="r" b="b"/>
            <a:pathLst>
              <a:path w="3987373" h="1352816" extrusionOk="0">
                <a:moveTo>
                  <a:pt x="0" y="0"/>
                </a:moveTo>
                <a:lnTo>
                  <a:pt x="3987373" y="0"/>
                </a:lnTo>
                <a:lnTo>
                  <a:pt x="3987373" y="1352816"/>
                </a:lnTo>
                <a:lnTo>
                  <a:pt x="0" y="1352816"/>
                </a:lnTo>
                <a:close/>
              </a:path>
            </a:pathLst>
          </a:custGeom>
          <a:solidFill>
            <a:srgbClr val="FFFFFF"/>
          </a:solidFill>
          <a:ln>
            <a:noFill/>
          </a:ln>
        </p:spPr>
      </p:sp>
      <p:sp>
        <p:nvSpPr>
          <p:cNvPr id="9" name="Google Shape;265;p6"/>
          <p:cNvSpPr txBox="1"/>
          <p:nvPr/>
        </p:nvSpPr>
        <p:spPr>
          <a:xfrm>
            <a:off x="898447" y="2329333"/>
            <a:ext cx="10786808" cy="1600438"/>
          </a:xfrm>
          <a:prstGeom prst="rect">
            <a:avLst/>
          </a:prstGeom>
          <a:noFill/>
          <a:ln>
            <a:noFill/>
          </a:ln>
        </p:spPr>
        <p:txBody>
          <a:bodyPr spcFirstLastPara="1" wrap="square" lIns="0" tIns="0" rIns="0" bIns="0" anchor="t" anchorCtr="0">
            <a:spAutoFit/>
          </a:bodyPr>
          <a:lstStyle/>
          <a:p>
            <a:pPr algn="just"/>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Thị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trường</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lao</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động</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phải</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thích</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nghi</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với</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một</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môi</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trường</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làm</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việc</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ngày</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càng</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linh</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hoạt</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và</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phức</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 </a:t>
            </a:r>
            <a:r>
              <a:rPr lang="en-US" sz="2800" b="1" dirty="0" err="1">
                <a:solidFill>
                  <a:schemeClr val="tx1">
                    <a:lumMod val="65000"/>
                    <a:lumOff val="35000"/>
                  </a:schemeClr>
                </a:solidFill>
                <a:latin typeface="+mn-lt"/>
                <a:ea typeface="Inter" panose="02000503000000020004" pitchFamily="34" charset="-122"/>
                <a:cs typeface="Inter" panose="02000503000000020004" pitchFamily="34" charset="-120"/>
              </a:rPr>
              <a:t>tạp</a:t>
            </a:r>
            <a:r>
              <a:rPr lang="en-US" sz="2800" b="1" dirty="0">
                <a:solidFill>
                  <a:schemeClr val="tx1">
                    <a:lumMod val="65000"/>
                    <a:lumOff val="35000"/>
                  </a:schemeClr>
                </a:solidFill>
                <a:latin typeface="+mn-lt"/>
                <a:ea typeface="Inter" panose="02000503000000020004" pitchFamily="34" charset="-122"/>
                <a:cs typeface="Inter" panose="02000503000000020004" pitchFamily="34" charset="-120"/>
              </a:rPr>
              <a:t>.</a:t>
            </a:r>
            <a:endParaRPr lang="en-US" sz="2800" b="1" dirty="0">
              <a:solidFill>
                <a:schemeClr val="tx1">
                  <a:lumMod val="65000"/>
                  <a:lumOff val="35000"/>
                </a:schemeClr>
              </a:solidFill>
              <a:latin typeface="+mn-lt"/>
            </a:endParaRPr>
          </a:p>
          <a:p>
            <a:pPr lvl="0" algn="just"/>
            <a:endParaRPr lang="vi-VN" sz="4800" b="1" dirty="0">
              <a:solidFill>
                <a:srgbClr val="366092"/>
              </a:solidFill>
            </a:endParaRPr>
          </a:p>
        </p:txBody>
      </p:sp>
      <p:sp>
        <p:nvSpPr>
          <p:cNvPr id="203" name="Shape 2"/>
          <p:cNvSpPr/>
          <p:nvPr/>
        </p:nvSpPr>
        <p:spPr>
          <a:xfrm>
            <a:off x="649791" y="3746927"/>
            <a:ext cx="3403700" cy="2917777"/>
          </a:xfrm>
          <a:prstGeom prst="roundRect">
            <a:avLst>
              <a:gd name="adj" fmla="val 3568"/>
            </a:avLst>
          </a:prstGeom>
          <a:solidFill>
            <a:srgbClr val="FFFFFF">
              <a:alpha val="95000"/>
            </a:srgbClr>
          </a:solidFill>
        </p:spPr>
      </p:sp>
      <p:sp>
        <p:nvSpPr>
          <p:cNvPr id="204" name="Shape 3"/>
          <p:cNvSpPr/>
          <p:nvPr/>
        </p:nvSpPr>
        <p:spPr>
          <a:xfrm>
            <a:off x="622610" y="3744881"/>
            <a:ext cx="3430882" cy="112639"/>
          </a:xfrm>
          <a:prstGeom prst="roundRect">
            <a:avLst>
              <a:gd name="adj" fmla="val 91163"/>
            </a:avLst>
          </a:prstGeom>
          <a:solidFill>
            <a:srgbClr val="007EBD"/>
          </a:solidFill>
        </p:spPr>
      </p:sp>
      <p:sp>
        <p:nvSpPr>
          <p:cNvPr id="205" name="Shape 4"/>
          <p:cNvSpPr/>
          <p:nvPr/>
        </p:nvSpPr>
        <p:spPr>
          <a:xfrm>
            <a:off x="2115719" y="3494423"/>
            <a:ext cx="595313" cy="595313"/>
          </a:xfrm>
          <a:prstGeom prst="roundRect">
            <a:avLst>
              <a:gd name="adj" fmla="val 153600"/>
            </a:avLst>
          </a:prstGeom>
          <a:solidFill>
            <a:srgbClr val="007EBD"/>
          </a:solidFill>
        </p:spPr>
      </p:sp>
      <p:sp>
        <p:nvSpPr>
          <p:cNvPr id="206" name="Text 5"/>
          <p:cNvSpPr/>
          <p:nvPr/>
        </p:nvSpPr>
        <p:spPr>
          <a:xfrm>
            <a:off x="2361266" y="3593191"/>
            <a:ext cx="238125" cy="29765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1</a:t>
            </a:r>
            <a:endParaRPr lang="en-US" sz="1850" dirty="0"/>
          </a:p>
        </p:txBody>
      </p:sp>
      <p:sp>
        <p:nvSpPr>
          <p:cNvPr id="207" name="Text 6"/>
          <p:cNvSpPr/>
          <p:nvPr/>
        </p:nvSpPr>
        <p:spPr>
          <a:xfrm>
            <a:off x="908728" y="4233943"/>
            <a:ext cx="2340341" cy="651272"/>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00"/>
              </a:lnSpc>
            </a:pPr>
            <a:r>
              <a:rPr lang="en-US" sz="2400" b="1" dirty="0">
                <a:solidFill>
                  <a:srgbClr val="366092"/>
                </a:solidFill>
                <a:latin typeface="Petrona Bold" pitchFamily="34" charset="0"/>
                <a:ea typeface="Petrona Bold" pitchFamily="34" charset="-122"/>
                <a:cs typeface="Petrona Bold" pitchFamily="34" charset="-120"/>
              </a:rPr>
              <a:t>Linh </a:t>
            </a:r>
            <a:r>
              <a:rPr lang="en-US" sz="2400" b="1" dirty="0" err="1">
                <a:solidFill>
                  <a:srgbClr val="366092"/>
                </a:solidFill>
                <a:latin typeface="Petrona Bold" pitchFamily="34" charset="0"/>
                <a:ea typeface="Petrona Bold" pitchFamily="34" charset="-122"/>
                <a:cs typeface="Petrona Bold" pitchFamily="34" charset="-120"/>
              </a:rPr>
              <a:t>Hoạt</a:t>
            </a:r>
            <a:r>
              <a:rPr lang="en-US" sz="2400" b="1" dirty="0">
                <a:solidFill>
                  <a:srgbClr val="366092"/>
                </a:solidFill>
                <a:latin typeface="Petrona Bold" pitchFamily="34" charset="0"/>
                <a:ea typeface="Petrona Bold" pitchFamily="34" charset="-122"/>
                <a:cs typeface="Petrona Bold" pitchFamily="34" charset="-120"/>
              </a:rPr>
              <a:t> </a:t>
            </a:r>
            <a:r>
              <a:rPr lang="en-US" sz="2400" b="1" dirty="0" err="1">
                <a:solidFill>
                  <a:srgbClr val="366092"/>
                </a:solidFill>
                <a:latin typeface="+mj-lt"/>
                <a:ea typeface="Petrona Bold" pitchFamily="34" charset="-122"/>
                <a:cs typeface="Petrona Bold" pitchFamily="34" charset="-120"/>
              </a:rPr>
              <a:t>Hơn</a:t>
            </a:r>
            <a:endParaRPr lang="en-US" sz="2400" dirty="0">
              <a:solidFill>
                <a:srgbClr val="366092"/>
              </a:solidFill>
              <a:latin typeface="+mj-lt"/>
            </a:endParaRPr>
          </a:p>
        </p:txBody>
      </p:sp>
      <p:sp>
        <p:nvSpPr>
          <p:cNvPr id="208" name="Text 7"/>
          <p:cNvSpPr/>
          <p:nvPr/>
        </p:nvSpPr>
        <p:spPr>
          <a:xfrm>
            <a:off x="908728" y="4594669"/>
            <a:ext cx="3020447" cy="1587698"/>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500"/>
              </a:lnSpc>
            </a:pP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Chuyển</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đổi</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số</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tạo</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ra</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các</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hình</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thức</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làm</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việc</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mới</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như</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freelance,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làm</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việc</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từ</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xa,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mang</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lại</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sự</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linh</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hoạt</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chưa</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từng</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có</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cho</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người</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lao</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động</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và</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doanh</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 </a:t>
            </a:r>
            <a:r>
              <a:rPr lang="en-US" b="1" dirty="0" err="1">
                <a:solidFill>
                  <a:schemeClr val="tx1">
                    <a:lumMod val="65000"/>
                    <a:lumOff val="35000"/>
                  </a:schemeClr>
                </a:solidFill>
                <a:latin typeface="+mj-lt"/>
                <a:ea typeface="Inter" panose="02000503000000020004" pitchFamily="34" charset="-122"/>
                <a:cs typeface="Inter" panose="02000503000000020004" pitchFamily="34" charset="-120"/>
              </a:rPr>
              <a:t>nghiệp</a:t>
            </a: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a:t>
            </a:r>
            <a:endParaRPr lang="en-US" b="1" dirty="0">
              <a:solidFill>
                <a:schemeClr val="tx1">
                  <a:lumMod val="65000"/>
                  <a:lumOff val="35000"/>
                </a:schemeClr>
              </a:solidFill>
              <a:latin typeface="+mj-lt"/>
            </a:endParaRPr>
          </a:p>
        </p:txBody>
      </p:sp>
      <p:sp>
        <p:nvSpPr>
          <p:cNvPr id="209" name="Shape 8"/>
          <p:cNvSpPr/>
          <p:nvPr/>
        </p:nvSpPr>
        <p:spPr>
          <a:xfrm>
            <a:off x="4363114" y="3813078"/>
            <a:ext cx="3224041" cy="2888839"/>
          </a:xfrm>
          <a:prstGeom prst="roundRect">
            <a:avLst>
              <a:gd name="adj" fmla="val 3568"/>
            </a:avLst>
          </a:prstGeom>
          <a:solidFill>
            <a:srgbClr val="FFFFFF">
              <a:alpha val="95000"/>
            </a:srgbClr>
          </a:solidFill>
        </p:spPr>
      </p:sp>
      <p:sp>
        <p:nvSpPr>
          <p:cNvPr id="210" name="Shape 9"/>
          <p:cNvSpPr/>
          <p:nvPr/>
        </p:nvSpPr>
        <p:spPr>
          <a:xfrm>
            <a:off x="4314821" y="3737328"/>
            <a:ext cx="3272334" cy="112639"/>
          </a:xfrm>
          <a:prstGeom prst="roundRect">
            <a:avLst>
              <a:gd name="adj" fmla="val 91163"/>
            </a:avLst>
          </a:prstGeom>
          <a:solidFill>
            <a:srgbClr val="007EBD"/>
          </a:solidFill>
        </p:spPr>
      </p:sp>
      <p:sp>
        <p:nvSpPr>
          <p:cNvPr id="211" name="Shape 10"/>
          <p:cNvSpPr/>
          <p:nvPr/>
        </p:nvSpPr>
        <p:spPr>
          <a:xfrm>
            <a:off x="5778928" y="3571667"/>
            <a:ext cx="519928" cy="542205"/>
          </a:xfrm>
          <a:prstGeom prst="roundRect">
            <a:avLst>
              <a:gd name="adj" fmla="val 153600"/>
            </a:avLst>
          </a:prstGeom>
          <a:solidFill>
            <a:srgbClr val="007EBD"/>
          </a:solidFill>
        </p:spPr>
      </p:sp>
      <p:sp>
        <p:nvSpPr>
          <p:cNvPr id="212" name="Text 11"/>
          <p:cNvSpPr/>
          <p:nvPr/>
        </p:nvSpPr>
        <p:spPr>
          <a:xfrm>
            <a:off x="2675972" y="6705344"/>
            <a:ext cx="238125" cy="271102"/>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2</a:t>
            </a:r>
            <a:endParaRPr lang="en-US" sz="1850" dirty="0"/>
          </a:p>
        </p:txBody>
      </p:sp>
      <p:sp>
        <p:nvSpPr>
          <p:cNvPr id="213" name="Text 12"/>
          <p:cNvSpPr/>
          <p:nvPr/>
        </p:nvSpPr>
        <p:spPr>
          <a:xfrm>
            <a:off x="4452226" y="4224138"/>
            <a:ext cx="3644444" cy="593171"/>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00"/>
              </a:lnSpc>
            </a:pPr>
            <a:r>
              <a:rPr lang="en-US" sz="2400" b="1" dirty="0" err="1">
                <a:solidFill>
                  <a:srgbClr val="366092"/>
                </a:solidFill>
                <a:latin typeface="+mj-lt"/>
                <a:ea typeface="Petrona Bold" pitchFamily="34" charset="-122"/>
                <a:cs typeface="Petrona Bold" pitchFamily="34" charset="-120"/>
              </a:rPr>
              <a:t>Cơ</a:t>
            </a:r>
            <a:r>
              <a:rPr lang="en-US" sz="2400" b="1" dirty="0">
                <a:solidFill>
                  <a:srgbClr val="366092"/>
                </a:solidFill>
                <a:latin typeface="+mj-lt"/>
                <a:ea typeface="Petrona Bold" pitchFamily="34" charset="-122"/>
                <a:cs typeface="Petrona Bold" pitchFamily="34" charset="-120"/>
              </a:rPr>
              <a:t> </a:t>
            </a:r>
            <a:r>
              <a:rPr lang="en-US" sz="2400" b="1" dirty="0" err="1">
                <a:solidFill>
                  <a:srgbClr val="366092"/>
                </a:solidFill>
                <a:latin typeface="+mj-lt"/>
                <a:ea typeface="Petrona Bold" pitchFamily="34" charset="-122"/>
                <a:cs typeface="Petrona Bold" pitchFamily="34" charset="-120"/>
              </a:rPr>
              <a:t>Hội</a:t>
            </a:r>
            <a:r>
              <a:rPr lang="en-US" sz="2400" b="1" dirty="0">
                <a:solidFill>
                  <a:srgbClr val="366092"/>
                </a:solidFill>
                <a:latin typeface="+mj-lt"/>
                <a:ea typeface="Petrona Bold" pitchFamily="34" charset="-122"/>
                <a:cs typeface="Petrona Bold" pitchFamily="34" charset="-120"/>
              </a:rPr>
              <a:t> </a:t>
            </a:r>
            <a:r>
              <a:rPr lang="en-US" sz="2400" b="1" dirty="0" err="1">
                <a:solidFill>
                  <a:srgbClr val="366092"/>
                </a:solidFill>
                <a:latin typeface="+mj-lt"/>
                <a:ea typeface="Petrona Bold" pitchFamily="34" charset="-122"/>
                <a:cs typeface="Petrona Bold" pitchFamily="34" charset="-120"/>
              </a:rPr>
              <a:t>Mới</a:t>
            </a:r>
            <a:endParaRPr lang="en-US" sz="2400" dirty="0">
              <a:solidFill>
                <a:srgbClr val="366092"/>
              </a:solidFill>
              <a:latin typeface="+mj-lt"/>
            </a:endParaRPr>
          </a:p>
        </p:txBody>
      </p:sp>
      <p:sp>
        <p:nvSpPr>
          <p:cNvPr id="214" name="Text 13"/>
          <p:cNvSpPr/>
          <p:nvPr/>
        </p:nvSpPr>
        <p:spPr>
          <a:xfrm>
            <a:off x="4446005" y="4630157"/>
            <a:ext cx="3022175" cy="1238906"/>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500"/>
              </a:lnSpc>
              <a:buNone/>
            </a:pP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Dạng AI có khả năng tư duy và học hỏi ở nhiều lĩnh vực khác nhau, tương tự như trí thông minh con người, có thể áp dụng kiến thức linh hoạt.</a:t>
            </a:r>
            <a:endParaRPr lang="en-US" b="1" dirty="0">
              <a:solidFill>
                <a:schemeClr val="tx1">
                  <a:lumMod val="65000"/>
                  <a:lumOff val="35000"/>
                </a:schemeClr>
              </a:solidFill>
              <a:latin typeface="+mj-lt"/>
            </a:endParaRPr>
          </a:p>
        </p:txBody>
      </p:sp>
      <p:sp>
        <p:nvSpPr>
          <p:cNvPr id="215" name="Shape 14"/>
          <p:cNvSpPr/>
          <p:nvPr/>
        </p:nvSpPr>
        <p:spPr>
          <a:xfrm>
            <a:off x="7985890" y="3847047"/>
            <a:ext cx="3347668" cy="2716322"/>
          </a:xfrm>
          <a:prstGeom prst="roundRect">
            <a:avLst>
              <a:gd name="adj" fmla="val 3568"/>
            </a:avLst>
          </a:prstGeom>
          <a:solidFill>
            <a:srgbClr val="FFFFFF">
              <a:alpha val="95000"/>
            </a:srgbClr>
          </a:solidFill>
        </p:spPr>
        <p:txBody>
          <a:bodyPr/>
          <a:lstStyle/>
          <a:p>
            <a:endParaRPr lang="en-US" dirty="0"/>
          </a:p>
        </p:txBody>
      </p:sp>
      <p:sp>
        <p:nvSpPr>
          <p:cNvPr id="216" name="Shape 15"/>
          <p:cNvSpPr/>
          <p:nvPr/>
        </p:nvSpPr>
        <p:spPr>
          <a:xfrm>
            <a:off x="7977570" y="3742853"/>
            <a:ext cx="3367456" cy="99639"/>
          </a:xfrm>
          <a:prstGeom prst="roundRect">
            <a:avLst>
              <a:gd name="adj" fmla="val 91163"/>
            </a:avLst>
          </a:prstGeom>
          <a:solidFill>
            <a:srgbClr val="007EBD"/>
          </a:solidFill>
        </p:spPr>
      </p:sp>
      <p:sp>
        <p:nvSpPr>
          <p:cNvPr id="217" name="Shape 16"/>
          <p:cNvSpPr/>
          <p:nvPr/>
        </p:nvSpPr>
        <p:spPr>
          <a:xfrm>
            <a:off x="9352099" y="3521470"/>
            <a:ext cx="595313" cy="595313"/>
          </a:xfrm>
          <a:prstGeom prst="roundRect">
            <a:avLst>
              <a:gd name="adj" fmla="val 153600"/>
            </a:avLst>
          </a:prstGeom>
          <a:solidFill>
            <a:srgbClr val="007EBD"/>
          </a:solidFill>
        </p:spPr>
      </p:sp>
      <p:sp>
        <p:nvSpPr>
          <p:cNvPr id="218" name="Text 17"/>
          <p:cNvSpPr/>
          <p:nvPr/>
        </p:nvSpPr>
        <p:spPr>
          <a:xfrm>
            <a:off x="9614106" y="3564209"/>
            <a:ext cx="238125" cy="29765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3</a:t>
            </a:r>
            <a:endParaRPr lang="en-US" sz="1850" dirty="0"/>
          </a:p>
        </p:txBody>
      </p:sp>
      <p:sp>
        <p:nvSpPr>
          <p:cNvPr id="219" name="Text 18"/>
          <p:cNvSpPr/>
          <p:nvPr/>
        </p:nvSpPr>
        <p:spPr>
          <a:xfrm>
            <a:off x="8277549" y="4182612"/>
            <a:ext cx="3193927" cy="373212"/>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00"/>
              </a:lnSpc>
            </a:pPr>
            <a:r>
              <a:rPr lang="en-US" sz="2400" b="1" dirty="0" err="1">
                <a:solidFill>
                  <a:srgbClr val="366092"/>
                </a:solidFill>
                <a:latin typeface="Petrona Bold" pitchFamily="34" charset="0"/>
                <a:ea typeface="Petrona Bold" pitchFamily="34" charset="-122"/>
                <a:cs typeface="Petrona Bold" pitchFamily="34" charset="-120"/>
              </a:rPr>
              <a:t>Rủi</a:t>
            </a:r>
            <a:r>
              <a:rPr lang="en-US" sz="2400" b="1" dirty="0">
                <a:solidFill>
                  <a:srgbClr val="366092"/>
                </a:solidFill>
                <a:latin typeface="Petrona Bold" pitchFamily="34" charset="0"/>
                <a:ea typeface="Petrona Bold" pitchFamily="34" charset="-122"/>
                <a:cs typeface="Petrona Bold" pitchFamily="34" charset="-120"/>
              </a:rPr>
              <a:t> Ro </a:t>
            </a:r>
            <a:r>
              <a:rPr lang="en-US" sz="2400" b="1" dirty="0" err="1">
                <a:solidFill>
                  <a:srgbClr val="366092"/>
                </a:solidFill>
                <a:latin typeface="Petrona Bold" pitchFamily="34" charset="0"/>
                <a:ea typeface="Petrona Bold" pitchFamily="34" charset="-122"/>
                <a:cs typeface="Petrona Bold" pitchFamily="34" charset="-120"/>
              </a:rPr>
              <a:t>Nghề</a:t>
            </a:r>
            <a:r>
              <a:rPr lang="en-US" sz="2400" b="1" dirty="0">
                <a:solidFill>
                  <a:srgbClr val="366092"/>
                </a:solidFill>
                <a:latin typeface="Petrona Bold" pitchFamily="34" charset="0"/>
                <a:ea typeface="Petrona Bold" pitchFamily="34" charset="-122"/>
                <a:cs typeface="Petrona Bold" pitchFamily="34" charset="-120"/>
              </a:rPr>
              <a:t> </a:t>
            </a:r>
            <a:r>
              <a:rPr lang="en-US" sz="2400" b="1" dirty="0" err="1">
                <a:solidFill>
                  <a:srgbClr val="366092"/>
                </a:solidFill>
                <a:latin typeface="Petrona Bold" pitchFamily="34" charset="0"/>
                <a:ea typeface="Petrona Bold" pitchFamily="34" charset="-122"/>
                <a:cs typeface="Petrona Bold" pitchFamily="34" charset="-120"/>
              </a:rPr>
              <a:t>Nghiệp</a:t>
            </a:r>
            <a:endParaRPr lang="en-US" sz="2400" dirty="0">
              <a:solidFill>
                <a:srgbClr val="366092"/>
              </a:solidFill>
            </a:endParaRPr>
          </a:p>
        </p:txBody>
      </p:sp>
      <p:sp>
        <p:nvSpPr>
          <p:cNvPr id="220" name="Text 19"/>
          <p:cNvSpPr/>
          <p:nvPr/>
        </p:nvSpPr>
        <p:spPr>
          <a:xfrm>
            <a:off x="8265966" y="4622417"/>
            <a:ext cx="2853792" cy="1270159"/>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500"/>
              </a:lnSpc>
              <a:buNone/>
            </a:pPr>
            <a:r>
              <a:rPr lang="en-US" b="1" dirty="0">
                <a:solidFill>
                  <a:schemeClr val="tx1">
                    <a:lumMod val="65000"/>
                    <a:lumOff val="35000"/>
                  </a:schemeClr>
                </a:solidFill>
                <a:latin typeface="+mj-lt"/>
                <a:ea typeface="Inter" panose="02000503000000020004" pitchFamily="34" charset="-122"/>
                <a:cs typeface="Inter" panose="02000503000000020004" pitchFamily="34" charset="-120"/>
              </a:rPr>
              <a:t>Giả thuyết về trí tuệ vượt trội hơn con người ở mọi lĩnh vực, có khả năng sáng tạo, phân tích và ra quyết định ở mức độ cao nhất.</a:t>
            </a:r>
            <a:endParaRPr lang="en-US" b="1" dirty="0">
              <a:solidFill>
                <a:schemeClr val="tx1">
                  <a:lumMod val="65000"/>
                  <a:lumOff val="35000"/>
                </a:schemeClr>
              </a:solidFill>
              <a:latin typeface="+mj-lt"/>
            </a:endParaRPr>
          </a:p>
        </p:txBody>
      </p:sp>
      <p:sp>
        <p:nvSpPr>
          <p:cNvPr id="232" name="TextBox 231"/>
          <p:cNvSpPr txBox="1"/>
          <p:nvPr/>
        </p:nvSpPr>
        <p:spPr>
          <a:xfrm>
            <a:off x="5896816" y="3588352"/>
            <a:ext cx="274737" cy="426848"/>
          </a:xfrm>
          <a:prstGeom prst="rect">
            <a:avLst/>
          </a:prstGeom>
          <a:noFill/>
        </p:spPr>
        <p:txBody>
          <a:bodyPr wrap="square">
            <a:spAutoFit/>
          </a:bodyPr>
          <a:lstStyle/>
          <a:p>
            <a:pPr marL="0" indent="0" algn="l">
              <a:lnSpc>
                <a:spcPts val="3000"/>
              </a:lnSpc>
              <a:buNone/>
            </a:pPr>
            <a:r>
              <a:rPr lang="en-US" sz="1400" b="1" dirty="0">
                <a:solidFill>
                  <a:srgbClr val="FFFFFF"/>
                </a:solidFill>
                <a:latin typeface="Petrona Bold" pitchFamily="34" charset="0"/>
                <a:ea typeface="Petrona Bold" pitchFamily="34" charset="-122"/>
                <a:cs typeface="Petrona Bold" pitchFamily="34" charset="-120"/>
              </a:rPr>
              <a:t>2</a:t>
            </a:r>
            <a:endParaRPr lang="en-US" sz="1400" dirty="0"/>
          </a:p>
        </p:txBody>
      </p:sp>
      <p:sp>
        <p:nvSpPr>
          <p:cNvPr id="252" name="Google Shape;185;p4"/>
          <p:cNvSpPr/>
          <p:nvPr/>
        </p:nvSpPr>
        <p:spPr>
          <a:xfrm>
            <a:off x="720451" y="8123701"/>
            <a:ext cx="3321117" cy="1665126"/>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233" name="Shape 21"/>
          <p:cNvSpPr/>
          <p:nvPr/>
        </p:nvSpPr>
        <p:spPr>
          <a:xfrm>
            <a:off x="861587" y="7989895"/>
            <a:ext cx="3179981" cy="147258"/>
          </a:xfrm>
          <a:prstGeom prst="roundRect">
            <a:avLst>
              <a:gd name="adj" fmla="val 42004"/>
            </a:avLst>
          </a:prstGeom>
          <a:solidFill>
            <a:srgbClr val="CCEEFF"/>
          </a:solidFill>
          <a:ln w="7620">
            <a:solidFill>
              <a:srgbClr val="B2D4E5"/>
            </a:solidFill>
            <a:prstDash val="solid"/>
          </a:ln>
        </p:spPr>
      </p:sp>
      <p:sp>
        <p:nvSpPr>
          <p:cNvPr id="234" name="Shape 22"/>
          <p:cNvSpPr/>
          <p:nvPr/>
        </p:nvSpPr>
        <p:spPr>
          <a:xfrm>
            <a:off x="556025" y="7825410"/>
            <a:ext cx="493276" cy="493276"/>
          </a:xfrm>
          <a:prstGeom prst="roundRect">
            <a:avLst>
              <a:gd name="adj" fmla="val 92686"/>
            </a:avLst>
          </a:prstGeom>
          <a:solidFill>
            <a:srgbClr val="CCEEFF"/>
          </a:solidFill>
          <a:ln w="7620">
            <a:solidFill>
              <a:srgbClr val="B2D4E5"/>
            </a:solidFill>
            <a:prstDash val="solid"/>
          </a:ln>
        </p:spPr>
      </p:sp>
      <p:pic>
        <p:nvPicPr>
          <p:cNvPr id="235" name="Image 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9374" y="7948758"/>
            <a:ext cx="246578" cy="246578"/>
          </a:xfrm>
          <a:prstGeom prst="rect">
            <a:avLst/>
          </a:prstGeom>
        </p:spPr>
      </p:pic>
      <p:sp>
        <p:nvSpPr>
          <p:cNvPr id="236" name="Text 23"/>
          <p:cNvSpPr/>
          <p:nvPr/>
        </p:nvSpPr>
        <p:spPr>
          <a:xfrm>
            <a:off x="776469" y="8407665"/>
            <a:ext cx="2158246" cy="26979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00"/>
              </a:lnSpc>
              <a:buNone/>
            </a:pPr>
            <a:r>
              <a:rPr lang="en-US" sz="2400" b="1" dirty="0">
                <a:solidFill>
                  <a:srgbClr val="366092"/>
                </a:solidFill>
                <a:latin typeface="Petrona Bold" pitchFamily="34" charset="0"/>
                <a:ea typeface="Petrona Bold" pitchFamily="34" charset="-122"/>
                <a:cs typeface="Petrona Bold" pitchFamily="34" charset="-120"/>
              </a:rPr>
              <a:t>Nâng Cao Kỹ Năng Số</a:t>
            </a:r>
            <a:endParaRPr lang="en-US" sz="2400" dirty="0">
              <a:solidFill>
                <a:srgbClr val="366092"/>
              </a:solidFill>
            </a:endParaRPr>
          </a:p>
        </p:txBody>
      </p:sp>
      <p:sp>
        <p:nvSpPr>
          <p:cNvPr id="237" name="Text 24"/>
          <p:cNvSpPr/>
          <p:nvPr/>
        </p:nvSpPr>
        <p:spPr>
          <a:xfrm>
            <a:off x="749193" y="8873594"/>
            <a:ext cx="3179982" cy="554015"/>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050"/>
              </a:lnSpc>
              <a:buNone/>
            </a:pPr>
            <a:r>
              <a:rPr lang="en-US" sz="16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Học hỏi và làm chủ các công cụ, nền tảng và ngôn ngữ lập trình mới là yếu tố then chốt.</a:t>
            </a:r>
            <a:endParaRPr lang="en-US" sz="1600" dirty="0">
              <a:solidFill>
                <a:schemeClr val="tx1">
                  <a:lumMod val="65000"/>
                  <a:lumOff val="35000"/>
                </a:schemeClr>
              </a:solidFill>
            </a:endParaRPr>
          </a:p>
        </p:txBody>
      </p:sp>
      <p:sp>
        <p:nvSpPr>
          <p:cNvPr id="254" name="Google Shape;185;p4"/>
          <p:cNvSpPr/>
          <p:nvPr/>
        </p:nvSpPr>
        <p:spPr>
          <a:xfrm>
            <a:off x="8642671" y="7623738"/>
            <a:ext cx="3111401" cy="1774965"/>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253" name="Google Shape;185;p4"/>
          <p:cNvSpPr/>
          <p:nvPr/>
        </p:nvSpPr>
        <p:spPr>
          <a:xfrm>
            <a:off x="4685157" y="7818779"/>
            <a:ext cx="3179981" cy="1665126"/>
          </a:xfrm>
          <a:custGeom>
            <a:avLst/>
            <a:gdLst/>
            <a:ahLst/>
            <a:cxnLst/>
            <a:rect l="l" t="t" r="r" b="b"/>
            <a:pathLst>
              <a:path w="2012754" h="2884849" extrusionOk="0">
                <a:moveTo>
                  <a:pt x="0" y="0"/>
                </a:moveTo>
                <a:lnTo>
                  <a:pt x="2012754" y="0"/>
                </a:lnTo>
                <a:lnTo>
                  <a:pt x="2012754" y="2884849"/>
                </a:lnTo>
                <a:lnTo>
                  <a:pt x="0" y="2884849"/>
                </a:lnTo>
                <a:close/>
              </a:path>
            </a:pathLst>
          </a:custGeom>
          <a:solidFill>
            <a:srgbClr val="FFFFFF"/>
          </a:solidFill>
          <a:ln>
            <a:noFill/>
          </a:ln>
        </p:spPr>
      </p:sp>
      <p:sp>
        <p:nvSpPr>
          <p:cNvPr id="4" name="TextBox 3"/>
          <p:cNvSpPr txBox="1"/>
          <p:nvPr/>
        </p:nvSpPr>
        <p:spPr>
          <a:xfrm>
            <a:off x="8710616" y="9605856"/>
            <a:ext cx="521395" cy="523220"/>
          </a:xfrm>
          <a:prstGeom prst="rect">
            <a:avLst/>
          </a:prstGeom>
          <a:noFill/>
        </p:spPr>
        <p:txBody>
          <a:bodyPr wrap="square" rtlCol="0">
            <a:spAutoFit/>
          </a:bodyPr>
          <a:lstStyle/>
          <a:p>
            <a:r>
              <a:rPr lang="en-US" sz="2800" b="1" dirty="0"/>
              <a:t>7</a:t>
            </a:r>
          </a:p>
        </p:txBody>
      </p:sp>
      <p:sp>
        <p:nvSpPr>
          <p:cNvPr id="238" name="Shape 25"/>
          <p:cNvSpPr/>
          <p:nvPr/>
        </p:nvSpPr>
        <p:spPr>
          <a:xfrm>
            <a:off x="4846251" y="7719342"/>
            <a:ext cx="3051369" cy="167349"/>
          </a:xfrm>
          <a:prstGeom prst="roundRect">
            <a:avLst>
              <a:gd name="adj" fmla="val 42004"/>
            </a:avLst>
          </a:prstGeom>
          <a:solidFill>
            <a:srgbClr val="CCEEFF"/>
          </a:solidFill>
          <a:ln w="7620">
            <a:solidFill>
              <a:srgbClr val="B2D4E5"/>
            </a:solidFill>
            <a:prstDash val="solid"/>
          </a:ln>
        </p:spPr>
      </p:sp>
      <p:sp>
        <p:nvSpPr>
          <p:cNvPr id="248" name="Text 31"/>
          <p:cNvSpPr/>
          <p:nvPr/>
        </p:nvSpPr>
        <p:spPr>
          <a:xfrm>
            <a:off x="8766160" y="7900231"/>
            <a:ext cx="2504456" cy="238324"/>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00"/>
              </a:lnSpc>
              <a:buNone/>
            </a:pPr>
            <a:r>
              <a:rPr lang="en-US" sz="2400" b="1" dirty="0">
                <a:solidFill>
                  <a:srgbClr val="366092"/>
                </a:solidFill>
                <a:latin typeface="Petrona Bold" pitchFamily="34" charset="0"/>
                <a:ea typeface="Petrona Bold" pitchFamily="34" charset="-122"/>
                <a:cs typeface="Petrona Bold" pitchFamily="34" charset="-120"/>
              </a:rPr>
              <a:t>Thích Ứng Liên Tục</a:t>
            </a:r>
            <a:endParaRPr lang="en-US" sz="2400" dirty="0">
              <a:solidFill>
                <a:srgbClr val="366092"/>
              </a:solidFill>
            </a:endParaRPr>
          </a:p>
        </p:txBody>
      </p:sp>
      <p:sp>
        <p:nvSpPr>
          <p:cNvPr id="249" name="Text 32"/>
          <p:cNvSpPr/>
          <p:nvPr/>
        </p:nvSpPr>
        <p:spPr>
          <a:xfrm>
            <a:off x="8693524" y="8248554"/>
            <a:ext cx="2975243" cy="474728"/>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050"/>
              </a:lnSpc>
              <a:buNone/>
            </a:pPr>
            <a:r>
              <a:rPr lang="en-US" sz="16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Sẵn sàng học hỏi, thay đổi và điều chỉnh bản thân theo yêu cầu của thị trường lao động biến động.</a:t>
            </a:r>
            <a:endParaRPr lang="en-US" sz="1600" dirty="0">
              <a:solidFill>
                <a:schemeClr val="tx1">
                  <a:lumMod val="65000"/>
                  <a:lumOff val="35000"/>
                </a:schemeClr>
              </a:solidFill>
            </a:endParaRPr>
          </a:p>
        </p:txBody>
      </p:sp>
      <p:sp>
        <p:nvSpPr>
          <p:cNvPr id="251" name="Shape 30"/>
          <p:cNvSpPr/>
          <p:nvPr/>
        </p:nvSpPr>
        <p:spPr>
          <a:xfrm>
            <a:off x="8478038" y="7325503"/>
            <a:ext cx="493276" cy="493276"/>
          </a:xfrm>
          <a:prstGeom prst="roundRect">
            <a:avLst>
              <a:gd name="adj" fmla="val 92686"/>
            </a:avLst>
          </a:prstGeom>
          <a:solidFill>
            <a:srgbClr val="CCEEFF"/>
          </a:solidFill>
          <a:ln w="7620">
            <a:solidFill>
              <a:srgbClr val="B2D4E5"/>
            </a:solidFill>
            <a:prstDash val="solid"/>
          </a:ln>
        </p:spPr>
      </p:sp>
      <p:sp>
        <p:nvSpPr>
          <p:cNvPr id="246" name="Shape 29"/>
          <p:cNvSpPr/>
          <p:nvPr/>
        </p:nvSpPr>
        <p:spPr>
          <a:xfrm>
            <a:off x="8724676" y="7467872"/>
            <a:ext cx="3029396" cy="181476"/>
          </a:xfrm>
          <a:prstGeom prst="roundRect">
            <a:avLst>
              <a:gd name="adj" fmla="val 42004"/>
            </a:avLst>
          </a:prstGeom>
          <a:solidFill>
            <a:srgbClr val="CCEEFF"/>
          </a:solidFill>
          <a:ln w="7620">
            <a:solidFill>
              <a:srgbClr val="B2D4E5"/>
            </a:solidFill>
            <a:prstDash val="solid"/>
          </a:ln>
        </p:spPr>
      </p:sp>
      <p:pic>
        <p:nvPicPr>
          <p:cNvPr id="247" name="Image 2"/>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01446" y="7426734"/>
            <a:ext cx="286132" cy="286132"/>
          </a:xfrm>
          <a:prstGeom prst="rect">
            <a:avLst/>
          </a:prstGeom>
        </p:spPr>
      </p:pic>
      <p:sp>
        <p:nvSpPr>
          <p:cNvPr id="245" name="Text 28"/>
          <p:cNvSpPr/>
          <p:nvPr/>
        </p:nvSpPr>
        <p:spPr>
          <a:xfrm>
            <a:off x="4782519" y="8541201"/>
            <a:ext cx="3029102" cy="554015"/>
          </a:xfrm>
          <a:prstGeom prst="rect">
            <a:avLst/>
          </a:prstGeom>
          <a:noFill/>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050"/>
              </a:lnSpc>
              <a:buNone/>
            </a:pPr>
            <a:r>
              <a:rPr lang="en-US" sz="1600" dirty="0">
                <a:solidFill>
                  <a:schemeClr val="tx1">
                    <a:lumMod val="65000"/>
                    <a:lumOff val="35000"/>
                  </a:schemeClr>
                </a:solidFill>
                <a:latin typeface="Inter" panose="02000503000000020004" pitchFamily="34" charset="0"/>
                <a:ea typeface="Inter" panose="02000503000000020004" pitchFamily="34" charset="-122"/>
                <a:cs typeface="Inter" panose="02000503000000020004" pitchFamily="34" charset="-120"/>
              </a:rPr>
              <a:t>Khả năng tư duy độc đáo, giải quyết vấn đề và tạo ra giá trị mới sẽ là lợi thế cạnh tranh.</a:t>
            </a:r>
            <a:endParaRPr lang="en-US" sz="1600" dirty="0">
              <a:solidFill>
                <a:schemeClr val="tx1">
                  <a:lumMod val="65000"/>
                  <a:lumOff val="35000"/>
                </a:schemeClr>
              </a:solidFill>
            </a:endParaRPr>
          </a:p>
        </p:txBody>
      </p:sp>
      <p:sp>
        <p:nvSpPr>
          <p:cNvPr id="239" name="Shape 26"/>
          <p:cNvSpPr/>
          <p:nvPr/>
        </p:nvSpPr>
        <p:spPr>
          <a:xfrm>
            <a:off x="4485215" y="7556219"/>
            <a:ext cx="493276" cy="493276"/>
          </a:xfrm>
          <a:prstGeom prst="roundRect">
            <a:avLst>
              <a:gd name="adj" fmla="val 92686"/>
            </a:avLst>
          </a:prstGeom>
          <a:solidFill>
            <a:srgbClr val="CCEEFF"/>
          </a:solidFill>
          <a:ln w="7620">
            <a:solidFill>
              <a:srgbClr val="B2D4E5"/>
            </a:solidFill>
            <a:prstDash val="solid"/>
          </a:ln>
        </p:spPr>
      </p:sp>
      <p:pic>
        <p:nvPicPr>
          <p:cNvPr id="241" name="Image 1"/>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23023" y="7678206"/>
            <a:ext cx="246578" cy="246578"/>
          </a:xfrm>
          <a:prstGeom prst="rect">
            <a:avLst/>
          </a:prstGeom>
        </p:spPr>
      </p:pic>
      <p:sp>
        <p:nvSpPr>
          <p:cNvPr id="244" name="Text 27"/>
          <p:cNvSpPr/>
          <p:nvPr/>
        </p:nvSpPr>
        <p:spPr>
          <a:xfrm>
            <a:off x="4782519" y="8159769"/>
            <a:ext cx="2158246" cy="269796"/>
          </a:xfrm>
          <a:prstGeom prst="rect">
            <a:avLst/>
          </a:prstGeom>
          <a:noFill/>
        </p:spPr>
        <p:txBody>
          <a:bodyPr wrap="non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00"/>
              </a:lnSpc>
              <a:buNone/>
            </a:pPr>
            <a:r>
              <a:rPr lang="en-US" sz="2400" b="1" dirty="0">
                <a:solidFill>
                  <a:srgbClr val="366092"/>
                </a:solidFill>
                <a:latin typeface="Petrona Bold" pitchFamily="34" charset="0"/>
                <a:ea typeface="Petrona Bold" pitchFamily="34" charset="-122"/>
                <a:cs typeface="Petrona Bold" pitchFamily="34" charset="-120"/>
              </a:rPr>
              <a:t>Phát Triển Sáng Tạo</a:t>
            </a:r>
            <a:endParaRPr lang="en-US" sz="2400" dirty="0">
              <a:solidFill>
                <a:srgbClr val="366092"/>
              </a:solidFill>
            </a:endParaRPr>
          </a:p>
        </p:txBody>
      </p:sp>
      <p:pic>
        <p:nvPicPr>
          <p:cNvPr id="256" name="Picture 255"/>
          <p:cNvPicPr>
            <a:picLocks noChangeAspect="1"/>
          </p:cNvPicPr>
          <p:nvPr/>
        </p:nvPicPr>
        <p:blipFill>
          <a:blip r:embed="rId14"/>
          <a:stretch>
            <a:fillRect/>
          </a:stretch>
        </p:blipFill>
        <p:spPr>
          <a:xfrm>
            <a:off x="925952" y="138806"/>
            <a:ext cx="2183110" cy="186634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par>
                                <p:cTn id="8" presetID="10" presetClass="entr" presetSubtype="0"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animEffect transition="in" filter="fade">
                                      <p:cBhvr>
                                        <p:cTn id="10" dur="500"/>
                                        <p:tgtEl>
                                          <p:spTgt spid="242"/>
                                        </p:tgtEl>
                                      </p:cBhvr>
                                    </p:animEffect>
                                  </p:childTnLst>
                                </p:cTn>
                              </p:par>
                              <p:par>
                                <p:cTn id="11" presetID="10"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500"/>
                                        <p:tgtEl>
                                          <p:spTgt spid="265"/>
                                        </p:tgtEl>
                                      </p:cBhvr>
                                    </p:animEffect>
                                  </p:childTnLst>
                                </p:cTn>
                              </p:par>
                              <p:par>
                                <p:cTn id="14" presetID="10" presetClass="entr" presetSubtype="0" fill="hold" nodeType="withEffect">
                                  <p:stCondLst>
                                    <p:cond delay="0"/>
                                  </p:stCondLst>
                                  <p:childTnLst>
                                    <p:set>
                                      <p:cBhvr>
                                        <p:cTn id="15" dur="1" fill="hold">
                                          <p:stCondLst>
                                            <p:cond delay="0"/>
                                          </p:stCondLst>
                                        </p:cTn>
                                        <p:tgtEl>
                                          <p:spTgt spid="269"/>
                                        </p:tgtEl>
                                        <p:attrNameLst>
                                          <p:attrName>style.visibility</p:attrName>
                                        </p:attrNameLst>
                                      </p:cBhvr>
                                      <p:to>
                                        <p:strVal val="visible"/>
                                      </p:to>
                                    </p:set>
                                    <p:animEffect transition="in" filter="fade">
                                      <p:cBhvr>
                                        <p:cTn id="16" dur="500"/>
                                        <p:tgtEl>
                                          <p:spTgt spid="269"/>
                                        </p:tgtEl>
                                      </p:cBhvr>
                                    </p:animEffect>
                                  </p:childTnLst>
                                </p:cTn>
                              </p:par>
                              <p:par>
                                <p:cTn id="17" presetID="10"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par>
                                <p:cTn id="20" presetID="10" presetClass="entr" presetSubtype="0" fill="hold" nodeType="withEffect">
                                  <p:stCondLst>
                                    <p:cond delay="0"/>
                                  </p:stCondLst>
                                  <p:childTnLst>
                                    <p:set>
                                      <p:cBhvr>
                                        <p:cTn id="21" dur="1" fill="hold">
                                          <p:stCondLst>
                                            <p:cond delay="0"/>
                                          </p:stCondLst>
                                        </p:cTn>
                                        <p:tgtEl>
                                          <p:spTgt spid="274"/>
                                        </p:tgtEl>
                                        <p:attrNameLst>
                                          <p:attrName>style.visibility</p:attrName>
                                        </p:attrNameLst>
                                      </p:cBhvr>
                                      <p:to>
                                        <p:strVal val="visible"/>
                                      </p:to>
                                    </p:set>
                                    <p:animEffect transition="in" filter="fade">
                                      <p:cBhvr>
                                        <p:cTn id="22" dur="500"/>
                                        <p:tgtEl>
                                          <p:spTgt spid="274"/>
                                        </p:tgtEl>
                                      </p:cBhvr>
                                    </p:animEffect>
                                  </p:childTnLst>
                                </p:cTn>
                              </p:par>
                              <p:par>
                                <p:cTn id="23" presetID="10" presetClass="entr" presetSubtype="0" fill="hold" nodeType="withEffect">
                                  <p:stCondLst>
                                    <p:cond delay="0"/>
                                  </p:stCondLst>
                                  <p:childTnLst>
                                    <p:set>
                                      <p:cBhvr>
                                        <p:cTn id="24" dur="1" fill="hold">
                                          <p:stCondLst>
                                            <p:cond delay="0"/>
                                          </p:stCondLst>
                                        </p:cTn>
                                        <p:tgtEl>
                                          <p:spTgt spid="275"/>
                                        </p:tgtEl>
                                        <p:attrNameLst>
                                          <p:attrName>style.visibility</p:attrName>
                                        </p:attrNameLst>
                                      </p:cBhvr>
                                      <p:to>
                                        <p:strVal val="visible"/>
                                      </p:to>
                                    </p:set>
                                    <p:animEffect transition="in" filter="fade">
                                      <p:cBhvr>
                                        <p:cTn id="25" dur="500"/>
                                        <p:tgtEl>
                                          <p:spTgt spid="275"/>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10352</Words>
  <Application>Microsoft Office PowerPoint</Application>
  <PresentationFormat>Custom</PresentationFormat>
  <Paragraphs>612</Paragraphs>
  <Slides>32</Slides>
  <Notes>27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Roboto</vt:lpstr>
      <vt:lpstr>Cambria Math</vt:lpstr>
      <vt:lpstr>Barlow Bold</vt:lpstr>
      <vt:lpstr>Times New Roman</vt:lpstr>
      <vt:lpstr>Host Grotesk Medium</vt:lpstr>
      <vt:lpstr>Noto Sans</vt:lpstr>
      <vt:lpstr>Petrona Bold</vt:lpstr>
      <vt:lpstr>Inter</vt:lpstr>
      <vt:lpstr>Shantell Sans</vt: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21</cp:revision>
  <dcterms:created xsi:type="dcterms:W3CDTF">2006-08-16T00:00:00Z</dcterms:created>
  <dcterms:modified xsi:type="dcterms:W3CDTF">2025-12-09T03:10:43Z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FF95D26D3FFB4CF59631D36DADA88EA3_12</vt:lpwstr>
  </property>
  <property fmtid="{D5CDD505-2E9C-101B-9397-08002B2CF9AE}" pid="3" name="KSOProductBuildVer">
    <vt:lpwstr>1033-12.2.0.23155</vt:lpwstr>
  </property>
</Properties>
</file>